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155448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BD98F4-D51B-4707-85EC-8096E33053DC}">
  <a:tblStyle styleId="{3ABD98F4-D51B-4707-85EC-8096E3305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18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18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500" cy="799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9150" lIns="159150" spcFirstLastPara="1" rIns="159150" wrap="square" tIns="15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600" cy="28989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600" cy="24153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8200" cy="11832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6375" y="1547050"/>
            <a:ext cx="62274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Assumptions: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Steel on steel friction coefficient between the power screw and nut is 0.17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Gears run in an environment where the ambient temperature is 20°C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Gears are initially lubricated with oil, but no maintenance is applied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 gear train is assumed to be 94% efficient (0.98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select nylon gear, there are negligible differences between types of nylon between manufacturers.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25" y="3520175"/>
            <a:ext cx="4400700" cy="113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3225" y="7878550"/>
            <a:ext cx="4400700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7925" r="17731" t="0"/>
          <a:stretch/>
        </p:blipFill>
        <p:spPr>
          <a:xfrm>
            <a:off x="6852475" y="2936175"/>
            <a:ext cx="3813175" cy="37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55450" y="363225"/>
            <a:ext cx="6051300" cy="104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96325" y="1668825"/>
            <a:ext cx="6227400" cy="3550500"/>
          </a:xfrm>
          <a:prstGeom prst="roundRect">
            <a:avLst>
              <a:gd fmla="val 930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68925" y="376525"/>
            <a:ext cx="6024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 1- Gear Train and Power Screw Selection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MECH 325, Team E4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October 14th, 2019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251925" y="6825300"/>
            <a:ext cx="26610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Amran Osman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Friend Prakitpong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Gianni Co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Hassan Iqbal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Husein Alatas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Ricky Asfour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Steven McCulloch</a:t>
            </a:r>
            <a:b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" name="Google Shape;62;p13"/>
          <p:cNvGraphicFramePr/>
          <p:nvPr/>
        </p:nvGraphicFramePr>
        <p:xfrm>
          <a:off x="255450" y="56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{3ABD98F4-D51B-4707-85EC-8096E33053DC}</a:tableStyleId>
              </a:tblPr>
              <a:tblGrid>
                <a:gridCol w="1340375"/>
                <a:gridCol w="847575"/>
                <a:gridCol w="1891075"/>
                <a:gridCol w="2975300"/>
                <a:gridCol w="942150"/>
              </a:tblGrid>
              <a:tr h="7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#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Supplier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($USD)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57655K58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Driven Gear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McMaster-Carr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14.5°, 2.25’’ø, 36 tooth nylon gear, 16 TPI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$15.83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57655K58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Driving Gear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McMaster-Carr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14.5°, 2.25’’ø, 36 tooth nylon gear, 16 TPI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$15.83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98935A715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Screw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McMaster-Carr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Carbon Steel, ACME, RH, ½’’-8 thread, 0.125’’ per rev, 12’’ long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$6.00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94815A107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McMaster-Carr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Carbon steel, ACME, RH, ½” - 10 thread, 0.1” per rev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$2.68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3"/>
          <p:cNvSpPr txBox="1"/>
          <p:nvPr/>
        </p:nvSpPr>
        <p:spPr>
          <a:xfrm>
            <a:off x="268925" y="5219275"/>
            <a:ext cx="4007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Parts Used:</a:t>
            </a:r>
            <a:endParaRPr b="1" sz="2000"/>
          </a:p>
        </p:txBody>
      </p:sp>
      <p:sp>
        <p:nvSpPr>
          <p:cNvPr id="64" name="Google Shape;64;p13"/>
          <p:cNvSpPr txBox="1"/>
          <p:nvPr/>
        </p:nvSpPr>
        <p:spPr>
          <a:xfrm>
            <a:off x="7772400" y="2438750"/>
            <a:ext cx="1683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Final Design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6875400" y="3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{3ABD98F4-D51B-4707-85EC-8096E33053DC}</a:tableStyleId>
              </a:tblPr>
              <a:tblGrid>
                <a:gridCol w="1174850"/>
                <a:gridCol w="1223550"/>
                <a:gridCol w="971025"/>
                <a:gridCol w="1288575"/>
                <a:gridCol w="1097275"/>
                <a:gridCol w="1043475"/>
                <a:gridCol w="1620775"/>
              </a:tblGrid>
              <a:tr h="7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Input Power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Motor 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b="1" baseline="-25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 to Screw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b="1" baseline="-25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Screw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Gear Train Value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η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Gel Flow Rate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Overall Cost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 (USD)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Metric 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Q/C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212.7 W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199.9 w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 ml/s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$39.84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4.64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6" name="Google Shape;66;p13"/>
          <p:cNvSpPr/>
          <p:nvPr/>
        </p:nvSpPr>
        <p:spPr>
          <a:xfrm>
            <a:off x="10894350" y="2438750"/>
            <a:ext cx="4400700" cy="75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894351" y="2438750"/>
            <a:ext cx="4543200" cy="7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Calculations: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= 4.64 ml/s$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3225" y="8506500"/>
            <a:ext cx="40386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577759" cy="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87938" y="4863227"/>
            <a:ext cx="3813175" cy="118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66575" y="7092000"/>
            <a:ext cx="41140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