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10058400" cx="15544800"/>
  <p:notesSz cx="6858000" cy="9144000"/>
  <p:embeddedFontLst>
    <p:embeddedFont>
      <p:font typeface="Roboto Black"/>
      <p:bold r:id="rId8"/>
      <p:boldItalic r:id="rId9"/>
    </p:embeddedFont>
    <p:embeddedFont>
      <p:font typeface="Roboto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737828-0C04-40D9-BC75-416B725AFD5E}">
  <a:tblStyle styleId="{AF737828-0C04-40D9-BC75-416B725AFD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Black-boldItalic.fntdata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18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18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425450" lvl="0" marL="4572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500" cy="799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9150" lIns="159150" spcFirstLastPara="1" rIns="159150" wrap="square" tIns="15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600" cy="2898900"/>
          </a:xfrm>
          <a:prstGeom prst="rect">
            <a:avLst/>
          </a:prstGeom>
        </p:spPr>
        <p:txBody>
          <a:bodyPr anchorCtr="0" anchor="b" bIns="159150" lIns="159150" spcFirstLastPara="1" rIns="159150" wrap="square" tIns="15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600" cy="2415300"/>
          </a:xfrm>
          <a:prstGeom prst="rect">
            <a:avLst/>
          </a:prstGeom>
        </p:spPr>
        <p:txBody>
          <a:bodyPr anchorCtr="0" anchor="t" bIns="159150" lIns="159150" spcFirstLastPara="1" rIns="159150" wrap="square" tIns="159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8200" cy="11832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50" lIns="159150" spcFirstLastPara="1" rIns="159150" wrap="square" tIns="15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50" lIns="159150" spcFirstLastPara="1" rIns="159150" wrap="square" tIns="159150">
            <a:noAutofit/>
          </a:bodyPr>
          <a:lstStyle>
            <a:lvl1pPr indent="-425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81000" lvl="3" marL="18288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indent="-381000" lvl="4" marL="22860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indent="-381000" lvl="5" marL="27432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indent="-381000" lvl="6" marL="32004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indent="-381000" lvl="7" marL="36576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indent="-381000" lvl="8" marL="411480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9150" lIns="159150" spcFirstLastPara="1" rIns="159150" wrap="square" tIns="159150">
            <a:no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3475" y="7515875"/>
            <a:ext cx="5154600" cy="231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Assumptions: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factor: 1.5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power unlikely to be &gt;100 watts)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factor 1.3 (moderate shock)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slipping between the tire and the rollers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slipping between the sprocket and rollers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Negligible chordal speed variation with respect to the bike chains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9350" y="147025"/>
            <a:ext cx="15026100" cy="108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MECH325 Assignment 2 - Bike-Powered Blender</a:t>
            </a:r>
            <a:endParaRPr sz="2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E4: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Amran Osman, Friend Prakitpong, Gianni Co, Hassan Iqbal, Husein Alatas, Ricky Asfour, Steven McCulloch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November 28th, 2019</a:t>
            </a:r>
            <a:endParaRPr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12179100" y="695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{AF737828-0C04-40D9-BC75-416B725AFD5E}</a:tableStyleId>
              </a:tblPr>
              <a:tblGrid>
                <a:gridCol w="1994475"/>
                <a:gridCol w="1107750"/>
              </a:tblGrid>
              <a:tr h="631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Parameters:</a:t>
                      </a:r>
                      <a:endParaRPr b="1"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</a:tr>
              <a:tr h="3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Input Power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 W</a:t>
                      </a:r>
                      <a:endParaRPr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Input Speed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 rpm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</a:t>
                      </a: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put Spee</a:t>
                      </a: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12500 rpm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 Torque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0.076 N-m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Effective Gear Ratio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125:1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 Chain Number	</a:t>
                      </a:r>
                      <a:endParaRPr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10126725" y="139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{AF737828-0C04-40D9-BC75-416B725AFD5E}</a:tableStyleId>
              </a:tblPr>
              <a:tblGrid>
                <a:gridCol w="2219000"/>
                <a:gridCol w="939600"/>
                <a:gridCol w="1113450"/>
                <a:gridCol w="882550"/>
              </a:tblGrid>
              <a:tr h="5785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Parts Used:</a:t>
                      </a:r>
                      <a:endParaRPr b="1"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 hMerge="1"/>
                <a:tc hMerge="1"/>
              </a:tr>
              <a:tr h="4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Name</a:t>
                      </a:r>
                      <a:endParaRPr b="1"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</a:t>
                      </a:r>
                      <a:endParaRPr b="1"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Vendor</a:t>
                      </a:r>
                      <a:endParaRPr b="1"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 ($)</a:t>
                      </a:r>
                      <a:endParaRPr b="1" i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Blendin Complete 64 oz  Jar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Blender jar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54.99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Neoprene Roller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Drive, 1/2" Roller Width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Drive roller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McMaster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22.26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6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 Tooth Sprocket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Driving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Sprocket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BikeBerry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19.07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6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Economy Plus #40 Roller Chain - 10ft Box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 Roller Chains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16.9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6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Stainless Steel Ball Bearing (R144-2Z)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Roller Bearing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McMaster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7.19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61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Tooth Freewheel Sprocket 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Driven Sprocket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6.69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70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Rotary Shaft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Shaft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McMaster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4.85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58" name="Google Shape;58;p13"/>
          <p:cNvSpPr txBox="1"/>
          <p:nvPr/>
        </p:nvSpPr>
        <p:spPr>
          <a:xfrm>
            <a:off x="263475" y="3644800"/>
            <a:ext cx="5154600" cy="3751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alculations: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 Length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Center-to-center distance: 16.5”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Pitch: 0.5”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Driving Teeth: 32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Driven Teeth: 11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Plug-and-chug the formula... 43.9” (88 links)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Roller Diameter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Gear ratio: 1:125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Sprocket ratio = 11:32 = 1:2.9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Remaining ratio : 125*11/32 = 42.97 ≈ 1:43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 tire diameter = 27.6”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Roller diameter = 27.6/43 = 0.64” ≈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5/8”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475" y="1390800"/>
            <a:ext cx="5154600" cy="2115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features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your favorite smoothies, shakes, margaritas, or baby food while exercising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Strong enough to crush vegetables, fruits, and ice easily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even be used by kids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Totally human-powered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Zero emissions and minimal noise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567575" y="5469750"/>
            <a:ext cx="4410000" cy="435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Specify average and maximum input power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Specify the input RPM and blender RPM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gear ratio between sprockets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gear ratio between tire and roller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# sprocket teeth, wheel diameter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roller diameter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required contact area between bike tire and roller to achieve no-slip.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Specify height of roller based on the roller diameter and contact area.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Specify the chain by referring to textbook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Specify roller-to-blender-jar connection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45228" r="17213" t="0"/>
          <a:stretch/>
        </p:blipFill>
        <p:spPr>
          <a:xfrm>
            <a:off x="10127075" y="6950125"/>
            <a:ext cx="1922928" cy="287972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263" y="1376526"/>
            <a:ext cx="4302273" cy="3947926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3" name="Google Shape;63;p13"/>
          <p:cNvSpPr txBox="1"/>
          <p:nvPr/>
        </p:nvSpPr>
        <p:spPr>
          <a:xfrm>
            <a:off x="5621250" y="5029200"/>
            <a:ext cx="4302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Source: https://rockthebike.com/fender-blender-pro/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63475" y="15625"/>
            <a:ext cx="1460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latin typeface="Roboto Light"/>
                <a:ea typeface="Roboto Light"/>
                <a:cs typeface="Roboto Light"/>
                <a:sym typeface="Roboto Light"/>
              </a:rPr>
              <a:t>E4</a:t>
            </a:r>
            <a:endParaRPr sz="7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