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94" r:id="rId7"/>
    <p:sldId id="262" r:id="rId8"/>
    <p:sldId id="295" r:id="rId9"/>
    <p:sldId id="296" r:id="rId10"/>
    <p:sldId id="297" r:id="rId11"/>
    <p:sldId id="263" r:id="rId12"/>
    <p:sldId id="264" r:id="rId13"/>
    <p:sldId id="265" r:id="rId14"/>
    <p:sldId id="266" r:id="rId15"/>
    <p:sldId id="286" r:id="rId16"/>
    <p:sldId id="267" r:id="rId17"/>
    <p:sldId id="298" r:id="rId18"/>
    <p:sldId id="299" r:id="rId19"/>
    <p:sldId id="268" r:id="rId20"/>
    <p:sldId id="269" r:id="rId21"/>
    <p:sldId id="300" r:id="rId22"/>
    <p:sldId id="301" r:id="rId23"/>
    <p:sldId id="270" r:id="rId24"/>
    <p:sldId id="302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303" r:id="rId39"/>
    <p:sldId id="284" r:id="rId40"/>
    <p:sldId id="287" r:id="rId41"/>
    <p:sldId id="285" r:id="rId42"/>
    <p:sldId id="288" r:id="rId43"/>
    <p:sldId id="289" r:id="rId44"/>
    <p:sldId id="290" r:id="rId45"/>
    <p:sldId id="291" r:id="rId46"/>
    <p:sldId id="292" r:id="rId47"/>
    <p:sldId id="304" r:id="rId48"/>
    <p:sldId id="2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08"/>
  </p:normalViewPr>
  <p:slideViewPr>
    <p:cSldViewPr snapToGrid="0" snapToObjects="1" showGuides="1">
      <p:cViewPr varScale="1">
        <p:scale>
          <a:sx n="174" d="100"/>
          <a:sy n="174" d="100"/>
        </p:scale>
        <p:origin x="18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41E5-D0D2-9047-8B7C-15C47313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7EF0D-8A56-174B-A286-63255CF7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FC953-D6F2-F046-845F-D3B11D0A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0C1B-FF08-F746-8ECF-E816A88C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672D-F056-EF4E-9124-DADCEFE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C39C-6FA7-4C47-BC39-5F7B59C8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2E564-CBCB-5148-BA77-DE728CFCC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A2AA-0138-6F4B-95BE-D446F77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2EC2-0BB7-1545-AD49-33F092A5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6D9B-F654-DD4E-A4C4-A2CF4D49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49200-17E1-2B40-A671-33719519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9ED75-67EA-054E-A2C4-603485ECB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DD28-3E29-934A-80F1-E2594B6F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97A2-E66D-E344-95B5-138DFC19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CF2A-AB2B-3947-8296-6EC7C6BF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8AE9-E9A2-C54D-918B-0916E458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4C59-8159-3543-9587-84F12E08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E2554-B337-5841-8CC8-3B65A9DF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66C51-B88C-5945-8577-A4D60C99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D0C2-4392-6A47-9F2C-1B06E433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488D-B796-CD4C-8669-B515E62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05F7-88F5-CF40-A99D-758D016E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8481-0313-5B45-B3B1-9BB90C64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6928-4FD2-E942-BC2E-831B6661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B596-8DAE-5445-BB77-EFCA5DA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BBBF-AFB0-034C-8274-3C401802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1D15-43C0-034B-BE50-537BE1B3A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7451-A78E-4B45-886F-1EFD93299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7B09-89C3-F44D-9673-B077AA84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EB67A-640F-894F-8B94-FB66EC21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99D0-CFD4-1748-89C8-0BEBD695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5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C15-FF89-614B-97B9-C5B5617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B7CB1-D78B-5C4E-B946-007E0E69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1E691-13BF-9B41-8335-5F2B674A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9703-2583-924C-BE1B-D56CB1A8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98E30-5089-0247-AB73-155E81C6F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F7A46-C28A-F343-A0A4-038095A9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071D6-F761-234A-BC57-BE737BBB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8F8AA-BD1C-DC43-B144-B63F3503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03DE-4D4E-784C-B6C7-D7A7536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A2684-04C5-804A-8D55-762AF2C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72ED3-3CA2-9146-AE1F-9BF58EDD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FC251-FEF1-4E4A-BC9A-4F130F1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C50B3-90CB-DD41-B3F7-739B797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312CB-D315-0546-93BE-02D5BD82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B1F8-A7A1-6C4B-9287-98FF4854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CA6-6DAA-F04F-AD46-270F75DC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AA6E-98C5-6A47-8551-F353B62D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B171D-BD1D-6445-9C03-DD96C608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487C-BFAC-124E-84DA-D530B002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6ECE3-E113-8B4D-89D6-AA78BEB5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F057-2879-E34D-87EE-7954A970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6EF6-CBDE-D04B-A006-5919350E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5A3CA-BFD1-5C46-A80F-AF3F817E5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61989-FBA8-3F49-9D34-922DF2DA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E95E1-C31F-A145-AE7C-A12B9F6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E6425-6D27-B041-9DE6-A6CDCC3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FFD0-81A0-194C-A094-0D92A8CF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4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DFB9-CFA1-7F4E-B595-9C28C6A0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A4E7-E34C-EC4B-9F32-8E5348FF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75FB-F690-114E-B3DC-542FA6646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72D29-DAEF-3A4A-9594-4E05526E4924}" type="datetimeFigureOut"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32D8-F333-9144-8D28-3B4B88691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77D5-376C-C744-B319-CD53EEB13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B5A0-2699-E640-B135-AB62278D55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5635028" cy="52946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Front-end programming is composed of three technologies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HTML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CSS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JavaScript</a:t>
            </a:r>
          </a:p>
          <a:p>
            <a:r>
              <a:rPr lang="en-US">
                <a:solidFill>
                  <a:schemeClr val="accent1"/>
                </a:solidFill>
              </a:rPr>
              <a:t>HTML </a:t>
            </a:r>
            <a:r>
              <a:rPr lang="en-US" i="1">
                <a:solidFill>
                  <a:schemeClr val="accent1"/>
                </a:solidFill>
              </a:rPr>
              <a:t>elements</a:t>
            </a:r>
            <a:r>
              <a:rPr lang="en-US">
                <a:solidFill>
                  <a:schemeClr val="accent1"/>
                </a:solidFill>
              </a:rPr>
              <a:t> are created from HTML tags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&lt;html&gt;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&lt;header&gt;&lt;/header&gt;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&lt;div class="hero"&gt;&lt;/div&gt;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&lt;div class="content-blocks"&gt;&lt;/div&gt;</a:t>
            </a:r>
          </a:p>
          <a:p>
            <a:pPr marL="457200" lvl="1" indent="0">
              <a:buNone/>
            </a:pP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2591B-B491-1345-846D-6B0C696E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595" y="681037"/>
            <a:ext cx="6172405" cy="38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52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64B65-49A7-7A4A-91E6-1DDA92891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3802"/>
            <a:ext cx="4609032" cy="11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3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use Cascading Stylesheets to style HTML elements: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create a </a:t>
            </a:r>
            <a:r>
              <a:rPr lang="en-US" i="1">
                <a:solidFill>
                  <a:schemeClr val="accent1"/>
                </a:solidFill>
              </a:rPr>
              <a:t>selector/s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>
                <a:solidFill>
                  <a:schemeClr val="accent1"/>
                </a:solidFill>
              </a:rPr>
              <a:t>set </a:t>
            </a:r>
            <a:r>
              <a:rPr lang="en-US" i="1">
                <a:solidFill>
                  <a:schemeClr val="accent1"/>
                </a:solidFill>
              </a:rPr>
              <a:t>rules</a:t>
            </a:r>
            <a:r>
              <a:rPr lang="en-US">
                <a:solidFill>
                  <a:schemeClr val="accent1"/>
                </a:solidFill>
              </a:rPr>
              <a:t> for selector/s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3077230" y="2696428"/>
            <a:ext cx="5876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#first {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font-weight: bold;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font-family: 'Avenir Next Condensed';</a:t>
            </a:r>
          </a:p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 sz="2800">
              <a:solidFill>
                <a:schemeClr val="accent1"/>
              </a:solidFill>
              <a:latin typeface="Avenir Next Condensed" panose="020B0506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112B75-347A-0146-958B-259DF88A94A0}"/>
              </a:ext>
            </a:extLst>
          </p:cNvPr>
          <p:cNvCxnSpPr/>
          <p:nvPr/>
        </p:nvCxnSpPr>
        <p:spPr>
          <a:xfrm>
            <a:off x="2221822" y="2881236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5B920A-6B62-DC46-820B-1C5D0C74C5F2}"/>
              </a:ext>
            </a:extLst>
          </p:cNvPr>
          <p:cNvSpPr txBox="1"/>
          <p:nvPr/>
        </p:nvSpPr>
        <p:spPr>
          <a:xfrm>
            <a:off x="910166" y="2687157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Selector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C98C9-7BE5-0E4C-A451-A93D058D7EEC}"/>
              </a:ext>
            </a:extLst>
          </p:cNvPr>
          <p:cNvCxnSpPr/>
          <p:nvPr/>
        </p:nvCxnSpPr>
        <p:spPr>
          <a:xfrm>
            <a:off x="2221822" y="3370124"/>
            <a:ext cx="766917" cy="0"/>
          </a:xfrm>
          <a:prstGeom prst="straightConnector1">
            <a:avLst/>
          </a:prstGeom>
          <a:ln w="25400"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ABD7DE-1A29-214A-AAB1-CD8A4E4FB4DB}"/>
              </a:ext>
            </a:extLst>
          </p:cNvPr>
          <p:cNvSpPr txBox="1"/>
          <p:nvPr/>
        </p:nvSpPr>
        <p:spPr>
          <a:xfrm>
            <a:off x="910166" y="3176045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>
                    <a:lumMod val="75000"/>
                  </a:schemeClr>
                </a:solidFill>
                <a:latin typeface="Marker Felt Thin" panose="02000400000000000000" pitchFamily="2" charset="77"/>
              </a:rPr>
              <a:t>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5E303-CC22-6A42-A63A-60DA49EC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20" y="5269705"/>
            <a:ext cx="1109320" cy="5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5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There are over 125 different HTML elements, but only two dozen or so that are commonly used</a:t>
            </a:r>
          </a:p>
          <a:p>
            <a:r>
              <a:rPr lang="en-US" sz="3200">
                <a:solidFill>
                  <a:schemeClr val="accent1"/>
                </a:solidFill>
              </a:rPr>
              <a:t>Different elements are used for different purposes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&lt;p&gt; </a:t>
            </a:r>
            <a:r>
              <a:rPr lang="en-US" sz="3200">
                <a:solidFill>
                  <a:schemeClr val="accent1"/>
                </a:solidFill>
              </a:rPr>
              <a:t>for paragraphs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&lt;ol&gt; </a:t>
            </a:r>
            <a:r>
              <a:rPr lang="en-US" sz="3200">
                <a:solidFill>
                  <a:schemeClr val="accent1"/>
                </a:solidFill>
              </a:rPr>
              <a:t>for numbered lists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&lt;ul&gt; </a:t>
            </a:r>
            <a:r>
              <a:rPr lang="en-US" sz="3200">
                <a:solidFill>
                  <a:schemeClr val="accent1"/>
                </a:solidFill>
              </a:rPr>
              <a:t>for bullet points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&lt;h1&gt; </a:t>
            </a:r>
            <a:r>
              <a:rPr lang="en-US" sz="3200">
                <a:solidFill>
                  <a:schemeClr val="accent1"/>
                </a:solidFill>
              </a:rPr>
              <a:t>for titles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&lt;a&gt;</a:t>
            </a:r>
            <a:r>
              <a:rPr lang="en-US" sz="3200">
                <a:solidFill>
                  <a:schemeClr val="accent1"/>
                </a:solidFill>
              </a:rPr>
              <a:t> for links</a:t>
            </a:r>
          </a:p>
          <a:p>
            <a:r>
              <a:rPr lang="en-US" sz="3200">
                <a:solidFill>
                  <a:schemeClr val="accent1"/>
                </a:solidFill>
              </a:rPr>
              <a:t>Different elements have different default properties, almost all of which can be overridden with CSS</a:t>
            </a:r>
          </a:p>
          <a:p>
            <a:pPr lvl="1"/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B4F90-105B-9545-B11C-31F6B6BF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41" y="3856583"/>
            <a:ext cx="2879446" cy="8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7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Normally HTML is written directly by the developer at "design time"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class="featured-product"&gt;WidgetMaster 2000&lt;/div&gt;</a:t>
            </a:r>
          </a:p>
          <a:p>
            <a:r>
              <a:rPr lang="en-US" sz="3200">
                <a:solidFill>
                  <a:schemeClr val="accent1"/>
                </a:solidFill>
              </a:rPr>
              <a:t>At times, we need HTML to be created at "run time" in response to various conditions and/or user actions. For this, we turn to creating HTML with JavaScript.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attribution = document.createElement('div')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textNode = document.createTextNode('– Abraham Lincoln')</a:t>
            </a:r>
          </a:p>
          <a:p>
            <a:pPr lvl="1"/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93D10-DAB1-C143-A4BE-002199C1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19" y="5538020"/>
            <a:ext cx="3926535" cy="5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4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Some information we know at design time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feetInMiles = 5280</a:t>
            </a:r>
          </a:p>
          <a:p>
            <a:r>
              <a:rPr lang="en-US" sz="3200">
                <a:solidFill>
                  <a:schemeClr val="accent1"/>
                </a:solidFill>
              </a:rPr>
              <a:t>Some we need to find based on various conditions and/or user choices</a:t>
            </a:r>
          </a:p>
          <a:p>
            <a:r>
              <a:rPr lang="en-US" sz="3200">
                <a:solidFill>
                  <a:schemeClr val="accent1"/>
                </a:solidFill>
              </a:rPr>
              <a:t>One very simple way of getting information from a user is through the browser's </a:t>
            </a:r>
            <a:r>
              <a:rPr lang="en-US" sz="3200" i="1">
                <a:solidFill>
                  <a:schemeClr val="accent1"/>
                </a:solidFill>
              </a:rPr>
              <a:t>prompt</a:t>
            </a:r>
            <a:r>
              <a:rPr lang="en-US" sz="3200">
                <a:solidFill>
                  <a:schemeClr val="accent1"/>
                </a:solidFill>
              </a:rPr>
              <a:t> function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firstName = prompt('What is your first name?')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document.getElementById('firstName').innerHTML = firstName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16E56-E22E-DF4D-8AAA-520622C6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49" y="5821171"/>
            <a:ext cx="5518711" cy="2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7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This is seldom done in production code, but we can use it to begin introducing getting values dynamically</a:t>
            </a:r>
          </a:p>
          <a:p>
            <a:r>
              <a:rPr lang="en-US" sz="3200">
                <a:solidFill>
                  <a:schemeClr val="accent1"/>
                </a:solidFill>
              </a:rPr>
              <a:t>It's common to have content that is partially static and partially dynamic</a:t>
            </a:r>
          </a:p>
        </p:txBody>
      </p:sp>
    </p:spTree>
    <p:extLst>
      <p:ext uri="{BB962C8B-B14F-4D97-AF65-F5344CB8AC3E}">
        <p14:creationId xmlns:p14="http://schemas.microsoft.com/office/powerpoint/2010/main" val="97663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HTML elements have various attributes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id="deal-of-the-day" class="featured-product"&gt;Red Widget&lt;/div&gt;</a:t>
            </a: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class="featured-product"&gt;Blue Widget&lt;/div&gt;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class="featured-product"&gt;White Widget&lt;/div&gt;</a:t>
            </a:r>
          </a:p>
        </p:txBody>
      </p:sp>
    </p:spTree>
    <p:extLst>
      <p:ext uri="{BB962C8B-B14F-4D97-AF65-F5344CB8AC3E}">
        <p14:creationId xmlns:p14="http://schemas.microsoft.com/office/powerpoint/2010/main" val="86216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You're going to learn a little about using CSS with </a:t>
            </a:r>
            <a:r>
              <a:rPr lang="en-US" sz="3200" i="1">
                <a:solidFill>
                  <a:schemeClr val="accent1"/>
                </a:solidFill>
              </a:rPr>
              <a:t>classes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HTML elements have various attributes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id="deal-of-the-day" class="featured-product"&gt;Red Widget&lt;/div&gt;</a:t>
            </a: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class="featured-product"&gt;Blue Widget&lt;/div&gt;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 class="featured-product"&gt;White Widget&lt;/div&gt;</a:t>
            </a:r>
          </a:p>
        </p:txBody>
      </p:sp>
    </p:spTree>
    <p:extLst>
      <p:ext uri="{BB962C8B-B14F-4D97-AF65-F5344CB8AC3E}">
        <p14:creationId xmlns:p14="http://schemas.microsoft.com/office/powerpoint/2010/main" val="83207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class attribute is useful in grouping elements that have some commonality that we wish to either style using CSS or manipulate using JavaScript.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.featured-product{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9C0E-9858-FD48-AEDC-08ECAB0D391A}"/>
              </a:ext>
            </a:extLst>
          </p:cNvPr>
          <p:cNvSpPr txBox="1"/>
          <p:nvPr/>
        </p:nvSpPr>
        <p:spPr>
          <a:xfrm>
            <a:off x="838198" y="5156518"/>
            <a:ext cx="7080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document.querySelectorAll('.featured-product')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72455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0808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We've used document.getElementById to capture an element with a given ID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work with an alternate way of capturing an HTML element</a:t>
            </a:r>
          </a:p>
          <a:p>
            <a:r>
              <a:rPr lang="en-US" sz="3200">
                <a:solidFill>
                  <a:schemeClr val="accent1"/>
                </a:solidFill>
              </a:rPr>
              <a:t>The browser function,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</a:t>
            </a:r>
            <a:r>
              <a:rPr lang="en-US" sz="3200">
                <a:solidFill>
                  <a:schemeClr val="accent1"/>
                </a:solidFill>
              </a:rPr>
              <a:t>, lets us select from a wide range of criteria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document.querySelector('main') </a:t>
            </a:r>
            <a:r>
              <a:rPr lang="en-US" sz="3200">
                <a:solidFill>
                  <a:schemeClr val="accent1"/>
                </a:solidFill>
              </a:rPr>
              <a:t>selects by element name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document.querySelctor('.featured-product') </a:t>
            </a:r>
            <a:r>
              <a:rPr lang="en-US" sz="3200">
                <a:solidFill>
                  <a:schemeClr val="accent1"/>
                </a:solidFill>
              </a:rPr>
              <a:t>selects by class attribute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document.querySelector('#deal-of-the-day') </a:t>
            </a:r>
            <a:r>
              <a:rPr lang="en-US" sz="3200">
                <a:solidFill>
                  <a:schemeClr val="accent1"/>
                </a:solidFill>
              </a:rPr>
              <a:t>selects by id attribute</a:t>
            </a:r>
          </a:p>
        </p:txBody>
      </p:sp>
    </p:spTree>
    <p:extLst>
      <p:ext uri="{BB962C8B-B14F-4D97-AF65-F5344CB8AC3E}">
        <p14:creationId xmlns:p14="http://schemas.microsoft.com/office/powerpoint/2010/main" val="82164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10102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CSS provides styling to web pages by identifying </a:t>
            </a:r>
            <a:r>
              <a:rPr lang="en-US" i="1">
                <a:solidFill>
                  <a:schemeClr val="accent1"/>
                </a:solidFill>
              </a:rPr>
              <a:t>selectors</a:t>
            </a:r>
            <a:r>
              <a:rPr lang="en-US">
                <a:solidFill>
                  <a:schemeClr val="accent1"/>
                </a:solidFill>
              </a:rPr>
              <a:t>, to which </a:t>
            </a:r>
            <a:r>
              <a:rPr lang="en-US" i="1">
                <a:solidFill>
                  <a:schemeClr val="accent1"/>
                </a:solidFill>
              </a:rPr>
              <a:t>rules </a:t>
            </a:r>
            <a:r>
              <a:rPr lang="en-US">
                <a:solidFill>
                  <a:schemeClr val="accent1"/>
                </a:solidFill>
              </a:rPr>
              <a:t>are applied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61F3-9F89-3A4C-8686-3C5AE416805E}"/>
              </a:ext>
            </a:extLst>
          </p:cNvPr>
          <p:cNvSpPr txBox="1"/>
          <p:nvPr/>
        </p:nvSpPr>
        <p:spPr>
          <a:xfrm>
            <a:off x="2566219" y="3038168"/>
            <a:ext cx="3967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.outline {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min-height: 75px;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outline: 2px solid red;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/>
          <p:nvPr/>
        </p:nvCxnSpPr>
        <p:spPr>
          <a:xfrm>
            <a:off x="1687668" y="3237490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716321" y="3038168"/>
            <a:ext cx="131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E66AB-43FB-214C-9B17-A781564C0EC0}"/>
              </a:ext>
            </a:extLst>
          </p:cNvPr>
          <p:cNvSpPr txBox="1"/>
          <p:nvPr/>
        </p:nvSpPr>
        <p:spPr>
          <a:xfrm>
            <a:off x="6505906" y="3664386"/>
            <a:ext cx="173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rules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33868F-3C21-E845-AB73-DA7D4DC06026}"/>
              </a:ext>
            </a:extLst>
          </p:cNvPr>
          <p:cNvCxnSpPr>
            <a:cxnSpLocks/>
          </p:cNvCxnSpPr>
          <p:nvPr/>
        </p:nvCxnSpPr>
        <p:spPr>
          <a:xfrm flipH="1">
            <a:off x="5694625" y="3862176"/>
            <a:ext cx="818535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9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 apply </a:t>
            </a:r>
            <a:r>
              <a:rPr lang="en-US" sz="3200" i="1">
                <a:solidFill>
                  <a:schemeClr val="accent1"/>
                </a:solidFill>
              </a:rPr>
              <a:t>conditional code</a:t>
            </a:r>
            <a:r>
              <a:rPr lang="en-US" sz="3200">
                <a:solidFill>
                  <a:schemeClr val="accent1"/>
                </a:solidFill>
              </a:rPr>
              <a:t> to situations in which different conditions require different actions, </a:t>
            </a:r>
            <a:r>
              <a:rPr lang="en-US" sz="3200" i="1">
                <a:solidFill>
                  <a:schemeClr val="accent1"/>
                </a:solidFill>
              </a:rPr>
              <a:t>e.g.</a:t>
            </a:r>
            <a:endParaRPr lang="en-US" sz="3200">
              <a:solidFill>
                <a:schemeClr val="accent1"/>
              </a:solidFill>
            </a:endParaRPr>
          </a:p>
          <a:p>
            <a:pPr lvl="1"/>
            <a:r>
              <a:rPr lang="en-US" sz="3200">
                <a:solidFill>
                  <a:schemeClr val="accent1"/>
                </a:solidFill>
              </a:rPr>
              <a:t>If user has a valid login, let them proceed; else ask them to log in again</a:t>
            </a:r>
          </a:p>
          <a:p>
            <a:pPr lvl="1"/>
            <a:r>
              <a:rPr lang="en-US" sz="3200">
                <a:solidFill>
                  <a:schemeClr val="accent1"/>
                </a:solidFill>
              </a:rPr>
              <a:t>If user doesn't have sufficient funds, refuse transfer; else transfer funds</a:t>
            </a:r>
          </a:p>
          <a:p>
            <a:pPr lvl="1"/>
            <a:r>
              <a:rPr lang="en-US" sz="3200">
                <a:solidFill>
                  <a:schemeClr val="accent1"/>
                </a:solidFill>
              </a:rPr>
              <a:t>If product is in stock, display it; else do not display it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work with an </a:t>
            </a:r>
            <a:r>
              <a:rPr lang="en-US" sz="3200" i="1">
                <a:solidFill>
                  <a:schemeClr val="accent1"/>
                </a:solidFill>
              </a:rPr>
              <a:t>if statement</a:t>
            </a:r>
            <a:r>
              <a:rPr lang="en-US" sz="3200">
                <a:solidFill>
                  <a:schemeClr val="accent1"/>
                </a:solidFill>
              </a:rPr>
              <a:t>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61545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most common way we implement conditional code is with an </a:t>
            </a:r>
            <a:r>
              <a:rPr lang="en-US" sz="3200" i="1">
                <a:solidFill>
                  <a:schemeClr val="accent1"/>
                </a:solidFill>
              </a:rPr>
              <a:t>if statement</a:t>
            </a: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if (</a:t>
            </a: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some condition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=== true ) {</a:t>
            </a:r>
          </a:p>
          <a:p>
            <a:pPr marL="0" indent="0">
              <a:buNone/>
            </a:pP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  do this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  do that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3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if (itemInStock === true) {</a:t>
            </a:r>
          </a:p>
          <a:p>
            <a:pPr marL="0" indent="0">
              <a:buNone/>
            </a:pP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 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alert('We have it!')</a:t>
            </a:r>
            <a:endParaRPr lang="en-US" sz="3200" i="1">
              <a:solidFill>
                <a:srgbClr val="C00000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 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alert('Sorry, it is out of stock')</a:t>
            </a:r>
            <a:endParaRPr lang="en-US" sz="3200" i="1">
              <a:solidFill>
                <a:srgbClr val="C00000"/>
              </a:solidFill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975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53795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 this exercise, we learn 3 new HTML elements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&lt;header&gt;&lt;/header&gt;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&lt;main&gt;&lt;/main&gt;</a:t>
            </a:r>
          </a:p>
          <a:p>
            <a:pPr lvl="1"/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&lt;output&gt;&lt;/output&gt;</a:t>
            </a:r>
          </a:p>
          <a:p>
            <a:r>
              <a:rPr lang="en-US">
                <a:solidFill>
                  <a:schemeClr val="accent1"/>
                </a:solidFill>
              </a:rPr>
              <a:t>We can use elements names as CSS selectors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main {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  min-height: 75px;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  outline: 2px solid red;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  font-family: 'Avenir Next Condensed';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22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5232401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With CSS, we can change the font type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body {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font-family: 'Meddon';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F87B4-CE7D-2042-A36E-33F6CCD1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8" y="4009772"/>
            <a:ext cx="6121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24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1063631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 can use a wide variety of free fonts from </a:t>
            </a:r>
            <a:r>
              <a:rPr lang="en-US" sz="3200" b="1">
                <a:solidFill>
                  <a:schemeClr val="accent1"/>
                </a:solidFill>
              </a:rPr>
              <a:t>fonts.google.com</a:t>
            </a:r>
          </a:p>
          <a:p>
            <a:r>
              <a:rPr lang="en-US" sz="3200">
                <a:solidFill>
                  <a:schemeClr val="accent1"/>
                </a:solidFill>
              </a:rPr>
              <a:t>We start to explore some of the more interesting effects available with CSS such as a drop cap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96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6469685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main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>
                <a:solidFill>
                  <a:srgbClr val="FF0000"/>
                </a:solidFill>
              </a:rPr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196894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div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&lt;div&gt;</a:t>
            </a:r>
          </a:p>
          <a:p>
            <a:r>
              <a:rPr lang="en-US"/>
              <a:t>    &lt;p&gt;&lt;/p&gt;</a:t>
            </a:r>
          </a:p>
          <a:p>
            <a:r>
              <a:rPr lang="en-US">
                <a:solidFill>
                  <a:srgbClr val="FF0000"/>
                </a:solidFill>
              </a:rPr>
              <a:t>  &lt;/div&gt;</a:t>
            </a:r>
          </a:p>
          <a:p>
            <a:r>
              <a:rPr lang="en-US">
                <a:solidFill>
                  <a:srgbClr val="FF0000"/>
                </a:solidFill>
              </a:rPr>
              <a:t>  &lt;div&gt;</a:t>
            </a:r>
          </a:p>
          <a:p>
            <a:r>
              <a:rPr lang="en-US">
                <a:solidFill>
                  <a:srgbClr val="FF0000"/>
                </a:solidFill>
              </a:rPr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>
                <a:solidFill>
                  <a:srgbClr val="FF0000"/>
                </a:solidFill>
              </a:rPr>
              <a:t>    &lt;/div&gt;</a:t>
            </a:r>
          </a:p>
          <a:p>
            <a:r>
              <a:rPr lang="en-US">
                <a:solidFill>
                  <a:srgbClr val="FF0000"/>
                </a:solidFill>
              </a:rPr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19540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3634745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main div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338575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10102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JavaScript is a full-featured programming language that operates in the user's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261F3-9F89-3A4C-8686-3C5AE416805E}"/>
              </a:ext>
            </a:extLst>
          </p:cNvPr>
          <p:cNvSpPr txBox="1"/>
          <p:nvPr/>
        </p:nvSpPr>
        <p:spPr>
          <a:xfrm>
            <a:off x="2566218" y="3038168"/>
            <a:ext cx="54008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adder = (number1, number2) =&gt; {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  return number1 + number2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/>
          <p:nvPr/>
        </p:nvCxnSpPr>
        <p:spPr>
          <a:xfrm>
            <a:off x="1687668" y="3237490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376012" y="2961934"/>
            <a:ext cx="131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function</a:t>
            </a:r>
          </a:p>
        </p:txBody>
      </p:sp>
    </p:spTree>
    <p:extLst>
      <p:ext uri="{BB962C8B-B14F-4D97-AF65-F5344CB8AC3E}">
        <p14:creationId xmlns:p14="http://schemas.microsoft.com/office/powerpoint/2010/main" val="369024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div p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76462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main div p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252828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6250664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We're not limited to broad CSS selectors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div div p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color: red;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74B0C-B99B-B841-8BD9-192AA2DD2C44}"/>
              </a:ext>
            </a:extLst>
          </p:cNvPr>
          <p:cNvSpPr txBox="1"/>
          <p:nvPr/>
        </p:nvSpPr>
        <p:spPr>
          <a:xfrm>
            <a:off x="7586804" y="1032095"/>
            <a:ext cx="430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&lt;main&gt;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&lt;p&gt;&lt;/p&gt;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  &lt;div&gt;</a:t>
            </a:r>
          </a:p>
          <a:p>
            <a:r>
              <a:rPr lang="en-US"/>
              <a:t>    &lt;div&gt;</a:t>
            </a:r>
          </a:p>
          <a:p>
            <a:r>
              <a:rPr lang="en-US"/>
              <a:t>      </a:t>
            </a:r>
            <a:r>
              <a:rPr lang="en-US">
                <a:solidFill>
                  <a:srgbClr val="FF0000"/>
                </a:solidFill>
              </a:rPr>
              <a:t>&lt;p&gt;&lt;/p&gt;</a:t>
            </a:r>
          </a:p>
          <a:p>
            <a:r>
              <a:rPr lang="en-US"/>
              <a:t>    &lt;/div&gt;</a:t>
            </a:r>
          </a:p>
          <a:p>
            <a:r>
              <a:rPr lang="en-US"/>
              <a:t>  &lt;/div&gt;</a:t>
            </a:r>
          </a:p>
          <a:p>
            <a:r>
              <a:rPr lang="en-US"/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541810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Checkboxes are useful for allowing users to select multiple options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Clicking on the label is the same as clicking on the checkbox 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C7708-4879-4E43-9554-2791E595A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36" y="2276357"/>
            <a:ext cx="4559500" cy="107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2FB36-7C60-354D-8307-444233D8C8D5}"/>
              </a:ext>
            </a:extLst>
          </p:cNvPr>
          <p:cNvSpPr txBox="1"/>
          <p:nvPr/>
        </p:nvSpPr>
        <p:spPr>
          <a:xfrm>
            <a:off x="1161861" y="3579573"/>
            <a:ext cx="10515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&lt;input type="checkbox" value="ketchup" </a:t>
            </a:r>
            <a:r>
              <a:rPr lang="en-US" sz="2800" b="1">
                <a:solidFill>
                  <a:srgbClr val="C00000"/>
                </a:solidFill>
                <a:latin typeface="Avenir Next Condensed" panose="020B0506020202020204" pitchFamily="34" charset="0"/>
              </a:rPr>
              <a:t>id="ketchup" </a:t>
            </a: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/&gt;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  &lt;label </a:t>
            </a:r>
            <a:r>
              <a:rPr lang="en-US" sz="2800" b="1">
                <a:solidFill>
                  <a:srgbClr val="C00000"/>
                </a:solidFill>
                <a:latin typeface="Avenir Next Condensed" panose="020B0506020202020204" pitchFamily="34" charset="0"/>
              </a:rPr>
              <a:t>for="ketchup"</a:t>
            </a:r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&gt;Ketchup&lt;/label&gt;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2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One of the most common ways to introduce interactivity onto a page is through </a:t>
            </a:r>
            <a:r>
              <a:rPr lang="en-US" sz="3200" i="1">
                <a:solidFill>
                  <a:schemeClr val="accent1"/>
                </a:solidFill>
              </a:rPr>
              <a:t>event handlers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 i="1">
                <a:solidFill>
                  <a:schemeClr val="accent1"/>
                </a:solidFill>
              </a:rPr>
              <a:t>Events </a:t>
            </a:r>
            <a:r>
              <a:rPr lang="en-US" sz="3200">
                <a:solidFill>
                  <a:schemeClr val="accent1"/>
                </a:solidFill>
              </a:rPr>
              <a:t>are generated by the browser when any of a number of things happen. To capture (</a:t>
            </a:r>
            <a:r>
              <a:rPr lang="en-US" sz="3200" i="1">
                <a:solidFill>
                  <a:schemeClr val="accent1"/>
                </a:solidFill>
              </a:rPr>
              <a:t>aka</a:t>
            </a:r>
            <a:r>
              <a:rPr lang="en-US" sz="3200">
                <a:solidFill>
                  <a:schemeClr val="accent1"/>
                </a:solidFill>
              </a:rPr>
              <a:t> handle) the event, we tie a function to the </a:t>
            </a:r>
            <a:r>
              <a:rPr lang="en-US" sz="3200" i="1">
                <a:solidFill>
                  <a:schemeClr val="accent1"/>
                </a:solidFill>
              </a:rPr>
              <a:t>event trigger</a:t>
            </a:r>
            <a:r>
              <a:rPr lang="en-US" sz="320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&lt;input type="checkbox" value="tea" id="tea" </a:t>
            </a:r>
            <a:r>
              <a:rPr lang="en-US" sz="3200" b="1">
                <a:solidFill>
                  <a:srgbClr val="C00000"/>
                </a:solidFill>
                <a:latin typeface="Avenir Next Condensed" panose="020B0506020202020204" pitchFamily="34" charset="0"/>
              </a:rPr>
              <a:t>onclick</a:t>
            </a:r>
            <a:r>
              <a:rPr lang="en-US" sz="3200" b="1">
                <a:solidFill>
                  <a:srgbClr val="0070C0"/>
                </a:solidFill>
                <a:latin typeface="Avenir Next Condensed" panose="020B0506020202020204" pitchFamily="34" charset="0"/>
              </a:rPr>
              <a:t>="alert('You chose tea')"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/&gt;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&lt;label for="tea"&gt;Tea&lt;/label&gt;</a:t>
            </a:r>
          </a:p>
          <a:p>
            <a:pPr marL="0" indent="0">
              <a:buNone/>
            </a:pPr>
            <a:endParaRPr lang="en-US" sz="3200" i="1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>
            <a:cxnSpLocks/>
          </p:cNvCxnSpPr>
          <p:nvPr/>
        </p:nvCxnSpPr>
        <p:spPr>
          <a:xfrm flipV="1">
            <a:off x="8325008" y="4289048"/>
            <a:ext cx="0" cy="547814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7318345" y="4836862"/>
            <a:ext cx="152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event trigger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6F94E1-A724-634A-8206-B5E30E8FC02A}"/>
              </a:ext>
            </a:extLst>
          </p:cNvPr>
          <p:cNvCxnSpPr>
            <a:cxnSpLocks/>
          </p:cNvCxnSpPr>
          <p:nvPr/>
        </p:nvCxnSpPr>
        <p:spPr>
          <a:xfrm flipV="1">
            <a:off x="10029956" y="4289048"/>
            <a:ext cx="0" cy="5478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">
            <a:extLst>
              <a:ext uri="{FF2B5EF4-FFF2-40B4-BE49-F238E27FC236}">
                <a16:creationId xmlns:a16="http://schemas.microsoft.com/office/drawing/2014/main" id="{B6672E23-72DB-EC45-828F-10A111136F89}"/>
              </a:ext>
            </a:extLst>
          </p:cNvPr>
          <p:cNvSpPr txBox="1"/>
          <p:nvPr/>
        </p:nvSpPr>
        <p:spPr>
          <a:xfrm>
            <a:off x="9138930" y="4836862"/>
            <a:ext cx="152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0070C0"/>
                </a:solidFill>
                <a:latin typeface="Marker Felt Thin" panose="02000400000000000000" pitchFamily="2" charset="77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650911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We use </a:t>
            </a:r>
            <a:r>
              <a:rPr lang="en-US" sz="3200" i="1">
                <a:solidFill>
                  <a:schemeClr val="accent1"/>
                </a:solidFill>
              </a:rPr>
              <a:t>radio buttons</a:t>
            </a:r>
            <a:r>
              <a:rPr lang="en-US" sz="3200">
                <a:solidFill>
                  <a:schemeClr val="accent1"/>
                </a:solidFill>
              </a:rPr>
              <a:t> when we want to restrict user choice to a single option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Like checkboxes, we can listen for click events and respond to those</a:t>
            </a:r>
          </a:p>
          <a:p>
            <a:r>
              <a:rPr lang="en-US" sz="3200">
                <a:solidFill>
                  <a:schemeClr val="accent1"/>
                </a:solidFill>
              </a:rPr>
              <a:t>So far, we've only used built-in browser functions (</a:t>
            </a:r>
            <a:r>
              <a:rPr lang="en-US" sz="3200" i="1">
                <a:solidFill>
                  <a:schemeClr val="accent1"/>
                </a:solidFill>
              </a:rPr>
              <a:t>e.g.</a:t>
            </a:r>
            <a:r>
              <a:rPr lang="en-US" sz="3200">
                <a:solidFill>
                  <a:schemeClr val="accent1"/>
                </a:solidFill>
              </a:rPr>
              <a:t> alert) in response to click events. Soon, we'll learn how to build our own functions. Once we learn that, the programming world begins to open dramatically.</a:t>
            </a:r>
          </a:p>
          <a:p>
            <a:pPr marL="0" indent="0">
              <a:buNone/>
            </a:pPr>
            <a:endParaRPr lang="en-US" sz="3200" i="1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01D4B-7571-3441-9968-93FF56F2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581" y="2289018"/>
            <a:ext cx="1134764" cy="7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5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In this exercise, we'll be dealing with calendar dates</a:t>
            </a:r>
          </a:p>
          <a:p>
            <a:r>
              <a:rPr lang="en-US" sz="3200">
                <a:solidFill>
                  <a:schemeClr val="accent1"/>
                </a:solidFill>
              </a:rPr>
              <a:t>Dates in JavaScript (and in most other programming languages) are, for some inexplicable reason, difficult to work with</a:t>
            </a:r>
          </a:p>
          <a:p>
            <a:r>
              <a:rPr lang="en-US" sz="3200">
                <a:solidFill>
                  <a:schemeClr val="accent1"/>
                </a:solidFill>
              </a:rPr>
              <a:t>Luckily, we don't have to deal with dates very often in the normal course of programming, so the difficulty in working with them becomes more of an annoyance</a:t>
            </a:r>
          </a:p>
          <a:p>
            <a:r>
              <a:rPr lang="en-US" sz="3200">
                <a:solidFill>
                  <a:schemeClr val="accent1"/>
                </a:solidFill>
              </a:rPr>
              <a:t>You'll get some experience working with dates so that, when working with them becomes a necessity, you'll have a background in dealing with them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91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In this exercise, we get into one of the core features of JavaScript: </a:t>
            </a:r>
            <a:r>
              <a:rPr lang="en-US" sz="3200" i="1">
                <a:solidFill>
                  <a:schemeClr val="accent1"/>
                </a:solidFill>
              </a:rPr>
              <a:t>objects</a:t>
            </a:r>
          </a:p>
          <a:p>
            <a:r>
              <a:rPr lang="en-US" sz="3200">
                <a:solidFill>
                  <a:schemeClr val="accent1"/>
                </a:solidFill>
              </a:rPr>
              <a:t>Data in programming languages has a specific </a:t>
            </a:r>
            <a:r>
              <a:rPr lang="en-US" sz="3200" i="1">
                <a:solidFill>
                  <a:schemeClr val="accent1"/>
                </a:solidFill>
              </a:rPr>
              <a:t>data type</a:t>
            </a:r>
            <a:endParaRPr lang="en-US" sz="3200">
              <a:solidFill>
                <a:schemeClr val="accent1"/>
              </a:solidFill>
            </a:endParaRP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"CareerChanger": </a:t>
            </a:r>
            <a:r>
              <a:rPr lang="en-US" sz="3200">
                <a:solidFill>
                  <a:schemeClr val="accent1"/>
                </a:solidFill>
              </a:rPr>
              <a:t>text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42</a:t>
            </a:r>
            <a:r>
              <a:rPr lang="en-US" sz="3200">
                <a:solidFill>
                  <a:schemeClr val="accent1"/>
                </a:solidFill>
              </a:rPr>
              <a:t>: number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true</a:t>
            </a:r>
            <a:r>
              <a:rPr lang="en-US" sz="3200">
                <a:solidFill>
                  <a:schemeClr val="accent1"/>
                </a:solidFill>
              </a:rPr>
              <a:t>: boolean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15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What data type is this?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person: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firstName: "Hal",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lastName: "Helms",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residence: "Las Vegas, NV"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17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This is a JavaScript </a:t>
            </a:r>
            <a:r>
              <a:rPr lang="en-US" sz="3200" i="1">
                <a:solidFill>
                  <a:schemeClr val="accent1"/>
                </a:solidFill>
              </a:rPr>
              <a:t>object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An object holds a collection of </a:t>
            </a:r>
            <a:r>
              <a:rPr lang="en-US" sz="3200" i="1">
                <a:solidFill>
                  <a:schemeClr val="accent1"/>
                </a:solidFill>
              </a:rPr>
              <a:t>properties</a:t>
            </a:r>
            <a:r>
              <a:rPr lang="en-US" sz="3200">
                <a:solidFill>
                  <a:schemeClr val="accent1"/>
                </a:solidFill>
              </a:rPr>
              <a:t> typically related to the same concept</a:t>
            </a:r>
          </a:p>
          <a:p>
            <a:pPr lvl="1"/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firstName</a:t>
            </a:r>
            <a:r>
              <a:rPr lang="en-US" sz="3200">
                <a:solidFill>
                  <a:schemeClr val="accent1"/>
                </a:solidFill>
              </a:rPr>
              <a:t>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lastName</a:t>
            </a:r>
            <a:r>
              <a:rPr lang="en-US" sz="3200">
                <a:solidFill>
                  <a:schemeClr val="accent1"/>
                </a:solidFill>
              </a:rPr>
              <a:t>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residence</a:t>
            </a:r>
            <a:r>
              <a:rPr lang="en-US" sz="3200">
                <a:solidFill>
                  <a:schemeClr val="accent1"/>
                </a:solidFill>
              </a:rPr>
              <a:t> are all properties of a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</a:t>
            </a:r>
          </a:p>
          <a:p>
            <a:r>
              <a:rPr lang="en-US" sz="3200">
                <a:solidFill>
                  <a:schemeClr val="accent1"/>
                </a:solidFill>
              </a:rPr>
              <a:t>Another way to define an object is a collection of key: value pairs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0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9AF7-42CF-A840-B9FE-74666508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26C75-361F-BE4B-993F-C3CE5261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6645" cy="43513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Start by heading to repl.it and signing up for a free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E5C927-B899-A247-8F18-60FFE4F0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77" y="681036"/>
            <a:ext cx="7893535" cy="6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89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You </a:t>
            </a:r>
            <a:r>
              <a:rPr lang="en-US" sz="3200" i="1">
                <a:solidFill>
                  <a:schemeClr val="accent1"/>
                </a:solidFill>
              </a:rPr>
              <a:t>access</a:t>
            </a:r>
            <a:r>
              <a:rPr lang="en-US" sz="3200">
                <a:solidFill>
                  <a:schemeClr val="accent1"/>
                </a:solidFill>
              </a:rPr>
              <a:t> an object property by using either: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person.firstName</a:t>
            </a:r>
          </a:p>
          <a:p>
            <a:pPr marL="457200" lvl="1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person['firstName']</a:t>
            </a:r>
          </a:p>
          <a:p>
            <a:r>
              <a:rPr lang="en-US" sz="3200">
                <a:solidFill>
                  <a:schemeClr val="accent1"/>
                </a:solidFill>
              </a:rPr>
              <a:t>If the property name is hyphenated or a number or made up of multiple words, you must use the second accessor pattern</a:t>
            </a:r>
          </a:p>
          <a:p>
            <a:r>
              <a:rPr lang="en-US" sz="3200">
                <a:solidFill>
                  <a:schemeClr val="accent1"/>
                </a:solidFill>
              </a:rPr>
              <a:t>Objects, by means of allowing us to store large bits of related information in a single variable, make life much easier for developers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65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CSS is an extremely powerful technology for styling web pages</a:t>
            </a:r>
          </a:p>
          <a:p>
            <a:r>
              <a:rPr lang="en-US" sz="3200">
                <a:solidFill>
                  <a:schemeClr val="accent1"/>
                </a:solidFill>
              </a:rPr>
              <a:t>In addition to doing some of the things you've already seen, it allows us to specify the </a:t>
            </a:r>
            <a:r>
              <a:rPr lang="en-US" sz="3200" i="1">
                <a:solidFill>
                  <a:schemeClr val="accent1"/>
                </a:solidFill>
              </a:rPr>
              <a:t>position</a:t>
            </a:r>
            <a:r>
              <a:rPr lang="en-US" sz="3200">
                <a:solidFill>
                  <a:schemeClr val="accent1"/>
                </a:solidFill>
              </a:rPr>
              <a:t> of HTML elements on the page</a:t>
            </a:r>
          </a:p>
          <a:p>
            <a:r>
              <a:rPr lang="en-US" sz="3200">
                <a:solidFill>
                  <a:schemeClr val="accent1"/>
                </a:solidFill>
              </a:rPr>
              <a:t>One important thing to understand is that different HTML elements –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&lt;div&gt;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&lt;p&gt;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&lt;li&gt;</a:t>
            </a:r>
            <a:r>
              <a:rPr lang="en-US" sz="3200">
                <a:solidFill>
                  <a:schemeClr val="accent1"/>
                </a:solidFill>
              </a:rPr>
              <a:t>s, </a:t>
            </a:r>
            <a:r>
              <a:rPr lang="en-US" sz="3200" i="1">
                <a:solidFill>
                  <a:schemeClr val="accent1"/>
                </a:solidFill>
              </a:rPr>
              <a:t>etc. – </a:t>
            </a:r>
            <a:r>
              <a:rPr lang="en-US" sz="3200">
                <a:solidFill>
                  <a:schemeClr val="accent1"/>
                </a:solidFill>
              </a:rPr>
              <a:t>have default positioning behaviors</a:t>
            </a:r>
          </a:p>
          <a:p>
            <a:pPr lvl="1"/>
            <a:r>
              <a:rPr lang="en-US" sz="3200" i="1">
                <a:solidFill>
                  <a:schemeClr val="accent1"/>
                </a:solidFill>
              </a:rPr>
              <a:t>block-level</a:t>
            </a:r>
            <a:r>
              <a:rPr lang="en-US" sz="3200">
                <a:solidFill>
                  <a:schemeClr val="accent1"/>
                </a:solidFill>
              </a:rPr>
              <a:t> elements position themselves on a new line</a:t>
            </a:r>
          </a:p>
          <a:p>
            <a:pPr lvl="1"/>
            <a:r>
              <a:rPr lang="en-US" sz="3200" i="1">
                <a:solidFill>
                  <a:schemeClr val="accent1"/>
                </a:solidFill>
              </a:rPr>
              <a:t>inline</a:t>
            </a:r>
            <a:r>
              <a:rPr lang="en-US" sz="3200">
                <a:solidFill>
                  <a:schemeClr val="accent1"/>
                </a:solidFill>
              </a:rPr>
              <a:t> elements push themselves up against the previous element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547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default positioning behavior can be overridden by changing the value of an element's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position </a:t>
            </a:r>
            <a:r>
              <a:rPr lang="en-US" sz="3200">
                <a:solidFill>
                  <a:schemeClr val="accent1"/>
                </a:solidFill>
              </a:rPr>
              <a:t>property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we'll learn about setting an element's position to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inline-block </a:t>
            </a:r>
            <a:r>
              <a:rPr lang="en-US" sz="3200">
                <a:solidFill>
                  <a:schemeClr val="accent1"/>
                </a:solidFill>
              </a:rPr>
              <a:t>that combines the qualities of block and inline</a:t>
            </a:r>
          </a:p>
          <a:p>
            <a:r>
              <a:rPr lang="en-US" sz="3200">
                <a:solidFill>
                  <a:schemeClr val="accent1"/>
                </a:solidFill>
              </a:rPr>
              <a:t>In later exercises, we'll look at CSS grid, a technology that lets us create complex layouts simply and powerfully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23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If you were to condense JavaScript to its essence, I would say you would arrive at the </a:t>
            </a:r>
            <a:r>
              <a:rPr lang="en-US" sz="3200" i="1">
                <a:solidFill>
                  <a:schemeClr val="accent1"/>
                </a:solidFill>
              </a:rPr>
              <a:t>function</a:t>
            </a: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In past exercises, we've worked with built-in functions such as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alert</a:t>
            </a:r>
            <a:r>
              <a:rPr lang="en-US" sz="3200">
                <a:solidFill>
                  <a:schemeClr val="accent1"/>
                </a:solidFill>
              </a:rPr>
              <a:t> and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prompt</a:t>
            </a:r>
            <a:r>
              <a:rPr lang="en-US" sz="3200">
                <a:solidFill>
                  <a:schemeClr val="accent1"/>
                </a:solidFill>
              </a:rPr>
              <a:t>.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we begin writing our own, custom functions.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51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Functions have evolved over the life of JavaScript. We're going to be working with one of the latest versions of JavaScript functions called </a:t>
            </a:r>
            <a:r>
              <a:rPr lang="en-US" sz="3200" i="1">
                <a:solidFill>
                  <a:schemeClr val="accent1"/>
                </a:solidFill>
              </a:rPr>
              <a:t>arrow functions.</a:t>
            </a:r>
          </a:p>
          <a:p>
            <a:r>
              <a:rPr lang="en-US" sz="3200">
                <a:solidFill>
                  <a:schemeClr val="accent1"/>
                </a:solidFill>
              </a:rPr>
              <a:t>The function pattern will be using throughout the rest of these lessons is this: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</a:t>
            </a: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functionName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= (</a:t>
            </a: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arg1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,...,</a:t>
            </a:r>
            <a:r>
              <a:rPr lang="en-US" sz="3200" i="1">
                <a:solidFill>
                  <a:srgbClr val="C00000"/>
                </a:solidFill>
                <a:latin typeface="Avenir Next Condensed" panose="020B0506020202020204" pitchFamily="34" charset="0"/>
              </a:rPr>
              <a:t>argN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) =&gt;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// function body here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3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Functions are like little machines </a:t>
            </a:r>
          </a:p>
          <a:p>
            <a:r>
              <a:rPr lang="en-US" sz="3200">
                <a:solidFill>
                  <a:schemeClr val="accent1"/>
                </a:solidFill>
              </a:rPr>
              <a:t>They have a clear purpose (usually a small one) and they don't do anything until they're engaged</a:t>
            </a:r>
          </a:p>
          <a:p>
            <a:r>
              <a:rPr lang="en-US" sz="3200">
                <a:solidFill>
                  <a:schemeClr val="accent1"/>
                </a:solidFill>
              </a:rPr>
              <a:t>We engage functions by </a:t>
            </a:r>
            <a:r>
              <a:rPr lang="en-US" sz="3200" i="1">
                <a:solidFill>
                  <a:schemeClr val="accent1"/>
                </a:solidFill>
              </a:rPr>
              <a:t>calling</a:t>
            </a:r>
            <a:r>
              <a:rPr lang="en-US" sz="3200">
                <a:solidFill>
                  <a:schemeClr val="accent1"/>
                </a:solidFill>
              </a:rPr>
              <a:t> (aka </a:t>
            </a:r>
            <a:r>
              <a:rPr lang="en-US" sz="3200" i="1">
                <a:solidFill>
                  <a:schemeClr val="accent1"/>
                </a:solidFill>
              </a:rPr>
              <a:t>invoking</a:t>
            </a:r>
            <a:r>
              <a:rPr lang="en-US" sz="3200">
                <a:solidFill>
                  <a:schemeClr val="accent1"/>
                </a:solidFill>
              </a:rPr>
              <a:t>) them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let adder = (num1, num2) =&gt; {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  return num1 + num2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3200" b="1">
                <a:solidFill>
                  <a:srgbClr val="C00000"/>
                </a:solidFill>
                <a:latin typeface="Avenir Next Condensed" panose="020B0506020202020204" pitchFamily="34" charset="0"/>
              </a:rPr>
              <a:t>adder(10,20)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6D68D8-D150-DD44-AE2D-85FEA5A0AD5D}"/>
              </a:ext>
            </a:extLst>
          </p:cNvPr>
          <p:cNvCxnSpPr>
            <a:cxnSpLocks/>
          </p:cNvCxnSpPr>
          <p:nvPr/>
        </p:nvCxnSpPr>
        <p:spPr>
          <a:xfrm flipH="1">
            <a:off x="4789283" y="4114718"/>
            <a:ext cx="1374069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>
            <a:extLst>
              <a:ext uri="{FF2B5EF4-FFF2-40B4-BE49-F238E27FC236}">
                <a16:creationId xmlns:a16="http://schemas.microsoft.com/office/drawing/2014/main" id="{D404513A-5462-064E-9A47-647C460DDD16}"/>
              </a:ext>
            </a:extLst>
          </p:cNvPr>
          <p:cNvSpPr txBox="1"/>
          <p:nvPr/>
        </p:nvSpPr>
        <p:spPr>
          <a:xfrm>
            <a:off x="6163352" y="3791552"/>
            <a:ext cx="131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D3E195-FED4-DF49-A76B-9CCE509D7BEE}"/>
              </a:ext>
            </a:extLst>
          </p:cNvPr>
          <p:cNvCxnSpPr>
            <a:cxnSpLocks/>
          </p:cNvCxnSpPr>
          <p:nvPr/>
        </p:nvCxnSpPr>
        <p:spPr>
          <a:xfrm flipH="1">
            <a:off x="3349783" y="5400309"/>
            <a:ext cx="860080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54EDD7-A56F-0346-B9D5-05773EF4F83A}"/>
              </a:ext>
            </a:extLst>
          </p:cNvPr>
          <p:cNvSpPr txBox="1"/>
          <p:nvPr/>
        </p:nvSpPr>
        <p:spPr>
          <a:xfrm>
            <a:off x="3874883" y="5176307"/>
            <a:ext cx="23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2407890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One of the most common uses for functions is reacting to browser </a:t>
            </a:r>
            <a:r>
              <a:rPr lang="en-US" sz="3200" i="1">
                <a:solidFill>
                  <a:schemeClr val="accent1"/>
                </a:solidFill>
              </a:rPr>
              <a:t>events</a:t>
            </a:r>
            <a:r>
              <a:rPr lang="en-US" sz="3200">
                <a:solidFill>
                  <a:schemeClr val="accent1"/>
                </a:solidFill>
              </a:rPr>
              <a:t> (</a:t>
            </a:r>
            <a:r>
              <a:rPr lang="en-US" sz="3200" i="1">
                <a:solidFill>
                  <a:schemeClr val="accent1"/>
                </a:solidFill>
              </a:rPr>
              <a:t>e.g.</a:t>
            </a:r>
            <a:r>
              <a:rPr lang="en-US" sz="3200">
                <a:solidFill>
                  <a:schemeClr val="accent1"/>
                </a:solidFill>
              </a:rPr>
              <a:t> clicking a button, entering text, moving an element)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learn one of the simplest ways to connect an event to a custom function – by using an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onclick</a:t>
            </a:r>
            <a:r>
              <a:rPr lang="en-US" sz="3200">
                <a:solidFill>
                  <a:schemeClr val="accent1"/>
                </a:solidFill>
              </a:rPr>
              <a:t> event handler and pointing it to your function</a:t>
            </a:r>
          </a:p>
        </p:txBody>
      </p:sp>
    </p:spTree>
    <p:extLst>
      <p:ext uri="{BB962C8B-B14F-4D97-AF65-F5344CB8AC3E}">
        <p14:creationId xmlns:p14="http://schemas.microsoft.com/office/powerpoint/2010/main" val="3069314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When the specified event occurs (an element is clicked in this case), the function will be called</a:t>
            </a:r>
          </a:p>
          <a:p>
            <a:pPr marL="0" indent="0">
              <a:buNone/>
            </a:pP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&lt;button onclick="myFunction"&gt;Click me&lt;/button&gt;</a:t>
            </a:r>
          </a:p>
          <a:p>
            <a:r>
              <a:rPr lang="en-US" sz="3200">
                <a:solidFill>
                  <a:schemeClr val="accent1"/>
                </a:solidFill>
              </a:rPr>
              <a:t>Make sure you understand this exercise before going forward; functions are integral to JavaScript</a:t>
            </a: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09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980"/>
            <a:ext cx="11184802" cy="537958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In this exercise, you'll get more practice creating custom functions and assigning them to events</a:t>
            </a:r>
          </a:p>
          <a:p>
            <a:r>
              <a:rPr lang="en-US" sz="3200">
                <a:solidFill>
                  <a:schemeClr val="accent1"/>
                </a:solidFill>
              </a:rPr>
              <a:t>You'll create a function that will simulate (badly) moving items from one list to another</a:t>
            </a: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r>
              <a:rPr lang="en-US" sz="3200">
                <a:solidFill>
                  <a:schemeClr val="accent1"/>
                </a:solidFill>
              </a:rPr>
              <a:t>Although I don't call attention to it, check out the CSS briefly</a:t>
            </a:r>
          </a:p>
          <a:p>
            <a:pPr marL="0" indent="0">
              <a:buNone/>
            </a:pPr>
            <a:endParaRPr lang="en-US" sz="320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C00000"/>
              </a:solidFill>
              <a:latin typeface="Avenir Next Condensed" panose="020B0506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DDDA7-2A87-1248-B78E-2AD699A1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4736" y="3429000"/>
            <a:ext cx="3473261" cy="20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 i="1">
                <a:solidFill>
                  <a:schemeClr val="accent1"/>
                </a:solidFill>
              </a:rPr>
              <a:t>value</a:t>
            </a:r>
            <a:r>
              <a:rPr lang="en-US">
                <a:solidFill>
                  <a:schemeClr val="accent1"/>
                </a:solidFill>
              </a:rPr>
              <a:t> is a piece of information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"Las Vegas, NV"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110,887</a:t>
            </a:r>
          </a:p>
          <a:p>
            <a:pPr lvl="1"/>
            <a:r>
              <a:rPr lang="en-US">
                <a:solidFill>
                  <a:srgbClr val="C00000"/>
                </a:solidFill>
                <a:latin typeface="Avenir Next Condensed" panose="020B0506020202020204" pitchFamily="34" charset="0"/>
              </a:rPr>
              <a:t>true</a:t>
            </a:r>
          </a:p>
          <a:p>
            <a:r>
              <a:rPr lang="en-US">
                <a:solidFill>
                  <a:schemeClr val="accent1"/>
                </a:solidFill>
              </a:rPr>
              <a:t>A </a:t>
            </a:r>
            <a:r>
              <a:rPr lang="en-US" i="1">
                <a:solidFill>
                  <a:schemeClr val="accent1"/>
                </a:solidFill>
              </a:rPr>
              <a:t>variable</a:t>
            </a:r>
            <a:r>
              <a:rPr lang="en-US">
                <a:solidFill>
                  <a:schemeClr val="accent1"/>
                </a:solidFill>
              </a:rPr>
              <a:t> is a value to which a </a:t>
            </a:r>
            <a:r>
              <a:rPr lang="en-US" i="1">
                <a:solidFill>
                  <a:schemeClr val="accent1"/>
                </a:solidFill>
              </a:rPr>
              <a:t>name</a:t>
            </a:r>
            <a:r>
              <a:rPr lang="en-US">
                <a:solidFill>
                  <a:schemeClr val="accent1"/>
                </a:solidFill>
              </a:rPr>
              <a:t> (aka </a:t>
            </a:r>
            <a:r>
              <a:rPr lang="en-US" i="1">
                <a:solidFill>
                  <a:schemeClr val="accent1"/>
                </a:solidFill>
              </a:rPr>
              <a:t>identifier</a:t>
            </a:r>
            <a:r>
              <a:rPr lang="en-US">
                <a:solidFill>
                  <a:schemeClr val="accent1"/>
                </a:solidFill>
              </a:rPr>
              <a:t>) is attached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3028406" y="3916417"/>
            <a:ext cx="3967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city = "Las Vegas, NV"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avergeSalary = 110,887</a:t>
            </a:r>
          </a:p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let greatCareer = 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F01683-40D3-5644-9C2D-B02E32FA4517}"/>
              </a:ext>
            </a:extLst>
          </p:cNvPr>
          <p:cNvCxnSpPr/>
          <p:nvPr/>
        </p:nvCxnSpPr>
        <p:spPr>
          <a:xfrm>
            <a:off x="2149855" y="4613617"/>
            <a:ext cx="766917" cy="0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95100-C0E9-0642-A35D-6F9F6CAA19F3}"/>
              </a:ext>
            </a:extLst>
          </p:cNvPr>
          <p:cNvSpPr txBox="1"/>
          <p:nvPr/>
        </p:nvSpPr>
        <p:spPr>
          <a:xfrm>
            <a:off x="588475" y="4338061"/>
            <a:ext cx="156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JavaScript variable assignments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06D14-DA64-4848-B14D-A7B2D890ED82}"/>
              </a:ext>
            </a:extLst>
          </p:cNvPr>
          <p:cNvCxnSpPr>
            <a:cxnSpLocks/>
          </p:cNvCxnSpPr>
          <p:nvPr/>
        </p:nvCxnSpPr>
        <p:spPr>
          <a:xfrm flipV="1">
            <a:off x="3972540" y="533762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90D00-9177-B545-9AEA-CE80ABF1333E}"/>
              </a:ext>
            </a:extLst>
          </p:cNvPr>
          <p:cNvSpPr txBox="1"/>
          <p:nvPr/>
        </p:nvSpPr>
        <p:spPr>
          <a:xfrm>
            <a:off x="2707511" y="5650814"/>
            <a:ext cx="15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5A133D-AFDF-5045-802F-97A224E8D409}"/>
              </a:ext>
            </a:extLst>
          </p:cNvPr>
          <p:cNvCxnSpPr>
            <a:cxnSpLocks/>
          </p:cNvCxnSpPr>
          <p:nvPr/>
        </p:nvCxnSpPr>
        <p:spPr>
          <a:xfrm flipV="1">
            <a:off x="5617657" y="533762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A9A528-5E8C-6049-B0CF-8F3032990B8E}"/>
              </a:ext>
            </a:extLst>
          </p:cNvPr>
          <p:cNvSpPr txBox="1"/>
          <p:nvPr/>
        </p:nvSpPr>
        <p:spPr>
          <a:xfrm>
            <a:off x="4524641" y="5650814"/>
            <a:ext cx="156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B83F5-1F8A-0845-99F0-62F793754243}"/>
              </a:ext>
            </a:extLst>
          </p:cNvPr>
          <p:cNvCxnSpPr>
            <a:cxnSpLocks/>
          </p:cNvCxnSpPr>
          <p:nvPr/>
        </p:nvCxnSpPr>
        <p:spPr>
          <a:xfrm flipV="1">
            <a:off x="5106155" y="5301412"/>
            <a:ext cx="0" cy="718734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817D3D-3EE3-4A4C-98B1-CC89634457A2}"/>
              </a:ext>
            </a:extLst>
          </p:cNvPr>
          <p:cNvSpPr txBox="1"/>
          <p:nvPr/>
        </p:nvSpPr>
        <p:spPr>
          <a:xfrm>
            <a:off x="4524641" y="6020146"/>
            <a:ext cx="156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111784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A </a:t>
            </a:r>
            <a:r>
              <a:rPr lang="en-US" sz="3200" i="1">
                <a:solidFill>
                  <a:schemeClr val="accent1"/>
                </a:solidFill>
              </a:rPr>
              <a:t>value</a:t>
            </a:r>
            <a:r>
              <a:rPr lang="en-US" sz="3200">
                <a:solidFill>
                  <a:schemeClr val="accent1"/>
                </a:solidFill>
              </a:rPr>
              <a:t> is a piece of information</a:t>
            </a:r>
          </a:p>
          <a:p>
            <a:r>
              <a:rPr lang="en-US" sz="3200">
                <a:solidFill>
                  <a:schemeClr val="accent1"/>
                </a:solidFill>
              </a:rPr>
              <a:t>A </a:t>
            </a:r>
            <a:r>
              <a:rPr lang="en-US" sz="3200" i="1">
                <a:solidFill>
                  <a:schemeClr val="accent1"/>
                </a:solidFill>
              </a:rPr>
              <a:t>variable</a:t>
            </a:r>
            <a:r>
              <a:rPr lang="en-US" sz="3200">
                <a:solidFill>
                  <a:schemeClr val="accent1"/>
                </a:solidFill>
              </a:rPr>
              <a:t> is a value to which a </a:t>
            </a:r>
            <a:r>
              <a:rPr lang="en-US" sz="3200" i="1">
                <a:solidFill>
                  <a:schemeClr val="accent1"/>
                </a:solidFill>
              </a:rPr>
              <a:t>name</a:t>
            </a:r>
            <a:r>
              <a:rPr lang="en-US" sz="3200">
                <a:solidFill>
                  <a:schemeClr val="accent1"/>
                </a:solidFill>
              </a:rPr>
              <a:t> (aka </a:t>
            </a:r>
            <a:r>
              <a:rPr lang="en-US" sz="3200" i="1">
                <a:solidFill>
                  <a:schemeClr val="accent1"/>
                </a:solidFill>
              </a:rPr>
              <a:t>identifier</a:t>
            </a:r>
            <a:r>
              <a:rPr lang="en-US" sz="3200">
                <a:solidFill>
                  <a:schemeClr val="accent1"/>
                </a:solidFill>
              </a:rPr>
              <a:t>) is attached</a:t>
            </a:r>
          </a:p>
          <a:p>
            <a:r>
              <a:rPr lang="en-US" sz="3200">
                <a:solidFill>
                  <a:schemeClr val="accent1"/>
                </a:solidFill>
              </a:rPr>
              <a:t>In this exercise, you'll learn how to use a built-in JavaScript function, </a:t>
            </a:r>
            <a:r>
              <a:rPr lang="en-US" sz="3200">
                <a:solidFill>
                  <a:srgbClr val="C00000"/>
                </a:solidFill>
                <a:latin typeface="Avenir Next Condensed" panose="020B0506020202020204" pitchFamily="34" charset="0"/>
              </a:rPr>
              <a:t>prompt</a:t>
            </a:r>
            <a:r>
              <a:rPr lang="en-US" sz="3200">
                <a:solidFill>
                  <a:schemeClr val="accent1"/>
                </a:solidFill>
              </a:rPr>
              <a:t>, to dynamically set the value of a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D96D8-3092-9D4D-9057-F00DB38C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0" y="4104141"/>
            <a:ext cx="5702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C98F-540D-894F-849E-51C7D79C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9980"/>
            <a:ext cx="10864645" cy="2953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We commonly use JavaScript to manipulate HTML: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identify the HTML element/s 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perform desired operation on the element/s</a:t>
            </a:r>
          </a:p>
          <a:p>
            <a:pPr lvl="2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6376A-0770-8240-84EE-98A9D7197D81}"/>
              </a:ext>
            </a:extLst>
          </p:cNvPr>
          <p:cNvSpPr txBox="1"/>
          <p:nvPr/>
        </p:nvSpPr>
        <p:spPr>
          <a:xfrm>
            <a:off x="1529087" y="2696428"/>
            <a:ext cx="8746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Avenir Next Condensed" panose="020B0506020202020204" pitchFamily="34" charset="0"/>
              </a:rPr>
              <a:t>document.getElementById('first).innerHTML </a:t>
            </a:r>
            <a:r>
              <a:rPr lang="en-US" sz="2800">
                <a:solidFill>
                  <a:schemeClr val="accent1"/>
                </a:solidFill>
                <a:latin typeface="Avenir Next Condensed" panose="020B0506020202020204" pitchFamily="34" charset="0"/>
              </a:rPr>
              <a:t>= </a:t>
            </a:r>
            <a:r>
              <a:rPr lang="en-US" sz="2800" i="1">
                <a:solidFill>
                  <a:schemeClr val="accent1"/>
                </a:solidFill>
                <a:latin typeface="Avenir Next Condensed" panose="020B0506020202020204" pitchFamily="34" charset="0"/>
              </a:rPr>
              <a:t>variable_name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06D14-DA64-4848-B14D-A7B2D890ED82}"/>
              </a:ext>
            </a:extLst>
          </p:cNvPr>
          <p:cNvCxnSpPr>
            <a:cxnSpLocks/>
          </p:cNvCxnSpPr>
          <p:nvPr/>
        </p:nvCxnSpPr>
        <p:spPr>
          <a:xfrm flipV="1">
            <a:off x="3323879" y="3265715"/>
            <a:ext cx="0" cy="347951"/>
          </a:xfrm>
          <a:prstGeom prst="straightConnector1">
            <a:avLst/>
          </a:prstGeom>
          <a:ln w="254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90D00-9177-B545-9AEA-CE80ABF1333E}"/>
              </a:ext>
            </a:extLst>
          </p:cNvPr>
          <p:cNvSpPr txBox="1"/>
          <p:nvPr/>
        </p:nvSpPr>
        <p:spPr>
          <a:xfrm>
            <a:off x="2226853" y="3644254"/>
            <a:ext cx="18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FF0000"/>
                </a:solidFill>
                <a:latin typeface="Marker Felt Thin" panose="02000400000000000000" pitchFamily="2" charset="77"/>
              </a:rPr>
              <a:t>identify element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B759F-BD5E-804E-B1A7-099B1FB98D5D}"/>
              </a:ext>
            </a:extLst>
          </p:cNvPr>
          <p:cNvCxnSpPr>
            <a:cxnSpLocks/>
          </p:cNvCxnSpPr>
          <p:nvPr/>
        </p:nvCxnSpPr>
        <p:spPr>
          <a:xfrm flipV="1">
            <a:off x="8219256" y="3265715"/>
            <a:ext cx="0" cy="34795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328B9B-6185-6F44-AFEE-D064AF7780F9}"/>
              </a:ext>
            </a:extLst>
          </p:cNvPr>
          <p:cNvSpPr txBox="1"/>
          <p:nvPr/>
        </p:nvSpPr>
        <p:spPr>
          <a:xfrm>
            <a:off x="6280393" y="3644254"/>
            <a:ext cx="387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Marker Felt Thin" panose="02000400000000000000" pitchFamily="2" charset="77"/>
              </a:rPr>
              <a:t>insert value of variable into element/s</a:t>
            </a:r>
          </a:p>
        </p:txBody>
      </p:sp>
    </p:spTree>
    <p:extLst>
      <p:ext uri="{BB962C8B-B14F-4D97-AF65-F5344CB8AC3E}">
        <p14:creationId xmlns:p14="http://schemas.microsoft.com/office/powerpoint/2010/main" val="147983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CFCD81-F80A-314D-9209-65776D00F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32" r="8099" b="15690"/>
          <a:stretch/>
        </p:blipFill>
        <p:spPr>
          <a:xfrm>
            <a:off x="482852" y="2292239"/>
            <a:ext cx="4858694" cy="27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5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9C21-6F83-1E43-83AE-B6C96EB3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  <a:latin typeface="Contrail One" panose="02000000000000000000" pitchFamily="2" charset="77"/>
              </a:rPr>
              <a:t>Exercise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53453-A19D-E742-AF06-6B76D8FB5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2" r="7105" b="15690"/>
          <a:stretch/>
        </p:blipFill>
        <p:spPr>
          <a:xfrm>
            <a:off x="491905" y="2168493"/>
            <a:ext cx="4858694" cy="27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2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2339</Words>
  <Application>Microsoft Macintosh PowerPoint</Application>
  <PresentationFormat>Widescreen</PresentationFormat>
  <Paragraphs>384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Avenir Next Condensed</vt:lpstr>
      <vt:lpstr>Calibri</vt:lpstr>
      <vt:lpstr>Calibri Light</vt:lpstr>
      <vt:lpstr>Contrail One</vt:lpstr>
      <vt:lpstr>Marker Felt Thin</vt:lpstr>
      <vt:lpstr>Office Theme</vt:lpstr>
      <vt:lpstr>Exercise 0</vt:lpstr>
      <vt:lpstr>Exercise 0</vt:lpstr>
      <vt:lpstr>Exercise 0</vt:lpstr>
      <vt:lpstr>Exercise 0</vt:lpstr>
      <vt:lpstr>Exercise 1</vt:lpstr>
      <vt:lpstr>Exercise 1</vt:lpstr>
      <vt:lpstr>Exercise 2</vt:lpstr>
      <vt:lpstr>Exercise 2</vt:lpstr>
      <vt:lpstr>Exercise 2</vt:lpstr>
      <vt:lpstr>Exercise 2</vt:lpstr>
      <vt:lpstr>Exercise 3</vt:lpstr>
      <vt:lpstr>Exercise 4</vt:lpstr>
      <vt:lpstr>Exercise 5</vt:lpstr>
      <vt:lpstr>Exercise 6</vt:lpstr>
      <vt:lpstr>Exercise 6</vt:lpstr>
      <vt:lpstr>Exercise 7</vt:lpstr>
      <vt:lpstr>Exercise 7</vt:lpstr>
      <vt:lpstr>Exercise 7</vt:lpstr>
      <vt:lpstr>Exercise 8</vt:lpstr>
      <vt:lpstr>Exercise 9</vt:lpstr>
      <vt:lpstr>Exercise 9</vt:lpstr>
      <vt:lpstr>Exercise 9</vt:lpstr>
      <vt:lpstr>Exercise 10</vt:lpstr>
      <vt:lpstr>Exercise 11</vt:lpstr>
      <vt:lpstr>Exercise 11</vt:lpstr>
      <vt:lpstr>Exercise 12</vt:lpstr>
      <vt:lpstr>Exercise 12</vt:lpstr>
      <vt:lpstr>Exercise 12</vt:lpstr>
      <vt:lpstr>Exercise 12</vt:lpstr>
      <vt:lpstr>Exercise 12</vt:lpstr>
      <vt:lpstr>Exercise 12</vt:lpstr>
      <vt:lpstr>Exercise 12</vt:lpstr>
      <vt:lpstr>Exercise 13</vt:lpstr>
      <vt:lpstr>Exercise 14</vt:lpstr>
      <vt:lpstr>Exercise 15</vt:lpstr>
      <vt:lpstr>Exercise 16</vt:lpstr>
      <vt:lpstr>Exercise 16</vt:lpstr>
      <vt:lpstr>Exercise 16</vt:lpstr>
      <vt:lpstr>Exercise 16</vt:lpstr>
      <vt:lpstr>Exercise 16</vt:lpstr>
      <vt:lpstr>Exercise 17</vt:lpstr>
      <vt:lpstr>Exercise 17</vt:lpstr>
      <vt:lpstr>Exercise 18</vt:lpstr>
      <vt:lpstr>Exercise 18</vt:lpstr>
      <vt:lpstr>Exercise 18</vt:lpstr>
      <vt:lpstr>Exercise 18</vt:lpstr>
      <vt:lpstr>Exercise 18</vt:lpstr>
      <vt:lpstr>Exercise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51</cp:revision>
  <dcterms:created xsi:type="dcterms:W3CDTF">2019-08-10T07:52:56Z</dcterms:created>
  <dcterms:modified xsi:type="dcterms:W3CDTF">2019-08-14T06:00:25Z</dcterms:modified>
</cp:coreProperties>
</file>