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667"/>
  </p:normalViewPr>
  <p:slideViewPr>
    <p:cSldViewPr snapToGrid="0" snapToObjects="1" showGuides="1">
      <p:cViewPr varScale="1">
        <p:scale>
          <a:sx n="141" d="100"/>
          <a:sy n="141" d="100"/>
        </p:scale>
        <p:origin x="21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41E5-D0D2-9047-8B7C-15C47313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EF0D-8A56-174B-A286-63255CF7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C953-D6F2-F046-845F-D3B11D0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C1B-FF08-F746-8ECF-E816A88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72D-F056-EF4E-9124-DADCEF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C39C-6FA7-4C47-BC39-5F7B59C8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E564-CBCB-5148-BA77-DE728CFC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A2AA-0138-6F4B-95BE-D446F77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2EC2-0BB7-1545-AD49-33F092A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6D9B-F654-DD4E-A4C4-A2CF4D4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9200-17E1-2B40-A671-33719519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ED75-67EA-054E-A2C4-603485EC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DD28-3E29-934A-80F1-E2594B6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97A2-E66D-E344-95B5-138DFC1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F2A-AB2B-3947-8296-6EC7C6B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AE9-E9A2-C54D-918B-0916E45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C59-8159-3543-9587-84F12E08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2554-B337-5841-8CC8-3B65A9D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6C51-B88C-5945-8577-A4D60C9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D0C2-4392-6A47-9F2C-1B06E43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488D-B796-CD4C-8669-B515E62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05F7-88F5-CF40-A99D-758D016E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8481-0313-5B45-B3B1-9BB90C6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6928-4FD2-E942-BC2E-831B6661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B596-8DAE-5445-BB77-EFCA5DA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BBF-AFB0-034C-8274-3C40180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D15-43C0-034B-BE50-537BE1B3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7451-A78E-4B45-886F-1EFD932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7B09-89C3-F44D-9673-B077AA8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B67A-640F-894F-8B94-FB66EC2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9D0-CFD4-1748-89C8-0BEBD69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C15-FF89-614B-97B9-C5B5617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7CB1-D78B-5C4E-B946-007E0E6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E691-13BF-9B41-8335-5F2B674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9703-2583-924C-BE1B-D56CB1A8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98E30-5089-0247-AB73-155E81C6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7A46-C28A-F343-A0A4-038095A9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071D6-F761-234A-BC57-BE737BBB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8F8AA-BD1C-DC43-B144-B63F350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3DE-4D4E-784C-B6C7-D7A7536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A2684-04C5-804A-8D55-762AF2C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2ED3-3CA2-9146-AE1F-9BF58ED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C251-FEF1-4E4A-BC9A-4F130F1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50B3-90CB-DD41-B3F7-739B797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312CB-D315-0546-93BE-02D5BD8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B1F8-A7A1-6C4B-9287-98FF4854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CA6-6DAA-F04F-AD46-270F75D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AA6E-98C5-6A47-8551-F353B62D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171D-BD1D-6445-9C03-DD96C608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487C-BFAC-124E-84DA-D530B002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ECE3-E113-8B4D-89D6-AA78BEB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F057-2879-E34D-87EE-7954A970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EF6-CBDE-D04B-A006-5919350E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5A3CA-BFD1-5C46-A80F-AF3F817E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1989-FBA8-3F49-9D34-922DF2DA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95E1-C31F-A145-AE7C-A12B9F6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6425-6D27-B041-9DE6-A6CDCC3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FFD0-81A0-194C-A094-0D92A8C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DFB9-CFA1-7F4E-B595-9C28C6A0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A4E7-E34C-EC4B-9F32-8E5348FF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75FB-F690-114E-B3DC-542FA664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32D8-F333-9144-8D28-3B4B8869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77D5-376C-C744-B319-CD53EEB13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5635028" cy="52946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Front-end programming is composed of three technologies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JavaScript</a:t>
            </a:r>
          </a:p>
          <a:p>
            <a:r>
              <a:rPr lang="en-US">
                <a:solidFill>
                  <a:schemeClr val="accent1"/>
                </a:solidFill>
              </a:rPr>
              <a:t>HTML </a:t>
            </a:r>
            <a:r>
              <a:rPr lang="en-US" i="1">
                <a:solidFill>
                  <a:schemeClr val="accent1"/>
                </a:solidFill>
              </a:rPr>
              <a:t>elements</a:t>
            </a:r>
            <a:r>
              <a:rPr lang="en-US">
                <a:solidFill>
                  <a:schemeClr val="accent1"/>
                </a:solidFill>
              </a:rPr>
              <a:t> are created from HTML tags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&lt;header&gt;&lt;/header&gt;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class="hero"&gt;&lt;/div&gt;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class="content-blocks"&gt;&lt;/div&gt;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591B-B491-1345-846D-6B0C696E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95" y="681037"/>
            <a:ext cx="6172405" cy="38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Some information we know at design time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feetInMiles = 5280</a:t>
            </a:r>
          </a:p>
          <a:p>
            <a:r>
              <a:rPr lang="en-US">
                <a:solidFill>
                  <a:schemeClr val="accent1"/>
                </a:solidFill>
              </a:rPr>
              <a:t>Some we need to find based on various conditions and/or user choices</a:t>
            </a:r>
          </a:p>
          <a:p>
            <a:r>
              <a:rPr lang="en-US">
                <a:solidFill>
                  <a:schemeClr val="accent1"/>
                </a:solidFill>
              </a:rPr>
              <a:t>One very simple way of getting information from a user is through the browser's </a:t>
            </a:r>
            <a:r>
              <a:rPr lang="en-US" i="1">
                <a:solidFill>
                  <a:schemeClr val="accent1"/>
                </a:solidFill>
              </a:rPr>
              <a:t>prompt</a:t>
            </a:r>
            <a:r>
              <a:rPr lang="en-US">
                <a:solidFill>
                  <a:schemeClr val="accent1"/>
                </a:solidFill>
              </a:rPr>
              <a:t> function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firstName = prompt('What is your first name?')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document.getElementById('firstName').innerHTML = firstName</a:t>
            </a:r>
          </a:p>
          <a:p>
            <a:r>
              <a:rPr lang="en-US">
                <a:solidFill>
                  <a:schemeClr val="accent1"/>
                </a:solidFill>
              </a:rPr>
              <a:t>This is seldom done in production code, but we can use it to begin introducing getting values dynamically</a:t>
            </a:r>
          </a:p>
          <a:p>
            <a:r>
              <a:rPr lang="en-US">
                <a:solidFill>
                  <a:schemeClr val="accent1"/>
                </a:solidFill>
              </a:rPr>
              <a:t>It's common to have content that is partially static and partially dynamic</a:t>
            </a:r>
          </a:p>
        </p:txBody>
      </p:sp>
    </p:spTree>
    <p:extLst>
      <p:ext uri="{BB962C8B-B14F-4D97-AF65-F5344CB8AC3E}">
        <p14:creationId xmlns:p14="http://schemas.microsoft.com/office/powerpoint/2010/main" val="160427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  <a:p>
            <a:r>
              <a:rPr lang="en-US">
                <a:solidFill>
                  <a:schemeClr val="accent1"/>
                </a:solidFill>
              </a:rPr>
              <a:t>The class attribute is useful in grouping elements that have some commonality that we wish to either style using CSS or manipulate using JavaScript.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.featured-product{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9C0E-9858-FD48-AEDC-08ECAB0D391A}"/>
              </a:ext>
            </a:extLst>
          </p:cNvPr>
          <p:cNvSpPr txBox="1"/>
          <p:nvPr/>
        </p:nvSpPr>
        <p:spPr>
          <a:xfrm>
            <a:off x="5576934" y="4666400"/>
            <a:ext cx="6346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document.querySelectorAll('.featured-product')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216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The browser function, </a:t>
            </a: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</a:t>
            </a:r>
            <a:r>
              <a:rPr lang="en-US">
                <a:solidFill>
                  <a:schemeClr val="accent1"/>
                </a:solidFill>
              </a:rPr>
              <a:t>, lets us select from a wide range of criteria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document.querySelector('main') </a:t>
            </a:r>
            <a:r>
              <a:rPr lang="en-US">
                <a:solidFill>
                  <a:schemeClr val="accent1"/>
                </a:solidFill>
              </a:rPr>
              <a:t>selects by element name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document.querySelctor('.featured-product') </a:t>
            </a:r>
            <a:r>
              <a:rPr lang="en-US">
                <a:solidFill>
                  <a:schemeClr val="accent1"/>
                </a:solidFill>
              </a:rPr>
              <a:t>selects by class attribute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document.querySelector('#deal-of-the-day') </a:t>
            </a:r>
            <a:r>
              <a:rPr lang="en-US">
                <a:solidFill>
                  <a:schemeClr val="accent1"/>
                </a:solidFill>
              </a:rPr>
              <a:t>selects by id attribute</a:t>
            </a:r>
          </a:p>
        </p:txBody>
      </p:sp>
    </p:spTree>
    <p:extLst>
      <p:ext uri="{BB962C8B-B14F-4D97-AF65-F5344CB8AC3E}">
        <p14:creationId xmlns:p14="http://schemas.microsoft.com/office/powerpoint/2010/main" val="82164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apply </a:t>
            </a:r>
            <a:r>
              <a:rPr lang="en-US" i="1">
                <a:solidFill>
                  <a:schemeClr val="accent1"/>
                </a:solidFill>
              </a:rPr>
              <a:t>conditional code</a:t>
            </a:r>
            <a:r>
              <a:rPr lang="en-US">
                <a:solidFill>
                  <a:schemeClr val="accent1"/>
                </a:solidFill>
              </a:rPr>
              <a:t> to situations in which different conditions require different actions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user has a valid login, let them proceed; else ask them to log in again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user doesn't have sufficient funds, refuse transfer; else transfer funds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product is in stock, display it; else do not display it</a:t>
            </a:r>
          </a:p>
          <a:p>
            <a:r>
              <a:rPr lang="en-US">
                <a:solidFill>
                  <a:schemeClr val="accent1"/>
                </a:solidFill>
              </a:rPr>
              <a:t>The most common way we implement this is with an </a:t>
            </a:r>
            <a:r>
              <a:rPr lang="en-US" i="1">
                <a:solidFill>
                  <a:schemeClr val="accent1"/>
                </a:solidFill>
              </a:rPr>
              <a:t>if statement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if (</a:t>
            </a: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some condition</a:t>
            </a: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=== true ) {</a:t>
            </a:r>
          </a:p>
          <a:p>
            <a:pPr marL="0" indent="0">
              <a:buNone/>
            </a:pP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this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that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 this exercise, we learn 3 new HTML elements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&lt;header&gt;&lt;/header&gt;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&lt;main&gt;&lt;/main&gt;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&lt;output&gt;&lt;/output&gt;</a:t>
            </a:r>
          </a:p>
          <a:p>
            <a:r>
              <a:rPr lang="en-US">
                <a:solidFill>
                  <a:schemeClr val="accent1"/>
                </a:solidFill>
              </a:rPr>
              <a:t>We can use elements names as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CSS provides styling to web pages by identifying </a:t>
            </a:r>
            <a:r>
              <a:rPr lang="en-US" i="1">
                <a:solidFill>
                  <a:schemeClr val="accent1"/>
                </a:solidFill>
              </a:rPr>
              <a:t>selectors</a:t>
            </a:r>
            <a:r>
              <a:rPr lang="en-US">
                <a:solidFill>
                  <a:schemeClr val="accent1"/>
                </a:solidFill>
              </a:rPr>
              <a:t>, to which </a:t>
            </a:r>
            <a:r>
              <a:rPr lang="en-US" i="1">
                <a:solidFill>
                  <a:schemeClr val="accent1"/>
                </a:solidFill>
              </a:rPr>
              <a:t>rules </a:t>
            </a:r>
            <a:r>
              <a:rPr lang="en-US">
                <a:solidFill>
                  <a:schemeClr val="accent1"/>
                </a:solidFill>
              </a:rPr>
              <a:t>are applied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9" y="3038168"/>
            <a:ext cx="396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.outline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16321" y="3038168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E66AB-43FB-214C-9B17-A781564C0EC0}"/>
              </a:ext>
            </a:extLst>
          </p:cNvPr>
          <p:cNvSpPr txBox="1"/>
          <p:nvPr/>
        </p:nvSpPr>
        <p:spPr>
          <a:xfrm>
            <a:off x="6505906" y="3664386"/>
            <a:ext cx="173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3868F-3C21-E845-AB73-DA7D4DC06026}"/>
              </a:ext>
            </a:extLst>
          </p:cNvPr>
          <p:cNvCxnSpPr>
            <a:cxnSpLocks/>
          </p:cNvCxnSpPr>
          <p:nvPr/>
        </p:nvCxnSpPr>
        <p:spPr>
          <a:xfrm flipH="1">
            <a:off x="5694625" y="3862176"/>
            <a:ext cx="818535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JavaScript is a full-featured programming language that operates in the user's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8" y="3038168"/>
            <a:ext cx="5400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(number1, number2) =&gt;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number1 + number2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376012" y="2961934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</p:spTree>
    <p:extLst>
      <p:ext uri="{BB962C8B-B14F-4D97-AF65-F5344CB8AC3E}">
        <p14:creationId xmlns:p14="http://schemas.microsoft.com/office/powerpoint/2010/main" val="3690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AF7-42CF-A840-B9FE-7466650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6C75-361F-BE4B-993F-C3CE5261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645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Start by heading to repl.it and signing up for a free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5C927-B899-A247-8F18-60FFE4F0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77" y="681036"/>
            <a:ext cx="7893535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value</a:t>
            </a:r>
            <a:r>
              <a:rPr lang="en-US">
                <a:solidFill>
                  <a:schemeClr val="accent1"/>
                </a:solidFill>
              </a:rPr>
              <a:t> is a piece of information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"Las Vegas, NV"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110,887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</a:p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variable</a:t>
            </a:r>
            <a:r>
              <a:rPr lang="en-US">
                <a:solidFill>
                  <a:schemeClr val="accent1"/>
                </a:solidFill>
              </a:rPr>
              <a:t> is a value to which a </a:t>
            </a:r>
            <a:r>
              <a:rPr lang="en-US" i="1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1"/>
                </a:solidFill>
              </a:rPr>
              <a:t> (aka </a:t>
            </a:r>
            <a:r>
              <a:rPr lang="en-US" i="1">
                <a:solidFill>
                  <a:schemeClr val="accent1"/>
                </a:solidFill>
              </a:rPr>
              <a:t>identifier</a:t>
            </a:r>
            <a:r>
              <a:rPr lang="en-US">
                <a:solidFill>
                  <a:schemeClr val="accent1"/>
                </a:solidFill>
              </a:rPr>
              <a:t>) is attached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28406" y="3916417"/>
            <a:ext cx="396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city = "Las Vegas, NV"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avergeSalary = 110,887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greatCareer =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01683-40D3-5644-9C2D-B02E32FA4517}"/>
              </a:ext>
            </a:extLst>
          </p:cNvPr>
          <p:cNvCxnSpPr/>
          <p:nvPr/>
        </p:nvCxnSpPr>
        <p:spPr>
          <a:xfrm>
            <a:off x="2149855" y="4613617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95100-C0E9-0642-A35D-6F9F6CAA19F3}"/>
              </a:ext>
            </a:extLst>
          </p:cNvPr>
          <p:cNvSpPr txBox="1"/>
          <p:nvPr/>
        </p:nvSpPr>
        <p:spPr>
          <a:xfrm>
            <a:off x="588475" y="4338061"/>
            <a:ext cx="1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variable assignments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972540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70751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A133D-AFDF-5045-802F-97A224E8D409}"/>
              </a:ext>
            </a:extLst>
          </p:cNvPr>
          <p:cNvCxnSpPr>
            <a:cxnSpLocks/>
          </p:cNvCxnSpPr>
          <p:nvPr/>
        </p:nvCxnSpPr>
        <p:spPr>
          <a:xfrm flipV="1">
            <a:off x="5617657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A9A528-5E8C-6049-B0CF-8F3032990B8E}"/>
              </a:ext>
            </a:extLst>
          </p:cNvPr>
          <p:cNvSpPr txBox="1"/>
          <p:nvPr/>
        </p:nvSpPr>
        <p:spPr>
          <a:xfrm>
            <a:off x="452464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B83F5-1F8A-0845-99F0-62F793754243}"/>
              </a:ext>
            </a:extLst>
          </p:cNvPr>
          <p:cNvCxnSpPr>
            <a:cxnSpLocks/>
          </p:cNvCxnSpPr>
          <p:nvPr/>
        </p:nvCxnSpPr>
        <p:spPr>
          <a:xfrm flipV="1">
            <a:off x="5106155" y="5301412"/>
            <a:ext cx="0" cy="71873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817D3D-3EE3-4A4C-98B1-CC89634457A2}"/>
              </a:ext>
            </a:extLst>
          </p:cNvPr>
          <p:cNvSpPr txBox="1"/>
          <p:nvPr/>
        </p:nvSpPr>
        <p:spPr>
          <a:xfrm>
            <a:off x="4524641" y="6020146"/>
            <a:ext cx="156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11784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commonly use JavaScript to manipulate HTML: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identify the HTML element/s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perform desired operation on the element/s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1529087" y="2696428"/>
            <a:ext cx="87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document.getElementById('first).innerHTML </a:t>
            </a:r>
            <a:r>
              <a:rPr lang="en-US" sz="2800">
                <a:solidFill>
                  <a:schemeClr val="accent1"/>
                </a:solidFill>
                <a:latin typeface="Avenir Next Condensed" panose="020B0506020202020204" pitchFamily="34" charset="0"/>
              </a:rPr>
              <a:t>= </a:t>
            </a:r>
            <a:r>
              <a:rPr lang="en-US" sz="2800" i="1">
                <a:solidFill>
                  <a:schemeClr val="accent1"/>
                </a:solidFill>
                <a:latin typeface="Avenir Next Condensed" panose="020B0506020202020204" pitchFamily="34" charset="0"/>
              </a:rPr>
              <a:t>variable_name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323879" y="326571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226853" y="3644254"/>
            <a:ext cx="18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identify element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759F-BD5E-804E-B1A7-099B1FB98D5D}"/>
              </a:ext>
            </a:extLst>
          </p:cNvPr>
          <p:cNvCxnSpPr>
            <a:cxnSpLocks/>
          </p:cNvCxnSpPr>
          <p:nvPr/>
        </p:nvCxnSpPr>
        <p:spPr>
          <a:xfrm flipV="1">
            <a:off x="8219256" y="3265715"/>
            <a:ext cx="0" cy="34795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328B9B-6185-6F44-AFEE-D064AF7780F9}"/>
              </a:ext>
            </a:extLst>
          </p:cNvPr>
          <p:cNvSpPr txBox="1"/>
          <p:nvPr/>
        </p:nvSpPr>
        <p:spPr>
          <a:xfrm>
            <a:off x="6280393" y="3644254"/>
            <a:ext cx="38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Marker Felt Thin" panose="02000400000000000000" pitchFamily="2" charset="77"/>
              </a:rPr>
              <a:t>insert value of variable into element/s</a:t>
            </a:r>
          </a:p>
        </p:txBody>
      </p:sp>
    </p:spTree>
    <p:extLst>
      <p:ext uri="{BB962C8B-B14F-4D97-AF65-F5344CB8AC3E}">
        <p14:creationId xmlns:p14="http://schemas.microsoft.com/office/powerpoint/2010/main" val="147983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use Cascading Stylesheets to style HTML elements: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create a </a:t>
            </a:r>
            <a:r>
              <a:rPr lang="en-US" i="1">
                <a:solidFill>
                  <a:schemeClr val="accent1"/>
                </a:solidFill>
              </a:rPr>
              <a:t>selector/s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set </a:t>
            </a:r>
            <a:r>
              <a:rPr lang="en-US" i="1">
                <a:solidFill>
                  <a:schemeClr val="accent1"/>
                </a:solidFill>
              </a:rPr>
              <a:t>rules</a:t>
            </a:r>
            <a:r>
              <a:rPr lang="en-US">
                <a:solidFill>
                  <a:schemeClr val="accent1"/>
                </a:solidFill>
              </a:rPr>
              <a:t> for selector/s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77230" y="2696428"/>
            <a:ext cx="5876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#first {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font-weight: bold;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2800">
              <a:solidFill>
                <a:schemeClr val="accent1"/>
              </a:solidFill>
              <a:latin typeface="Avenir Next Condensed" panose="020B0506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12B75-347A-0146-958B-259DF88A94A0}"/>
              </a:ext>
            </a:extLst>
          </p:cNvPr>
          <p:cNvCxnSpPr/>
          <p:nvPr/>
        </p:nvCxnSpPr>
        <p:spPr>
          <a:xfrm>
            <a:off x="2221822" y="2881236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5B920A-6B62-DC46-820B-1C5D0C74C5F2}"/>
              </a:ext>
            </a:extLst>
          </p:cNvPr>
          <p:cNvSpPr txBox="1"/>
          <p:nvPr/>
        </p:nvSpPr>
        <p:spPr>
          <a:xfrm>
            <a:off x="910166" y="2687157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C98C9-7BE5-0E4C-A451-A93D058D7EEC}"/>
              </a:ext>
            </a:extLst>
          </p:cNvPr>
          <p:cNvCxnSpPr/>
          <p:nvPr/>
        </p:nvCxnSpPr>
        <p:spPr>
          <a:xfrm>
            <a:off x="2221822" y="3370124"/>
            <a:ext cx="766917" cy="0"/>
          </a:xfrm>
          <a:prstGeom prst="straightConnector1">
            <a:avLst/>
          </a:prstGeom>
          <a:ln w="254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BD7DE-1A29-214A-AAB1-CD8A4E4FB4DB}"/>
              </a:ext>
            </a:extLst>
          </p:cNvPr>
          <p:cNvSpPr txBox="1"/>
          <p:nvPr/>
        </p:nvSpPr>
        <p:spPr>
          <a:xfrm>
            <a:off x="910166" y="3176045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Marker Felt Thin" panose="02000400000000000000" pitchFamily="2" charset="77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4645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There are over 125 different HTML elements, but only two dozen or so that are commonly used</a:t>
            </a:r>
          </a:p>
          <a:p>
            <a:r>
              <a:rPr lang="en-US">
                <a:solidFill>
                  <a:schemeClr val="accent1"/>
                </a:solidFill>
              </a:rPr>
              <a:t>Different elements are used for different purposes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&lt;p&gt; for paragraphs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&lt;ol&gt; for numbered lists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&lt;ul&gt; for bullet points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&lt;h1&gt; for titles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&lt;a&gt; for links</a:t>
            </a:r>
          </a:p>
          <a:p>
            <a:r>
              <a:rPr lang="en-US">
                <a:solidFill>
                  <a:schemeClr val="accent1"/>
                </a:solidFill>
              </a:rPr>
              <a:t>Different elements have different default properties, almost all of which can be overridden with CSS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Normally HTML is written directly by the developer at "design time"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class="featured-product"&gt;WidgetMaster 2000&lt;/div&gt;</a:t>
            </a:r>
          </a:p>
          <a:p>
            <a:r>
              <a:rPr lang="en-US">
                <a:solidFill>
                  <a:schemeClr val="accent1"/>
                </a:solidFill>
              </a:rPr>
              <a:t>At times, we need HTML to be created at "run time" in response to various conditions and/or user actions. For this, we turn to creating HTML with JavaScript.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attribution = document.createElement('div')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textNode = document.createTextNode('– Abraham Lincoln')</a:t>
            </a:r>
          </a:p>
          <a:p>
            <a:pPr lvl="1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4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770</Words>
  <Application>Microsoft Macintosh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Condensed</vt:lpstr>
      <vt:lpstr>Calibri</vt:lpstr>
      <vt:lpstr>Calibri Light</vt:lpstr>
      <vt:lpstr>Contrail One</vt:lpstr>
      <vt:lpstr>Marker Felt Thin</vt:lpstr>
      <vt:lpstr>Office Theme</vt:lpstr>
      <vt:lpstr>Exercise 0</vt:lpstr>
      <vt:lpstr>Exercise 0</vt:lpstr>
      <vt:lpstr>Exercise 0</vt:lpstr>
      <vt:lpstr>Exercise 0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2019-08-10T07:52:56Z</dcterms:created>
  <dcterms:modified xsi:type="dcterms:W3CDTF">2019-08-10T18:12:19Z</dcterms:modified>
</cp:coreProperties>
</file>