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56" r:id="rId3"/>
    <p:sldId id="257" r:id="rId5"/>
    <p:sldId id="262" r:id="rId6"/>
    <p:sldId id="258" r:id="rId7"/>
    <p:sldId id="259" r:id="rId8"/>
  </p:sldIdLst>
  <p:sldSz cx="12192000" cy="6858000"/>
  <p:notesSz cx="6858000" cy="9144000"/>
  <p:embeddedFontLst>
    <p:embeddedFont>
      <p:font typeface="Libre Franklin"/>
      <p:regular r:id="rId12"/>
      <p:bold r:id="rId13"/>
      <p:italic r:id="rId14"/>
      <p:boldItalic r:id="rId15"/>
    </p:embeddedFont>
    <p:embeddedFont>
      <p:font typeface="Franklin Gothic"/>
      <p:regular r:id="rId16"/>
    </p:embeddedFont>
    <p:embeddedFont>
      <p:font typeface="Calibri" panose="020F0502020204030204"/>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font" Target="fonts/font9.fntdata"/><Relationship Id="rId2" Type="http://schemas.openxmlformats.org/officeDocument/2006/relationships/theme" Target="theme/theme1.xml"/><Relationship Id="rId19" Type="http://schemas.openxmlformats.org/officeDocument/2006/relationships/font" Target="fonts/font8.fntdata"/><Relationship Id="rId18" Type="http://schemas.openxmlformats.org/officeDocument/2006/relationships/font" Target="fonts/font7.fntdata"/><Relationship Id="rId17" Type="http://schemas.openxmlformats.org/officeDocument/2006/relationships/font" Target="fonts/font6.fntdata"/><Relationship Id="rId16" Type="http://schemas.openxmlformats.org/officeDocument/2006/relationships/font" Target="fonts/font5.fntdata"/><Relationship Id="rId15" Type="http://schemas.openxmlformats.org/officeDocument/2006/relationships/font" Target="fonts/font4.fntdata"/><Relationship Id="rId14" Type="http://schemas.openxmlformats.org/officeDocument/2006/relationships/font" Target="fonts/font3.fntdata"/><Relationship Id="rId13" Type="http://schemas.openxmlformats.org/officeDocument/2006/relationships/font" Target="fonts/font2.fntdata"/><Relationship Id="rId12" Type="http://schemas.openxmlformats.org/officeDocument/2006/relationships/font" Target="fonts/font1.fntdata"/><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17" name="Google Shape;17;p7"/>
          <p:cNvGrpSpPr/>
          <p:nvPr/>
        </p:nvGrpSpPr>
        <p:grpSpPr>
          <a:xfrm>
            <a:off x="1" y="758752"/>
            <a:ext cx="6099248" cy="6099248"/>
            <a:chOff x="0" y="12289"/>
            <a:chExt cx="3550" cy="3551"/>
          </a:xfrm>
        </p:grpSpPr>
        <p:sp>
          <p:nvSpPr>
            <p:cNvPr id="18" name="Google Shape;18;p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cxnSp>
        <p:nvCxnSpPr>
          <p:cNvPr id="22" name="Google Shape;22;p7"/>
          <p:cNvCxnSpPr/>
          <p:nvPr/>
        </p:nvCxnSpPr>
        <p:spPr>
          <a:xfrm>
            <a:off x="5839833" y="5784349"/>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41"/>
        <p:cNvGrpSpPr/>
        <p:nvPr/>
      </p:nvGrpSpPr>
      <p:grpSpPr>
        <a:xfrm>
          <a:off x="0" y="0"/>
          <a:ext cx="0" cy="0"/>
          <a:chOff x="0" y="0"/>
          <a:chExt cx="0" cy="0"/>
        </a:xfrm>
      </p:grpSpPr>
      <p:cxnSp>
        <p:nvCxnSpPr>
          <p:cNvPr id="142" name="Google Shape;142;p16"/>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6"/>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6"/>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6"/>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6"/>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16"/>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148" name="Google Shape;148;p16"/>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149" name="Google Shape;149;p16"/>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150" name="Google Shape;150;p16"/>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151" name="Google Shape;151;p16"/>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152" name="Google Shape;152;p16"/>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153" name="Google Shape;153;p16"/>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154" name="Google Shape;154;p16"/>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cxnSp>
        <p:nvCxnSpPr>
          <p:cNvPr id="155" name="Google Shape;155;p16"/>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6"/>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7" name="Google Shape;157;p16"/>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8" name="Google Shape;158;p16"/>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9" name="Google Shape;159;p16"/>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0" name="Google Shape;160;p1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1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1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fld>
            <a:endParaRPr>
              <a:latin typeface="Libre Franklin"/>
              <a:ea typeface="Libre Franklin"/>
              <a:cs typeface="Libre Franklin"/>
              <a:sym typeface="Libre Frankli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63"/>
        <p:cNvGrpSpPr/>
        <p:nvPr/>
      </p:nvGrpSpPr>
      <p:grpSpPr>
        <a:xfrm>
          <a:off x="0" y="0"/>
          <a:ext cx="0" cy="0"/>
          <a:chOff x="0" y="0"/>
          <a:chExt cx="0" cy="0"/>
        </a:xfrm>
      </p:grpSpPr>
      <p:grpSp>
        <p:nvGrpSpPr>
          <p:cNvPr id="164" name="Google Shape;164;p17"/>
          <p:cNvGrpSpPr/>
          <p:nvPr/>
        </p:nvGrpSpPr>
        <p:grpSpPr>
          <a:xfrm rot="5400000" flipH="1">
            <a:off x="0" y="3900132"/>
            <a:ext cx="2959226" cy="2959226"/>
            <a:chOff x="0" y="12289"/>
            <a:chExt cx="3550" cy="3551"/>
          </a:xfrm>
        </p:grpSpPr>
        <p:sp>
          <p:nvSpPr>
            <p:cNvPr id="165" name="Google Shape;165;p1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6" name="Google Shape;166;p1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7" name="Google Shape;167;p1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68" name="Google Shape;168;p1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169" name="Google Shape;169;p17"/>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0" name="Google Shape;170;p17"/>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p:txBody>
      </p:sp>
      <p:sp>
        <p:nvSpPr>
          <p:cNvPr id="171" name="Google Shape;171;p17"/>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p:txBody>
      </p:sp>
      <p:sp>
        <p:nvSpPr>
          <p:cNvPr id="172" name="Google Shape;172;p17"/>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173" name="Google Shape;173;p17"/>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cxnSp>
        <p:nvCxnSpPr>
          <p:cNvPr id="174" name="Google Shape;174;p17"/>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1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1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1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fld>
            <a:endParaRPr>
              <a:latin typeface="Libre Franklin"/>
              <a:ea typeface="Libre Franklin"/>
              <a:cs typeface="Libre Franklin"/>
              <a:sym typeface="Libre Franklin"/>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78"/>
        <p:cNvGrpSpPr/>
        <p:nvPr/>
      </p:nvGrpSpPr>
      <p:grpSpPr>
        <a:xfrm>
          <a:off x="0" y="0"/>
          <a:ext cx="0" cy="0"/>
          <a:chOff x="0" y="0"/>
          <a:chExt cx="0" cy="0"/>
        </a:xfrm>
      </p:grpSpPr>
      <p:grpSp>
        <p:nvGrpSpPr>
          <p:cNvPr id="179" name="Google Shape;179;p18"/>
          <p:cNvGrpSpPr/>
          <p:nvPr/>
        </p:nvGrpSpPr>
        <p:grpSpPr>
          <a:xfrm rot="5400000" flipH="1">
            <a:off x="0" y="3900132"/>
            <a:ext cx="2959226" cy="2959226"/>
            <a:chOff x="0" y="12289"/>
            <a:chExt cx="3550" cy="3551"/>
          </a:xfrm>
        </p:grpSpPr>
        <p:sp>
          <p:nvSpPr>
            <p:cNvPr id="180" name="Google Shape;180;p1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83" name="Google Shape;183;p1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184" name="Google Shape;184;p1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8"/>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p:txBody>
      </p:sp>
      <p:sp>
        <p:nvSpPr>
          <p:cNvPr id="186" name="Google Shape;186;p18"/>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187" name="Google Shape;187;p18"/>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p:txBody>
      </p:sp>
      <p:sp>
        <p:nvSpPr>
          <p:cNvPr id="188" name="Google Shape;188;p18"/>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189" name="Google Shape;189;p18"/>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p:txBody>
      </p:sp>
      <p:sp>
        <p:nvSpPr>
          <p:cNvPr id="190" name="Google Shape;190;p18"/>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cxnSp>
        <p:nvCxnSpPr>
          <p:cNvPr id="191" name="Google Shape;191;p18"/>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8"/>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p1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5" name="Google Shape;195;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fld>
            <a:endParaRPr>
              <a:latin typeface="Libre Franklin"/>
              <a:ea typeface="Libre Franklin"/>
              <a:cs typeface="Libre Franklin"/>
              <a:sym typeface="Libre Franklin"/>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196"/>
        <p:cNvGrpSpPr/>
        <p:nvPr/>
      </p:nvGrpSpPr>
      <p:grpSpPr>
        <a:xfrm>
          <a:off x="0" y="0"/>
          <a:ext cx="0" cy="0"/>
          <a:chOff x="0" y="0"/>
          <a:chExt cx="0" cy="0"/>
        </a:xfrm>
      </p:grpSpPr>
      <p:sp>
        <p:nvSpPr>
          <p:cNvPr id="197" name="Google Shape;197;p19"/>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198" name="Google Shape;198;p19"/>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99" name="Google Shape;199;p19"/>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200" name="Google Shape;200;p19"/>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19"/>
          <p:cNvSpPr>
            <a:spLocks noGrp="1"/>
          </p:cNvSpPr>
          <p:nvPr>
            <p:ph type="pic" idx="3"/>
          </p:nvPr>
        </p:nvSpPr>
        <p:spPr>
          <a:xfrm>
            <a:off x="0" y="0"/>
            <a:ext cx="6096000" cy="6858000"/>
          </a:xfrm>
          <a:prstGeom prst="rect">
            <a:avLst/>
          </a:prstGeom>
          <a:noFill/>
          <a:ln>
            <a:noFill/>
          </a:ln>
        </p:spPr>
      </p:sp>
      <p:grpSp>
        <p:nvGrpSpPr>
          <p:cNvPr id="202" name="Google Shape;202;p19"/>
          <p:cNvGrpSpPr/>
          <p:nvPr/>
        </p:nvGrpSpPr>
        <p:grpSpPr>
          <a:xfrm rot="10800000">
            <a:off x="8870040" y="0"/>
            <a:ext cx="3325208" cy="3325208"/>
            <a:chOff x="0" y="12289"/>
            <a:chExt cx="3550" cy="3551"/>
          </a:xfrm>
        </p:grpSpPr>
        <p:sp>
          <p:nvSpPr>
            <p:cNvPr id="203" name="Google Shape;203;p1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4" name="Google Shape;204;p1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5" name="Google Shape;205;p1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grpSp>
        <p:nvGrpSpPr>
          <p:cNvPr id="24" name="Google Shape;24;p8"/>
          <p:cNvGrpSpPr/>
          <p:nvPr/>
        </p:nvGrpSpPr>
        <p:grpSpPr>
          <a:xfrm rot="5400000" flipH="1">
            <a:off x="0" y="3900132"/>
            <a:ext cx="2959226" cy="2959226"/>
            <a:chOff x="0" y="12289"/>
            <a:chExt cx="3550" cy="3551"/>
          </a:xfrm>
        </p:grpSpPr>
        <p:sp>
          <p:nvSpPr>
            <p:cNvPr id="25" name="Google Shape;25;p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6" name="Google Shape;26;p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7" name="Google Shape;27;p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30" name="Google Shape;30;p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fld>
            <a:endParaRPr>
              <a:latin typeface="Libre Franklin"/>
              <a:ea typeface="Libre Franklin"/>
              <a:cs typeface="Libre Franklin"/>
              <a:sym typeface="Libre Frankli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37" name="Google Shape;37;p9"/>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grpSp>
        <p:nvGrpSpPr>
          <p:cNvPr id="39" name="Google Shape;39;p9"/>
          <p:cNvGrpSpPr/>
          <p:nvPr/>
        </p:nvGrpSpPr>
        <p:grpSpPr>
          <a:xfrm rot="10800000">
            <a:off x="8870040" y="0"/>
            <a:ext cx="3325208" cy="3325208"/>
            <a:chOff x="0" y="12289"/>
            <a:chExt cx="3550" cy="3551"/>
          </a:xfrm>
        </p:grpSpPr>
        <p:sp>
          <p:nvSpPr>
            <p:cNvPr id="40" name="Google Shape;4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1" name="Google Shape;4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2" name="Google Shape;4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fld>
            <a:endParaRPr>
              <a:latin typeface="Libre Franklin"/>
              <a:ea typeface="Libre Franklin"/>
              <a:cs typeface="Libre Franklin"/>
              <a:sym typeface="Libre Frankli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5"/>
        <p:cNvGrpSpPr/>
        <p:nvPr/>
      </p:nvGrpSpPr>
      <p:grpSpPr>
        <a:xfrm>
          <a:off x="0" y="0"/>
          <a:ext cx="0" cy="0"/>
          <a:chOff x="0" y="0"/>
          <a:chExt cx="0" cy="0"/>
        </a:xfrm>
      </p:grpSpPr>
      <p:grpSp>
        <p:nvGrpSpPr>
          <p:cNvPr id="56" name="Google Shape;56;p10"/>
          <p:cNvGrpSpPr/>
          <p:nvPr/>
        </p:nvGrpSpPr>
        <p:grpSpPr>
          <a:xfrm>
            <a:off x="6362700" y="0"/>
            <a:ext cx="5829298" cy="3235602"/>
            <a:chOff x="5612972" y="1"/>
            <a:chExt cx="6615961" cy="3672246"/>
          </a:xfrm>
        </p:grpSpPr>
        <p:sp>
          <p:nvSpPr>
            <p:cNvPr id="57" name="Google Shape;57;p10"/>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8" name="Google Shape;58;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9" name="Google Shape;59;p10"/>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0" name="Google Shape;60;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1" name="Google Shape;61;p10"/>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62" name="Google Shape;62;p10"/>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63" name="Google Shape;63;p10"/>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10"/>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65" name="Google Shape;65;p10"/>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cxnSp>
        <p:nvCxnSpPr>
          <p:cNvPr id="66" name="Google Shape;66;p10"/>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10"/>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68" name="Google Shape;68;p10"/>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cxnSp>
        <p:nvCxnSpPr>
          <p:cNvPr id="69" name="Google Shape;69;p10"/>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10"/>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71" name="Google Shape;71;p10"/>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cxnSp>
        <p:nvCxnSpPr>
          <p:cNvPr id="72" name="Google Shape;72;p10"/>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10"/>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74" name="Google Shape;74;p10"/>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cxnSp>
        <p:nvCxnSpPr>
          <p:cNvPr id="75" name="Google Shape;75;p10"/>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6" name="Google Shape;76;p10"/>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77" name="Google Shape;77;p10"/>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78" name="Google Shape;78;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fld>
            <a:endParaRPr>
              <a:latin typeface="Libre Franklin"/>
              <a:ea typeface="Libre Franklin"/>
              <a:cs typeface="Libre Franklin"/>
              <a:sym typeface="Libre Frankli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81"/>
        <p:cNvGrpSpPr/>
        <p:nvPr/>
      </p:nvGrpSpPr>
      <p:grpSpPr>
        <a:xfrm>
          <a:off x="0" y="0"/>
          <a:ext cx="0" cy="0"/>
          <a:chOff x="0" y="0"/>
          <a:chExt cx="0" cy="0"/>
        </a:xfrm>
      </p:grpSpPr>
      <p:sp>
        <p:nvSpPr>
          <p:cNvPr id="82" name="Google Shape;82;p11"/>
          <p:cNvSpPr>
            <a:spLocks noGrp="1"/>
          </p:cNvSpPr>
          <p:nvPr>
            <p:ph type="pic" idx="2"/>
          </p:nvPr>
        </p:nvSpPr>
        <p:spPr>
          <a:xfrm>
            <a:off x="0" y="0"/>
            <a:ext cx="12191998" cy="6858000"/>
          </a:xfrm>
          <a:prstGeom prst="rect">
            <a:avLst/>
          </a:prstGeom>
          <a:solidFill>
            <a:schemeClr val="accent2"/>
          </a:solidFill>
          <a:ln>
            <a:noFill/>
          </a:ln>
        </p:spPr>
      </p:sp>
      <p:sp>
        <p:nvSpPr>
          <p:cNvPr id="83" name="Google Shape;83;p11"/>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84" name="Google Shape;84;p11"/>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85" name="Google Shape;85;p11"/>
          <p:cNvGrpSpPr/>
          <p:nvPr/>
        </p:nvGrpSpPr>
        <p:grpSpPr>
          <a:xfrm rot="10800000">
            <a:off x="9509760" y="-3"/>
            <a:ext cx="2682238" cy="2682238"/>
            <a:chOff x="0" y="12289"/>
            <a:chExt cx="3550" cy="3551"/>
          </a:xfrm>
        </p:grpSpPr>
        <p:sp>
          <p:nvSpPr>
            <p:cNvPr id="86" name="Google Shape;86;p11"/>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7" name="Google Shape;87;p11"/>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8" name="Google Shape;88;p11"/>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89"/>
        <p:cNvGrpSpPr/>
        <p:nvPr/>
      </p:nvGrpSpPr>
      <p:grpSpPr>
        <a:xfrm>
          <a:off x="0" y="0"/>
          <a:ext cx="0" cy="0"/>
          <a:chOff x="0" y="0"/>
          <a:chExt cx="0" cy="0"/>
        </a:xfrm>
      </p:grpSpPr>
      <p:sp>
        <p:nvSpPr>
          <p:cNvPr id="90" name="Google Shape;90;p12"/>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panose="020B0604020202020204"/>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Libre Franklin"/>
                <a:ea typeface="Libre Franklin"/>
                <a:cs typeface="Libre Franklin"/>
                <a:sym typeface="Libre Franklin"/>
              </a:defRPr>
            </a:lvl9pPr>
          </a:lstStyle>
          <a:p/>
        </p:txBody>
      </p:sp>
      <p:sp>
        <p:nvSpPr>
          <p:cNvPr id="91" name="Google Shape;91;p1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fld>
            <a:endParaRPr>
              <a:latin typeface="Libre Franklin"/>
              <a:ea typeface="Libre Franklin"/>
              <a:cs typeface="Libre Franklin"/>
              <a:sym typeface="Libre Franklin"/>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fld>
            <a:endParaRPr>
              <a:latin typeface="Libre Franklin"/>
              <a:ea typeface="Libre Franklin"/>
              <a:cs typeface="Libre Franklin"/>
              <a:sym typeface="Libre Frankli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964022" y="2476500"/>
            <a:ext cx="7132320" cy="3289971"/>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1"/>
              </a:buClr>
              <a:buSzPts val="2800"/>
              <a:buFont typeface="Libre Franklin"/>
              <a:buNone/>
              <a:defRPr sz="2800" b="0" i="0">
                <a:solidFill>
                  <a:schemeClr val="dk1"/>
                </a:solidFill>
                <a:latin typeface="Libre Franklin"/>
                <a:ea typeface="Libre Franklin"/>
                <a:cs typeface="Libre Franklin"/>
                <a:sym typeface="Libre Frankli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4"/>
          <p:cNvSpPr txBox="1"/>
          <p:nvPr/>
        </p:nvSpPr>
        <p:spPr>
          <a:xfrm>
            <a:off x="699948" y="548291"/>
            <a:ext cx="1589372"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0" b="1">
                <a:solidFill>
                  <a:schemeClr val="dk1"/>
                </a:solidFill>
                <a:latin typeface="Libre Franklin"/>
                <a:ea typeface="Libre Franklin"/>
                <a:cs typeface="Libre Franklin"/>
                <a:sym typeface="Libre Franklin"/>
              </a:rPr>
              <a:t>“</a:t>
            </a:r>
            <a:endParaRPr lang="en-US" sz="20000" b="1">
              <a:solidFill>
                <a:schemeClr val="dk1"/>
              </a:solidFill>
              <a:latin typeface="Libre Franklin"/>
              <a:ea typeface="Libre Franklin"/>
              <a:cs typeface="Libre Franklin"/>
              <a:sym typeface="Libre Franklin"/>
            </a:endParaRPr>
          </a:p>
        </p:txBody>
      </p:sp>
      <p:grpSp>
        <p:nvGrpSpPr>
          <p:cNvPr id="103" name="Google Shape;103;p14"/>
          <p:cNvGrpSpPr/>
          <p:nvPr/>
        </p:nvGrpSpPr>
        <p:grpSpPr>
          <a:xfrm>
            <a:off x="6362700" y="0"/>
            <a:ext cx="5829298" cy="3235602"/>
            <a:chOff x="5612972" y="1"/>
            <a:chExt cx="6615961" cy="3672246"/>
          </a:xfrm>
        </p:grpSpPr>
        <p:sp>
          <p:nvSpPr>
            <p:cNvPr id="104" name="Google Shape;104;p14"/>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5" name="Google Shape;105;p14"/>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6" name="Google Shape;106;p14"/>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7" name="Google Shape;107;p14"/>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8" name="Google Shape;108;p14"/>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grpSp>
        <p:nvGrpSpPr>
          <p:cNvPr id="109" name="Google Shape;109;p14"/>
          <p:cNvGrpSpPr/>
          <p:nvPr/>
        </p:nvGrpSpPr>
        <p:grpSpPr>
          <a:xfrm rot="5400000" flipH="1">
            <a:off x="0" y="3900132"/>
            <a:ext cx="2959226" cy="2959226"/>
            <a:chOff x="0" y="12289"/>
            <a:chExt cx="3550" cy="3551"/>
          </a:xfrm>
        </p:grpSpPr>
        <p:sp>
          <p:nvSpPr>
            <p:cNvPr id="110" name="Google Shape;110;p1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1" name="Google Shape;111;p1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2" name="Google Shape;112;p1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13"/>
        <p:cNvGrpSpPr/>
        <p:nvPr/>
      </p:nvGrpSpPr>
      <p:grpSpPr>
        <a:xfrm>
          <a:off x="0" y="0"/>
          <a:ext cx="0" cy="0"/>
          <a:chOff x="0" y="0"/>
          <a:chExt cx="0" cy="0"/>
        </a:xfrm>
      </p:grpSpPr>
      <p:grpSp>
        <p:nvGrpSpPr>
          <p:cNvPr id="114" name="Google Shape;114;p15"/>
          <p:cNvGrpSpPr/>
          <p:nvPr/>
        </p:nvGrpSpPr>
        <p:grpSpPr>
          <a:xfrm rot="5400000" flipH="1">
            <a:off x="0" y="3900132"/>
            <a:ext cx="2959226" cy="2959226"/>
            <a:chOff x="0" y="12289"/>
            <a:chExt cx="3550" cy="3551"/>
          </a:xfrm>
        </p:grpSpPr>
        <p:sp>
          <p:nvSpPr>
            <p:cNvPr id="115" name="Google Shape;115;p1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6" name="Google Shape;116;p1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7" name="Google Shape;117;p1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18" name="Google Shape;118;p15"/>
          <p:cNvSpPr>
            <a:spLocks noGrp="1"/>
          </p:cNvSpPr>
          <p:nvPr>
            <p:ph type="pic" idx="2"/>
          </p:nvPr>
        </p:nvSpPr>
        <p:spPr>
          <a:xfrm>
            <a:off x="954268" y="2572883"/>
            <a:ext cx="2118245" cy="2037217"/>
          </a:xfrm>
          <a:prstGeom prst="rect">
            <a:avLst/>
          </a:prstGeom>
          <a:noFill/>
          <a:ln>
            <a:noFill/>
          </a:ln>
        </p:spPr>
      </p:sp>
      <p:sp>
        <p:nvSpPr>
          <p:cNvPr id="119" name="Google Shape;119;p15"/>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120" name="Google Shape;120;p15"/>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15"/>
          <p:cNvSpPr>
            <a:spLocks noGrp="1"/>
          </p:cNvSpPr>
          <p:nvPr>
            <p:ph type="pic" idx="3"/>
          </p:nvPr>
        </p:nvSpPr>
        <p:spPr>
          <a:xfrm>
            <a:off x="3658280" y="2572883"/>
            <a:ext cx="2118245" cy="2037217"/>
          </a:xfrm>
          <a:prstGeom prst="rect">
            <a:avLst/>
          </a:prstGeom>
          <a:noFill/>
          <a:ln>
            <a:noFill/>
          </a:ln>
        </p:spPr>
      </p:sp>
      <p:sp>
        <p:nvSpPr>
          <p:cNvPr id="122" name="Google Shape;122;p15"/>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123" name="Google Shape;123;p15"/>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124" name="Google Shape;124;p15"/>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125" name="Google Shape;125;p15"/>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126" name="Google Shape;126;p15"/>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127" name="Google Shape;127;p15"/>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128" name="Google Shape;128;p15"/>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129" name="Google Shape;129;p15"/>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grpSp>
        <p:nvGrpSpPr>
          <p:cNvPr id="130" name="Google Shape;130;p15"/>
          <p:cNvGrpSpPr/>
          <p:nvPr/>
        </p:nvGrpSpPr>
        <p:grpSpPr>
          <a:xfrm>
            <a:off x="6362700" y="0"/>
            <a:ext cx="5829298" cy="3235602"/>
            <a:chOff x="5612972" y="1"/>
            <a:chExt cx="6615961" cy="3672246"/>
          </a:xfrm>
        </p:grpSpPr>
        <p:sp>
          <p:nvSpPr>
            <p:cNvPr id="131" name="Google Shape;131;p1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2" name="Google Shape;132;p1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3" name="Google Shape;133;p1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4" name="Google Shape;134;p1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5" name="Google Shape;135;p1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36" name="Google Shape;136;p15"/>
          <p:cNvSpPr>
            <a:spLocks noGrp="1"/>
          </p:cNvSpPr>
          <p:nvPr>
            <p:ph type="pic" idx="14"/>
          </p:nvPr>
        </p:nvSpPr>
        <p:spPr>
          <a:xfrm>
            <a:off x="6362292" y="2572883"/>
            <a:ext cx="2118245" cy="2037217"/>
          </a:xfrm>
          <a:prstGeom prst="rect">
            <a:avLst/>
          </a:prstGeom>
          <a:noFill/>
          <a:ln>
            <a:noFill/>
          </a:ln>
        </p:spPr>
      </p:sp>
      <p:sp>
        <p:nvSpPr>
          <p:cNvPr id="137" name="Google Shape;137;p15"/>
          <p:cNvSpPr>
            <a:spLocks noGrp="1"/>
          </p:cNvSpPr>
          <p:nvPr>
            <p:ph type="pic" idx="15"/>
          </p:nvPr>
        </p:nvSpPr>
        <p:spPr>
          <a:xfrm>
            <a:off x="9112023" y="2572883"/>
            <a:ext cx="2118245" cy="2037217"/>
          </a:xfrm>
          <a:prstGeom prst="rect">
            <a:avLst/>
          </a:prstGeom>
          <a:noFill/>
          <a:ln>
            <a:noFill/>
          </a:ln>
        </p:spPr>
      </p:sp>
      <p:sp>
        <p:nvSpPr>
          <p:cNvPr id="138" name="Google Shape;138;p1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1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fld>
            <a:endParaRPr>
              <a:latin typeface="Libre Franklin"/>
              <a:ea typeface="Libre Franklin"/>
              <a:cs typeface="Libre Franklin"/>
              <a:sym typeface="Libre Franklin"/>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Libre Franklin"/>
                <a:ea typeface="Libre Franklin"/>
                <a:cs typeface="Libre Franklin"/>
                <a:sym typeface="Libre Franklin"/>
              </a:defRPr>
            </a:lvl9pPr>
          </a:lstStyle>
          <a:p/>
        </p:txBody>
      </p:sp>
      <p:sp>
        <p:nvSpPr>
          <p:cNvPr id="11" name="Google Shape;11;p6"/>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p:txBody>
      </p:sp>
      <p:sp>
        <p:nvSpPr>
          <p:cNvPr id="12" name="Google Shape;12;p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p:txBody>
      </p:sp>
      <p:sp>
        <p:nvSpPr>
          <p:cNvPr id="13" name="Google Shape;13;p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p:txBody>
      </p:sp>
      <p:sp>
        <p:nvSpPr>
          <p:cNvPr id="14" name="Google Shape;14;p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spcBef>
                <a:spcPts val="0"/>
              </a:spcBef>
              <a:buNone/>
              <a:defRPr sz="1100" b="0" i="0" u="none" strike="noStrike" cap="none">
                <a:solidFill>
                  <a:schemeClr val="dk1"/>
                </a:solidFill>
                <a:latin typeface="Libre Franklin"/>
                <a:ea typeface="Libre Franklin"/>
                <a:cs typeface="Libre Franklin"/>
                <a:sym typeface="Libre Franklin"/>
              </a:defRPr>
            </a:lvl1pPr>
            <a:lvl2pPr marL="0" marR="0" lvl="1" indent="0" algn="l" rtl="0">
              <a:spcBef>
                <a:spcPts val="0"/>
              </a:spcBef>
              <a:buNone/>
              <a:defRPr sz="1100" b="0" i="0" u="none" strike="noStrike" cap="none">
                <a:solidFill>
                  <a:schemeClr val="dk1"/>
                </a:solidFill>
                <a:latin typeface="Libre Franklin"/>
                <a:ea typeface="Libre Franklin"/>
                <a:cs typeface="Libre Franklin"/>
                <a:sym typeface="Libre Franklin"/>
              </a:defRPr>
            </a:lvl2pPr>
            <a:lvl3pPr marL="0" marR="0" lvl="2" indent="0" algn="l" rtl="0">
              <a:spcBef>
                <a:spcPts val="0"/>
              </a:spcBef>
              <a:buNone/>
              <a:defRPr sz="1100" b="0" i="0" u="none" strike="noStrike" cap="none">
                <a:solidFill>
                  <a:schemeClr val="dk1"/>
                </a:solidFill>
                <a:latin typeface="Libre Franklin"/>
                <a:ea typeface="Libre Franklin"/>
                <a:cs typeface="Libre Franklin"/>
                <a:sym typeface="Libre Franklin"/>
              </a:defRPr>
            </a:lvl3pPr>
            <a:lvl4pPr marL="0" marR="0" lvl="3" indent="0" algn="l" rtl="0">
              <a:spcBef>
                <a:spcPts val="0"/>
              </a:spcBef>
              <a:buNone/>
              <a:defRPr sz="1100" b="0" i="0" u="none" strike="noStrike" cap="none">
                <a:solidFill>
                  <a:schemeClr val="dk1"/>
                </a:solidFill>
                <a:latin typeface="Libre Franklin"/>
                <a:ea typeface="Libre Franklin"/>
                <a:cs typeface="Libre Franklin"/>
                <a:sym typeface="Libre Franklin"/>
              </a:defRPr>
            </a:lvl4pPr>
            <a:lvl5pPr marL="0" marR="0" lvl="4" indent="0" algn="l" rtl="0">
              <a:spcBef>
                <a:spcPts val="0"/>
              </a:spcBef>
              <a:buNone/>
              <a:defRPr sz="1100" b="0" i="0" u="none" strike="noStrike" cap="none">
                <a:solidFill>
                  <a:schemeClr val="dk1"/>
                </a:solidFill>
                <a:latin typeface="Libre Franklin"/>
                <a:ea typeface="Libre Franklin"/>
                <a:cs typeface="Libre Franklin"/>
                <a:sym typeface="Libre Franklin"/>
              </a:defRPr>
            </a:lvl5pPr>
            <a:lvl6pPr marL="0" marR="0" lvl="5" indent="0" algn="l" rtl="0">
              <a:spcBef>
                <a:spcPts val="0"/>
              </a:spcBef>
              <a:buNone/>
              <a:defRPr sz="1100" b="0" i="0" u="none" strike="noStrike" cap="none">
                <a:solidFill>
                  <a:schemeClr val="dk1"/>
                </a:solidFill>
                <a:latin typeface="Libre Franklin"/>
                <a:ea typeface="Libre Franklin"/>
                <a:cs typeface="Libre Franklin"/>
                <a:sym typeface="Libre Franklin"/>
              </a:defRPr>
            </a:lvl6pPr>
            <a:lvl7pPr marL="0" marR="0" lvl="6" indent="0" algn="l" rtl="0">
              <a:spcBef>
                <a:spcPts val="0"/>
              </a:spcBef>
              <a:buNone/>
              <a:defRPr sz="1100" b="0" i="0" u="none" strike="noStrike" cap="none">
                <a:solidFill>
                  <a:schemeClr val="dk1"/>
                </a:solidFill>
                <a:latin typeface="Libre Franklin"/>
                <a:ea typeface="Libre Franklin"/>
                <a:cs typeface="Libre Franklin"/>
                <a:sym typeface="Libre Franklin"/>
              </a:defRPr>
            </a:lvl7pPr>
            <a:lvl8pPr marL="0" marR="0" lvl="7" indent="0" algn="l" rtl="0">
              <a:spcBef>
                <a:spcPts val="0"/>
              </a:spcBef>
              <a:buNone/>
              <a:defRPr sz="1100" b="0" i="0" u="none" strike="noStrike" cap="none">
                <a:solidFill>
                  <a:schemeClr val="dk1"/>
                </a:solidFill>
                <a:latin typeface="Libre Franklin"/>
                <a:ea typeface="Libre Franklin"/>
                <a:cs typeface="Libre Franklin"/>
                <a:sym typeface="Libre Franklin"/>
              </a:defRPr>
            </a:lvl8pPr>
            <a:lvl9pPr marL="0" marR="0" lvl="8" indent="0" algn="l" rtl="0">
              <a:spcBef>
                <a:spcPts val="0"/>
              </a:spcBef>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5250254" y="148172"/>
            <a:ext cx="6461759" cy="115168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3600" b="1"/>
              <a:t>Basic Details of the Team and Problem Statement</a:t>
            </a:r>
            <a:endParaRPr lang="en-US" sz="3600" b="1"/>
          </a:p>
        </p:txBody>
      </p:sp>
      <p:sp>
        <p:nvSpPr>
          <p:cNvPr id="211" name="Google Shape;211;p1"/>
          <p:cNvSpPr txBox="1">
            <a:spLocks noGrp="1"/>
          </p:cNvSpPr>
          <p:nvPr>
            <p:ph type="body" idx="1"/>
          </p:nvPr>
        </p:nvSpPr>
        <p:spPr>
          <a:xfrm>
            <a:off x="5823585" y="1394460"/>
            <a:ext cx="6045835" cy="5103495"/>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1800"/>
              <a:buNone/>
            </a:pPr>
            <a:r>
              <a:rPr lang="en-US">
                <a:latin typeface="Franklin Gothic"/>
                <a:ea typeface="Franklin Gothic"/>
                <a:cs typeface="Franklin Gothic"/>
                <a:sym typeface="Franklin Gothic"/>
              </a:rPr>
              <a:t>Ministry/Organization Name/Student Innovation: </a:t>
            </a:r>
            <a:endParaRPr lang="en-US">
              <a:latin typeface="Franklin Gothic"/>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endParaRPr>
              <a:latin typeface="Franklin Gothic"/>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r>
              <a:rPr lang="en-US">
                <a:latin typeface="Franklin Gothic"/>
                <a:ea typeface="Franklin Gothic"/>
                <a:cs typeface="Franklin Gothic"/>
                <a:sym typeface="Franklin Gothic"/>
              </a:rPr>
              <a:t>PS Code:</a:t>
            </a:r>
            <a:r>
              <a:rPr lang="en-GB" altLang="en-US">
                <a:latin typeface="Franklin Gothic"/>
                <a:ea typeface="Franklin Gothic"/>
                <a:cs typeface="Franklin Gothic"/>
                <a:sym typeface="Franklin Gothic"/>
              </a:rPr>
              <a:t> 1362</a:t>
            </a:r>
            <a:endParaRPr lang="en-US">
              <a:latin typeface="Franklin Gothic"/>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r>
              <a:rPr lang="en-US">
                <a:latin typeface="Franklin Gothic"/>
                <a:ea typeface="Franklin Gothic"/>
                <a:cs typeface="Franklin Gothic"/>
                <a:sym typeface="Franklin Gothic"/>
              </a:rPr>
              <a:t>   </a:t>
            </a:r>
            <a:br>
              <a:rPr lang="en-US">
                <a:latin typeface="Franklin Gothic"/>
                <a:ea typeface="Franklin Gothic"/>
                <a:cs typeface="Franklin Gothic"/>
                <a:sym typeface="Franklin Gothic"/>
              </a:rPr>
            </a:br>
            <a:r>
              <a:rPr lang="en-US">
                <a:latin typeface="Franklin Gothic"/>
                <a:ea typeface="Franklin Gothic"/>
                <a:cs typeface="Franklin Gothic"/>
                <a:sym typeface="Franklin Gothic"/>
              </a:rPr>
              <a:t>Problem Statement Title:</a:t>
            </a:r>
            <a:r>
              <a:rPr lang="en-GB" altLang="en-US">
                <a:latin typeface="Franklin Gothic"/>
                <a:ea typeface="Franklin Gothic"/>
                <a:cs typeface="Franklin Gothic"/>
                <a:sym typeface="Franklin Gothic"/>
              </a:rPr>
              <a:t> Student dropout analysis for School Education.</a:t>
            </a:r>
            <a:endParaRPr lang="en-US">
              <a:latin typeface="Franklin Gothic"/>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br>
              <a:rPr lang="en-US">
                <a:latin typeface="Franklin Gothic"/>
                <a:ea typeface="Franklin Gothic"/>
                <a:cs typeface="Franklin Gothic"/>
                <a:sym typeface="Franklin Gothic"/>
              </a:rPr>
            </a:br>
            <a:r>
              <a:rPr lang="en-US">
                <a:latin typeface="Franklin Gothic"/>
                <a:ea typeface="Franklin Gothic"/>
                <a:cs typeface="Franklin Gothic"/>
                <a:sym typeface="Franklin Gothic"/>
              </a:rPr>
              <a:t>Team Name:</a:t>
            </a:r>
            <a:r>
              <a:rPr lang="en-GB" altLang="en-US">
                <a:latin typeface="Franklin Gothic"/>
                <a:ea typeface="Franklin Gothic"/>
                <a:cs typeface="Franklin Gothic"/>
                <a:sym typeface="Franklin Gothic"/>
              </a:rPr>
              <a:t> Ghete Gho</a:t>
            </a:r>
            <a:endParaRPr lang="en-US">
              <a:latin typeface="Franklin Gothic"/>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br>
              <a:rPr lang="en-US">
                <a:latin typeface="Franklin Gothic"/>
                <a:ea typeface="Franklin Gothic"/>
                <a:cs typeface="Franklin Gothic"/>
                <a:sym typeface="Franklin Gothic"/>
              </a:rPr>
            </a:br>
            <a:r>
              <a:rPr lang="en-US">
                <a:latin typeface="Franklin Gothic"/>
                <a:ea typeface="Franklin Gothic"/>
                <a:cs typeface="Franklin Gothic"/>
                <a:sym typeface="Franklin Gothic"/>
              </a:rPr>
              <a:t>Team Leader Name:</a:t>
            </a:r>
            <a:r>
              <a:rPr lang="en-GB" altLang="en-US">
                <a:latin typeface="Franklin Gothic"/>
                <a:ea typeface="Franklin Gothic"/>
                <a:cs typeface="Franklin Gothic"/>
                <a:sym typeface="Franklin Gothic"/>
              </a:rPr>
              <a:t>Aritro Saha(21BLC1174)</a:t>
            </a:r>
            <a:endParaRPr lang="en-US">
              <a:latin typeface="Franklin Gothic"/>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br>
              <a:rPr lang="en-US">
                <a:latin typeface="Franklin Gothic"/>
                <a:ea typeface="Franklin Gothic"/>
                <a:cs typeface="Franklin Gothic"/>
                <a:sym typeface="Franklin Gothic"/>
              </a:rPr>
            </a:br>
            <a:r>
              <a:rPr lang="en-US">
                <a:latin typeface="Franklin Gothic"/>
                <a:ea typeface="Franklin Gothic"/>
                <a:cs typeface="Franklin Gothic"/>
                <a:sym typeface="Franklin Gothic"/>
              </a:rPr>
              <a:t>Institute Code (AISHE):</a:t>
            </a:r>
            <a:r>
              <a:rPr lang="en-GB" altLang="en-US">
                <a:latin typeface="Franklin Gothic"/>
                <a:ea typeface="Franklin Gothic"/>
                <a:cs typeface="Franklin Gothic"/>
                <a:sym typeface="Franklin Gothic"/>
              </a:rPr>
              <a:t> C-49441</a:t>
            </a:r>
            <a:endParaRPr lang="en-GB" altLang="en-US">
              <a:latin typeface="Franklin Gothic"/>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br>
              <a:rPr lang="en-US">
                <a:latin typeface="Franklin Gothic"/>
                <a:ea typeface="Franklin Gothic"/>
                <a:cs typeface="Franklin Gothic"/>
                <a:sym typeface="Franklin Gothic"/>
              </a:rPr>
            </a:br>
            <a:r>
              <a:rPr lang="en-US">
                <a:latin typeface="Franklin Gothic"/>
                <a:ea typeface="Franklin Gothic"/>
                <a:cs typeface="Franklin Gothic"/>
                <a:sym typeface="Franklin Gothic"/>
              </a:rPr>
              <a:t>Institute Name:</a:t>
            </a:r>
            <a:r>
              <a:rPr lang="en-GB" altLang="en-US">
                <a:latin typeface="Franklin Gothic"/>
                <a:ea typeface="Franklin Gothic"/>
                <a:cs typeface="Franklin Gothic"/>
                <a:sym typeface="Franklin Gothic"/>
              </a:rPr>
              <a:t> Vellore Institute Of Technology, Chennai</a:t>
            </a:r>
            <a:endParaRPr lang="en-US">
              <a:latin typeface="Franklin Gothic"/>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endParaRPr>
              <a:latin typeface="Franklin Gothic"/>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r>
              <a:rPr lang="en-US">
                <a:latin typeface="Franklin Gothic"/>
                <a:ea typeface="Franklin Gothic"/>
                <a:cs typeface="Franklin Gothic"/>
                <a:sym typeface="Franklin Gothic"/>
              </a:rPr>
              <a:t>Theme Name:</a:t>
            </a:r>
            <a:r>
              <a:rPr lang="en-GB" altLang="en-US">
                <a:latin typeface="Franklin Gothic"/>
                <a:ea typeface="Franklin Gothic"/>
                <a:cs typeface="Franklin Gothic"/>
                <a:sym typeface="Franklin Gothic"/>
              </a:rPr>
              <a:t> Smart Education.</a:t>
            </a:r>
            <a:endParaRPr lang="en-GB" altLang="en-US">
              <a:latin typeface="Franklin Gothic"/>
              <a:ea typeface="Franklin Gothic"/>
              <a:cs typeface="Franklin Gothic"/>
              <a:sym typeface="Franklin Gothic"/>
            </a:endParaRPr>
          </a:p>
        </p:txBody>
      </p:sp>
      <p:pic>
        <p:nvPicPr>
          <p:cNvPr id="212" name="Google Shape;212;p1"/>
          <p:cNvPicPr preferRelativeResize="0"/>
          <p:nvPr/>
        </p:nvPicPr>
        <p:blipFill rotWithShape="1">
          <a:blip r:embed="rId1"/>
          <a:srcRect/>
          <a:stretch>
            <a:fillRect/>
          </a:stretch>
        </p:blipFill>
        <p:spPr>
          <a:xfrm>
            <a:off x="1213475" y="252206"/>
            <a:ext cx="3330245" cy="167086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
          <p:cNvSpPr txBox="1">
            <a:spLocks noGrp="1"/>
          </p:cNvSpPr>
          <p:nvPr>
            <p:ph type="title"/>
          </p:nvPr>
        </p:nvSpPr>
        <p:spPr>
          <a:xfrm>
            <a:off x="3625308" y="98013"/>
            <a:ext cx="4941477" cy="610863"/>
          </a:xfrm>
          <a:prstGeom prst="rect">
            <a:avLst/>
          </a:prstGeom>
          <a:noFill/>
          <a:ln>
            <a:noFill/>
          </a:ln>
        </p:spPr>
        <p:txBody>
          <a:bodyPr spcFirstLastPara="1" wrap="square" lIns="0" tIns="0" rIns="0" bIns="0" anchor="b" anchorCtr="0">
            <a:normAutofit fontScale="90000"/>
          </a:bodyPr>
          <a:lstStyle/>
          <a:p>
            <a:pPr marL="0" lvl="0" indent="0" algn="l" rtl="0">
              <a:lnSpc>
                <a:spcPct val="90000"/>
              </a:lnSpc>
              <a:spcBef>
                <a:spcPts val="0"/>
              </a:spcBef>
              <a:spcAft>
                <a:spcPts val="0"/>
              </a:spcAft>
              <a:buClr>
                <a:schemeClr val="dk1"/>
              </a:buClr>
              <a:buSzPct val="100000"/>
              <a:buFont typeface="Franklin Gothic"/>
              <a:buNone/>
            </a:pPr>
            <a:r>
              <a:rPr lang="en-US"/>
              <a:t>Idea/Approach Details</a:t>
            </a:r>
            <a:endParaRPr lang="en-US"/>
          </a:p>
        </p:txBody>
      </p:sp>
      <p:sp>
        <p:nvSpPr>
          <p:cNvPr id="218" name="Google Shape;218;p2"/>
          <p:cNvSpPr txBox="1">
            <a:spLocks noGrp="1"/>
          </p:cNvSpPr>
          <p:nvPr>
            <p:ph type="body" idx="1"/>
          </p:nvPr>
        </p:nvSpPr>
        <p:spPr>
          <a:xfrm>
            <a:off x="226060" y="708660"/>
            <a:ext cx="6913245" cy="5996940"/>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lvl="0" indent="0" algn="l" rtl="0">
              <a:lnSpc>
                <a:spcPct val="100000"/>
              </a:lnSpc>
              <a:spcBef>
                <a:spcPts val="0"/>
              </a:spcBef>
              <a:spcAft>
                <a:spcPts val="0"/>
              </a:spcAft>
              <a:buClr>
                <a:schemeClr val="lt2"/>
              </a:buClr>
              <a:buSzPts val="1800"/>
              <a:buNone/>
            </a:pPr>
            <a:r>
              <a:rPr lang="en-US"/>
              <a:t> In an effort to address the critical issue of student dropout rates in educational institutions, we have developed a comprehensive data analysis system that leverages Machine Learning (ML) techniques with the help of Logistic Regression Classification and Random Forest Classifier</a:t>
            </a:r>
            <a:r>
              <a:rPr lang="en-GB" altLang="en-US"/>
              <a:t>.</a:t>
            </a:r>
            <a:r>
              <a:rPr lang="en-US"/>
              <a:t> </a:t>
            </a:r>
            <a:endParaRPr lang="en-US"/>
          </a:p>
          <a:p>
            <a:pPr marL="0" lvl="0" indent="0" algn="l" rtl="0">
              <a:lnSpc>
                <a:spcPct val="100000"/>
              </a:lnSpc>
              <a:spcBef>
                <a:spcPts val="0"/>
              </a:spcBef>
              <a:spcAft>
                <a:spcPts val="0"/>
              </a:spcAft>
              <a:buClr>
                <a:schemeClr val="lt2"/>
              </a:buClr>
              <a:buSzPts val="1800"/>
              <a:buNone/>
            </a:pPr>
            <a:endParaRPr lang="en-US"/>
          </a:p>
          <a:p>
            <a:pPr marL="285750" lvl="0" indent="-285750" algn="l" rtl="0">
              <a:lnSpc>
                <a:spcPct val="100000"/>
              </a:lnSpc>
              <a:spcBef>
                <a:spcPts val="1000"/>
              </a:spcBef>
              <a:spcAft>
                <a:spcPts val="0"/>
              </a:spcAft>
              <a:buClr>
                <a:schemeClr val="dk1"/>
              </a:buClr>
              <a:buSzPts val="1600"/>
              <a:buFont typeface="Noto Sans Symbols"/>
              <a:buChar char="⮚"/>
            </a:pPr>
            <a:r>
              <a:rPr lang="en-GB"/>
              <a:t>M</a:t>
            </a:r>
            <a:r>
              <a:rPr lang="en-US"/>
              <a:t>odel which can do the analysis and the heart of this system is a web-based platform that allows users to interact with the data and access the analysis results seamlessly.</a:t>
            </a:r>
            <a:endParaRPr lang="en-US"/>
          </a:p>
          <a:p>
            <a:pPr marL="285750" lvl="0" indent="-285750" algn="l" rtl="0">
              <a:lnSpc>
                <a:spcPct val="100000"/>
              </a:lnSpc>
              <a:spcBef>
                <a:spcPts val="1000"/>
              </a:spcBef>
              <a:spcAft>
                <a:spcPts val="0"/>
              </a:spcAft>
              <a:buClr>
                <a:schemeClr val="dk1"/>
              </a:buClr>
              <a:buSzPts val="1600"/>
              <a:buFont typeface="Noto Sans Symbols"/>
              <a:buChar char="⮚"/>
            </a:pPr>
            <a:r>
              <a:rPr lang="en-US"/>
              <a:t>Users can input current student data to predict the risk of dropout for individual students. This allows early intervention and support for at-risk students.This can be done with the help of Random Forest Classifier Model.</a:t>
            </a:r>
            <a:endParaRPr lang="en-US"/>
          </a:p>
          <a:p>
            <a:pPr marL="285750" lvl="0" indent="-285750" algn="l" rtl="0">
              <a:lnSpc>
                <a:spcPct val="100000"/>
              </a:lnSpc>
              <a:spcBef>
                <a:spcPts val="1000"/>
              </a:spcBef>
              <a:spcAft>
                <a:spcPts val="0"/>
              </a:spcAft>
              <a:buClr>
                <a:schemeClr val="dk1"/>
              </a:buClr>
              <a:buSzPts val="1600"/>
              <a:buFont typeface="Noto Sans Symbols"/>
              <a:buChar char="⮚"/>
            </a:pPr>
            <a:r>
              <a:rPr lang="en-US"/>
              <a:t>We provide interactive data visualizations and comprehensive reports that highlight trends, patterns, and key insights. These visualizations include bar charts, line graphs, and etc.</a:t>
            </a:r>
            <a:endParaRPr lang="en-US"/>
          </a:p>
          <a:p>
            <a:pPr marL="285750" lvl="0" indent="-285750" algn="l" rtl="0">
              <a:lnSpc>
                <a:spcPct val="100000"/>
              </a:lnSpc>
              <a:spcBef>
                <a:spcPts val="1000"/>
              </a:spcBef>
              <a:spcAft>
                <a:spcPts val="0"/>
              </a:spcAft>
              <a:buClr>
                <a:schemeClr val="dk1"/>
              </a:buClr>
              <a:buSzPts val="1600"/>
              <a:buFont typeface="Noto Sans Symbols"/>
              <a:buChar char="⮚"/>
            </a:pPr>
            <a:r>
              <a:rPr lang="en-US"/>
              <a:t>Based on the analysis, our system offers recommendations for intervention strategies that educational institutions can implement to reduce dropout rates.</a:t>
            </a:r>
            <a:endParaRPr lang="en-US"/>
          </a:p>
          <a:p>
            <a:pPr marL="285750" lvl="0" indent="-285750" algn="l" rtl="0">
              <a:lnSpc>
                <a:spcPct val="100000"/>
              </a:lnSpc>
              <a:spcBef>
                <a:spcPts val="1000"/>
              </a:spcBef>
              <a:spcAft>
                <a:spcPts val="0"/>
              </a:spcAft>
              <a:buClr>
                <a:schemeClr val="dk1"/>
              </a:buClr>
              <a:buSzPts val="1600"/>
              <a:buFont typeface="Noto Sans Symbols"/>
              <a:buChar char="⮚"/>
            </a:pPr>
            <a:r>
              <a:rPr lang="en-US"/>
              <a:t>Our system identifies the most influential factors contributing to student dropout. This information helps educational institutions understand the root causes.</a:t>
            </a:r>
            <a:endParaRPr lang="en-US"/>
          </a:p>
        </p:txBody>
      </p:sp>
      <p:sp>
        <p:nvSpPr>
          <p:cNvPr id="219" name="Google Shape;219;p2"/>
          <p:cNvSpPr txBox="1">
            <a:spLocks noGrp="1"/>
          </p:cNvSpPr>
          <p:nvPr>
            <p:ph type="sldNum" idx="12"/>
          </p:nvPr>
        </p:nvSpPr>
        <p:spPr>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fld>
            <a:endParaRPr lang="en-US"/>
          </a:p>
        </p:txBody>
      </p:sp>
      <p:pic>
        <p:nvPicPr>
          <p:cNvPr id="4" name="Picture Placeholder 3" descr="Neutral Flowchart Template"/>
          <p:cNvPicPr>
            <a:picLocks noChangeAspect="1"/>
          </p:cNvPicPr>
          <p:nvPr>
            <p:ph type="pic" idx="2"/>
          </p:nvPr>
        </p:nvPicPr>
        <p:blipFill>
          <a:blip r:embed="rId1"/>
          <a:stretch>
            <a:fillRect/>
          </a:stretch>
        </p:blipFill>
        <p:spPr>
          <a:xfrm>
            <a:off x="7139305" y="802005"/>
            <a:ext cx="4993640" cy="499681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Placeholder 4"/>
          <p:cNvPicPr>
            <a:picLocks noChangeAspect="1"/>
          </p:cNvPicPr>
          <p:nvPr>
            <p:ph type="pic" idx="2"/>
          </p:nvPr>
        </p:nvPicPr>
        <p:blipFill>
          <a:blip r:embed="rId1"/>
          <a:stretch>
            <a:fillRect/>
          </a:stretch>
        </p:blipFill>
        <p:spPr>
          <a:xfrm>
            <a:off x="5962015" y="989965"/>
            <a:ext cx="5440680" cy="5543550"/>
          </a:xfrm>
          <a:prstGeom prst="rect">
            <a:avLst/>
          </a:prstGeom>
        </p:spPr>
      </p:pic>
      <p:pic>
        <p:nvPicPr>
          <p:cNvPr id="7" name="Picture 6" descr="Client"/>
          <p:cNvPicPr>
            <a:picLocks noChangeAspect="1"/>
          </p:cNvPicPr>
          <p:nvPr/>
        </p:nvPicPr>
        <p:blipFill>
          <a:blip r:embed="rId2"/>
          <a:stretch>
            <a:fillRect/>
          </a:stretch>
        </p:blipFill>
        <p:spPr>
          <a:xfrm>
            <a:off x="290195" y="680085"/>
            <a:ext cx="5479415" cy="593598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467359" y="220046"/>
            <a:ext cx="5780809" cy="610863"/>
          </a:xfrm>
          <a:prstGeom prst="rect">
            <a:avLst/>
          </a:prstGeom>
          <a:noFill/>
          <a:ln>
            <a:noFill/>
          </a:ln>
        </p:spPr>
        <p:txBody>
          <a:bodyPr spcFirstLastPara="1" wrap="square" lIns="0" tIns="0" rIns="0" bIns="0" anchor="b" anchorCtr="0">
            <a:normAutofit fontScale="90000"/>
          </a:bodyPr>
          <a:lstStyle/>
          <a:p>
            <a:pPr marL="0" lvl="0" indent="0" algn="l" rtl="0">
              <a:lnSpc>
                <a:spcPct val="90000"/>
              </a:lnSpc>
              <a:spcBef>
                <a:spcPts val="0"/>
              </a:spcBef>
              <a:spcAft>
                <a:spcPts val="0"/>
              </a:spcAft>
              <a:buClr>
                <a:schemeClr val="dk1"/>
              </a:buClr>
              <a:buSzPct val="100000"/>
              <a:buFont typeface="Franklin Gothic"/>
              <a:buNone/>
            </a:pPr>
            <a:r>
              <a:rPr lang="en-US"/>
              <a:t>Idea/Approach Details</a:t>
            </a:r>
            <a:endParaRPr lang="en-US"/>
          </a:p>
        </p:txBody>
      </p:sp>
      <p:sp>
        <p:nvSpPr>
          <p:cNvPr id="228" name="Google Shape;228;p3"/>
          <p:cNvSpPr txBox="1">
            <a:spLocks noGrp="1"/>
          </p:cNvSpPr>
          <p:nvPr>
            <p:ph type="body" idx="2"/>
          </p:nvPr>
        </p:nvSpPr>
        <p:spPr>
          <a:xfrm>
            <a:off x="314325" y="1497965"/>
            <a:ext cx="4838700" cy="31591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2"/>
              </a:buClr>
              <a:buSzPts val="1800"/>
              <a:buNone/>
            </a:pPr>
            <a:r>
              <a:rPr lang="en-US" sz="1800"/>
              <a:t>Describe your Use Cases here</a:t>
            </a:r>
            <a:endParaRPr lang="en-US" sz="1800"/>
          </a:p>
        </p:txBody>
      </p:sp>
      <p:sp>
        <p:nvSpPr>
          <p:cNvPr id="229" name="Google Shape;229;p3"/>
          <p:cNvSpPr txBox="1">
            <a:spLocks noGrp="1"/>
          </p:cNvSpPr>
          <p:nvPr>
            <p:ph type="body" idx="1"/>
          </p:nvPr>
        </p:nvSpPr>
        <p:spPr>
          <a:xfrm>
            <a:off x="314325" y="2066290"/>
            <a:ext cx="5572125" cy="426593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lvl="0" indent="-285750" algn="l" rtl="0">
              <a:lnSpc>
                <a:spcPct val="90000"/>
              </a:lnSpc>
              <a:spcBef>
                <a:spcPts val="0"/>
              </a:spcBef>
              <a:spcAft>
                <a:spcPts val="0"/>
              </a:spcAft>
              <a:buClr>
                <a:schemeClr val="dk1"/>
              </a:buClr>
              <a:buSzPts val="1600"/>
              <a:buFont typeface="Noto Sans Symbols"/>
              <a:buChar char="⮚"/>
            </a:pPr>
            <a:r>
              <a:rPr lang="en-US"/>
              <a:t>ML models can predict which students are at a higher risk of dropping out based on historical data and current performance. Institutions can use this information to provide targeted support.</a:t>
            </a:r>
            <a:endParaRPr lang="en-US"/>
          </a:p>
          <a:p>
            <a:pPr marL="285750" lvl="0" indent="-285750" algn="l" rtl="0">
              <a:lnSpc>
                <a:spcPct val="90000"/>
              </a:lnSpc>
              <a:spcBef>
                <a:spcPts val="0"/>
              </a:spcBef>
              <a:spcAft>
                <a:spcPts val="0"/>
              </a:spcAft>
              <a:buClr>
                <a:schemeClr val="dk1"/>
              </a:buClr>
              <a:buSzPts val="1600"/>
              <a:buFont typeface="Noto Sans Symbols"/>
              <a:buChar char="⮚"/>
            </a:pPr>
            <a:r>
              <a:rPr lang="en-US"/>
              <a:t>Websites shows many free courses for those who are dropping out due to financial reasons.</a:t>
            </a:r>
            <a:endParaRPr lang="en-US"/>
          </a:p>
          <a:p>
            <a:pPr marL="285750" lvl="0" indent="-285750" algn="l" rtl="0">
              <a:lnSpc>
                <a:spcPct val="90000"/>
              </a:lnSpc>
              <a:spcBef>
                <a:spcPts val="0"/>
              </a:spcBef>
              <a:spcAft>
                <a:spcPts val="0"/>
              </a:spcAft>
              <a:buClr>
                <a:schemeClr val="dk1"/>
              </a:buClr>
              <a:buSzPts val="1600"/>
              <a:buFont typeface="Noto Sans Symbols"/>
              <a:buChar char="⮚"/>
            </a:pPr>
            <a:r>
              <a:rPr lang="en-US"/>
              <a:t>The web page can provide a platform for teachers and parents to access information about a student's risk of dropping out.</a:t>
            </a:r>
            <a:endParaRPr lang="en-US"/>
          </a:p>
          <a:p>
            <a:pPr marL="285750" lvl="0" indent="-285750" algn="l" rtl="0">
              <a:lnSpc>
                <a:spcPct val="90000"/>
              </a:lnSpc>
              <a:spcBef>
                <a:spcPts val="0"/>
              </a:spcBef>
              <a:spcAft>
                <a:spcPts val="0"/>
              </a:spcAft>
              <a:buClr>
                <a:schemeClr val="dk1"/>
              </a:buClr>
              <a:buSzPts val="1600"/>
              <a:buFont typeface="Noto Sans Symbols"/>
              <a:buChar char="⮚"/>
            </a:pPr>
            <a:r>
              <a:rPr lang="en-US"/>
              <a:t>People can donate money for the  needy students to provide them education and prevent the dropout.</a:t>
            </a:r>
            <a:endParaRPr lang="en-US"/>
          </a:p>
          <a:p>
            <a:pPr marL="285750" lvl="0" indent="-285750" algn="l" rtl="0">
              <a:lnSpc>
                <a:spcPct val="90000"/>
              </a:lnSpc>
              <a:spcBef>
                <a:spcPts val="0"/>
              </a:spcBef>
              <a:spcAft>
                <a:spcPts val="0"/>
              </a:spcAft>
              <a:buClr>
                <a:schemeClr val="dk1"/>
              </a:buClr>
              <a:buSzPts val="1600"/>
              <a:buFont typeface="Noto Sans Symbols"/>
              <a:buChar char="⮚"/>
            </a:pPr>
            <a:r>
              <a:rPr lang="en-US"/>
              <a:t>It will  have  a  special forum section which will give opportunity to the students who are not ready to disclose of dropout reasons publicly and the sessions will be monitored and solutions will also provided by many experts</a:t>
            </a:r>
            <a:endParaRPr lang="en-US"/>
          </a:p>
          <a:p>
            <a:pPr marL="285750" lvl="0" indent="-285750" algn="l" rtl="0">
              <a:lnSpc>
                <a:spcPct val="90000"/>
              </a:lnSpc>
              <a:spcBef>
                <a:spcPts val="0"/>
              </a:spcBef>
              <a:spcAft>
                <a:spcPts val="0"/>
              </a:spcAft>
              <a:buClr>
                <a:schemeClr val="dk1"/>
              </a:buClr>
              <a:buSzPts val="1600"/>
              <a:buFont typeface="Noto Sans Symbols"/>
              <a:buChar char="⮚"/>
            </a:pPr>
            <a:r>
              <a:rPr lang="en-GB" altLang="en-US"/>
              <a:t>AI chat based helper integrated through Llama-2 model will be introduced shortly.</a:t>
            </a:r>
            <a:endParaRPr lang="en-GB" altLang="en-US"/>
          </a:p>
        </p:txBody>
      </p:sp>
      <p:sp>
        <p:nvSpPr>
          <p:cNvPr id="230" name="Google Shape;230;p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fld>
            <a:endParaRPr lang="en-US"/>
          </a:p>
        </p:txBody>
      </p:sp>
      <p:sp>
        <p:nvSpPr>
          <p:cNvPr id="231" name="Google Shape;231;p3"/>
          <p:cNvSpPr txBox="1"/>
          <p:nvPr/>
        </p:nvSpPr>
        <p:spPr>
          <a:xfrm>
            <a:off x="6029325" y="1497965"/>
            <a:ext cx="5143500" cy="31591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2"/>
              </a:buClr>
              <a:buSzPts val="1800"/>
              <a:buFont typeface="Arial" panose="020B0604020202020204"/>
              <a:buNone/>
            </a:pPr>
            <a:r>
              <a:rPr lang="en-US" sz="1800" b="0" i="0">
                <a:solidFill>
                  <a:schemeClr val="lt2"/>
                </a:solidFill>
                <a:latin typeface="Franklin Gothic"/>
                <a:ea typeface="Franklin Gothic"/>
                <a:cs typeface="Franklin Gothic"/>
                <a:sym typeface="Franklin Gothic"/>
              </a:rPr>
              <a:t>Describe your Dependencies / Show stopper here</a:t>
            </a:r>
            <a:endParaRPr lang="en-US" sz="1800" b="0" i="0">
              <a:solidFill>
                <a:schemeClr val="lt2"/>
              </a:solidFill>
              <a:latin typeface="Franklin Gothic"/>
              <a:ea typeface="Franklin Gothic"/>
              <a:cs typeface="Franklin Gothic"/>
              <a:sym typeface="Franklin Gothic"/>
            </a:endParaRPr>
          </a:p>
        </p:txBody>
      </p:sp>
      <p:sp>
        <p:nvSpPr>
          <p:cNvPr id="232" name="Google Shape;232;p3"/>
          <p:cNvSpPr txBox="1"/>
          <p:nvPr/>
        </p:nvSpPr>
        <p:spPr>
          <a:xfrm>
            <a:off x="6029325" y="2066290"/>
            <a:ext cx="5952490" cy="4266565"/>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marR="0" lvl="0" indent="-285750" algn="l" rtl="0">
              <a:lnSpc>
                <a:spcPct val="90000"/>
              </a:lnSpc>
              <a:spcBef>
                <a:spcPts val="0"/>
              </a:spcBef>
              <a:spcAft>
                <a:spcPts val="0"/>
              </a:spcAft>
              <a:buClr>
                <a:schemeClr val="dk1"/>
              </a:buClr>
              <a:buSzPts val="1600"/>
              <a:buFont typeface="Noto Sans Symbols"/>
              <a:buChar char="⮚"/>
            </a:pPr>
            <a:r>
              <a:rPr lang="en-US" sz="1600" b="0" i="0">
                <a:solidFill>
                  <a:schemeClr val="dk1"/>
                </a:solidFill>
                <a:latin typeface="Libre Franklin"/>
                <a:ea typeface="Libre Franklin"/>
                <a:cs typeface="Libre Franklin"/>
                <a:sym typeface="Libre Franklin"/>
              </a:rPr>
              <a:t>Incomplete or inaccurate data can lead to incorrect predictions and recommendations. Ensuring data quality and availability is a significant challenge, especially in educational settings where data may be scattered .</a:t>
            </a:r>
            <a:endParaRPr lang="en-US" sz="1600" b="0" i="0">
              <a:solidFill>
                <a:schemeClr val="dk1"/>
              </a:solidFill>
              <a:latin typeface="Libre Franklin"/>
              <a:ea typeface="Libre Franklin"/>
              <a:cs typeface="Libre Franklin"/>
              <a:sym typeface="Libre Franklin"/>
            </a:endParaRPr>
          </a:p>
          <a:p>
            <a:pPr marL="285750" marR="0" lvl="0" indent="-285750" algn="l" rtl="0">
              <a:lnSpc>
                <a:spcPct val="90000"/>
              </a:lnSpc>
              <a:spcBef>
                <a:spcPts val="0"/>
              </a:spcBef>
              <a:spcAft>
                <a:spcPts val="0"/>
              </a:spcAft>
              <a:buClr>
                <a:schemeClr val="dk1"/>
              </a:buClr>
              <a:buSzPts val="1600"/>
              <a:buFont typeface="Noto Sans Symbols"/>
              <a:buChar char="⮚"/>
            </a:pPr>
            <a:r>
              <a:rPr lang="en-US" sz="1600" b="0" i="0">
                <a:solidFill>
                  <a:schemeClr val="dk1"/>
                </a:solidFill>
                <a:latin typeface="Libre Franklin"/>
                <a:ea typeface="Libre Franklin"/>
                <a:cs typeface="Libre Franklin"/>
                <a:sym typeface="Libre Franklin"/>
              </a:rPr>
              <a:t>ML models can inherit biases from the data they are trained on. Ensuring fairness in predictions and avoiding discriminatory outcomes is a critical ethical concern.</a:t>
            </a:r>
            <a:endParaRPr lang="en-US" sz="1600" b="0" i="0">
              <a:solidFill>
                <a:schemeClr val="dk1"/>
              </a:solidFill>
              <a:latin typeface="Libre Franklin"/>
              <a:ea typeface="Libre Franklin"/>
              <a:cs typeface="Libre Franklin"/>
              <a:sym typeface="Libre Franklin"/>
            </a:endParaRPr>
          </a:p>
          <a:p>
            <a:pPr marL="285750" marR="0" lvl="0" indent="-285750" algn="l" rtl="0">
              <a:lnSpc>
                <a:spcPct val="90000"/>
              </a:lnSpc>
              <a:spcBef>
                <a:spcPts val="0"/>
              </a:spcBef>
              <a:spcAft>
                <a:spcPts val="0"/>
              </a:spcAft>
              <a:buClr>
                <a:schemeClr val="dk1"/>
              </a:buClr>
              <a:buSzPts val="1600"/>
              <a:buFont typeface="Noto Sans Symbols"/>
              <a:buChar char="⮚"/>
            </a:pPr>
            <a:r>
              <a:rPr lang="en-US" sz="1600" b="0" i="0">
                <a:solidFill>
                  <a:schemeClr val="dk1"/>
                </a:solidFill>
                <a:latin typeface="Libre Franklin"/>
                <a:ea typeface="Libre Franklin"/>
                <a:cs typeface="Libre Franklin"/>
                <a:sym typeface="Libre Franklin"/>
              </a:rPr>
              <a:t>Legal and ethical issues may arise when implementing interventions based on predictive analytics. Decisions based solely on an ML model's prediction without human judgment can lead to contentious situations.</a:t>
            </a:r>
            <a:endParaRPr lang="en-US" sz="1600" b="0" i="0">
              <a:solidFill>
                <a:schemeClr val="dk1"/>
              </a:solidFill>
              <a:latin typeface="Libre Franklin"/>
              <a:ea typeface="Libre Franklin"/>
              <a:cs typeface="Libre Franklin"/>
              <a:sym typeface="Libre Franklin"/>
            </a:endParaRPr>
          </a:p>
          <a:p>
            <a:pPr marL="285750" marR="0" lvl="0" indent="-285750" algn="l" rtl="0">
              <a:lnSpc>
                <a:spcPct val="90000"/>
              </a:lnSpc>
              <a:spcBef>
                <a:spcPts val="0"/>
              </a:spcBef>
              <a:spcAft>
                <a:spcPts val="0"/>
              </a:spcAft>
              <a:buClr>
                <a:schemeClr val="dk1"/>
              </a:buClr>
              <a:buSzPts val="1600"/>
              <a:buFont typeface="Noto Sans Symbols"/>
              <a:buChar char="⮚"/>
            </a:pPr>
            <a:r>
              <a:rPr lang="en-US" sz="1600" b="0" i="0">
                <a:solidFill>
                  <a:schemeClr val="dk1"/>
                </a:solidFill>
                <a:latin typeface="Libre Franklin"/>
                <a:ea typeface="Libre Franklin"/>
                <a:cs typeface="Libre Franklin"/>
                <a:sym typeface="Libre Franklin"/>
              </a:rPr>
              <a:t>Relying solely on predictions may lead to neglecting the broader educational context and qualitative aspects of student well-being.</a:t>
            </a:r>
            <a:endParaRPr lang="en-US" sz="1600" b="0" i="0">
              <a:solidFill>
                <a:schemeClr val="dk1"/>
              </a:solidFill>
              <a:latin typeface="Libre Franklin"/>
              <a:ea typeface="Libre Franklin"/>
              <a:cs typeface="Libre Franklin"/>
              <a:sym typeface="Libre Franklin"/>
            </a:endParaRPr>
          </a:p>
          <a:p>
            <a:pPr marL="285750" marR="0" lvl="0" indent="-285750" algn="l" rtl="0">
              <a:lnSpc>
                <a:spcPct val="90000"/>
              </a:lnSpc>
              <a:spcBef>
                <a:spcPts val="0"/>
              </a:spcBef>
              <a:spcAft>
                <a:spcPts val="0"/>
              </a:spcAft>
              <a:buClr>
                <a:schemeClr val="dk1"/>
              </a:buClr>
              <a:buSzPts val="1600"/>
              <a:buFont typeface="Noto Sans Symbols"/>
              <a:buChar char="⮚"/>
            </a:pPr>
            <a:r>
              <a:rPr lang="en-US" sz="1600" b="0" i="0">
                <a:solidFill>
                  <a:schemeClr val="dk1"/>
                </a:solidFill>
                <a:latin typeface="Libre Franklin"/>
                <a:ea typeface="Libre Franklin"/>
                <a:cs typeface="Libre Franklin"/>
                <a:sym typeface="Libre Franklin"/>
              </a:rPr>
              <a:t>ML models require ongoing maintenance and updates to remain effective. Keeping models up-to-date with changing student </a:t>
            </a:r>
            <a:r>
              <a:rPr lang="en-GB" altLang="en-US" sz="1600" b="0" i="0">
                <a:solidFill>
                  <a:schemeClr val="dk1"/>
                </a:solidFill>
                <a:latin typeface="Libre Franklin"/>
                <a:ea typeface="Libre Franklin"/>
                <a:cs typeface="Libre Franklin"/>
                <a:sym typeface="Libre Franklin"/>
              </a:rPr>
              <a:t>d</a:t>
            </a:r>
            <a:r>
              <a:rPr lang="en-US" sz="1600" b="0" i="0">
                <a:solidFill>
                  <a:schemeClr val="dk1"/>
                </a:solidFill>
                <a:latin typeface="Libre Franklin"/>
                <a:ea typeface="Libre Franklin"/>
                <a:cs typeface="Libre Franklin"/>
                <a:sym typeface="Libre Franklin"/>
              </a:rPr>
              <a:t>emographics and behaviors is a continuous challenge.</a:t>
            </a:r>
            <a:endParaRPr lang="en-US" sz="1600" b="0" i="0">
              <a:solidFill>
                <a:schemeClr val="dk1"/>
              </a:solidFill>
              <a:latin typeface="Libre Franklin"/>
              <a:ea typeface="Libre Franklin"/>
              <a:cs typeface="Libre Franklin"/>
              <a:sym typeface="Libre Franklin"/>
            </a:endParaRPr>
          </a:p>
          <a:p>
            <a:pPr marL="285750" marR="0" lvl="0" indent="-285750" algn="l" rtl="0">
              <a:lnSpc>
                <a:spcPct val="90000"/>
              </a:lnSpc>
              <a:spcBef>
                <a:spcPts val="0"/>
              </a:spcBef>
              <a:spcAft>
                <a:spcPts val="0"/>
              </a:spcAft>
              <a:buClr>
                <a:schemeClr val="dk1"/>
              </a:buClr>
              <a:buSzPts val="1600"/>
              <a:buFont typeface="Noto Sans Symbols"/>
              <a:buChar char="⮚"/>
            </a:pPr>
            <a:endParaRPr lang="en-US" sz="1600" b="0" i="0">
              <a:solidFill>
                <a:schemeClr val="dk1"/>
              </a:solidFill>
              <a:latin typeface="Libre Franklin"/>
              <a:ea typeface="Libre Franklin"/>
              <a:cs typeface="Libre Franklin"/>
              <a:sym typeface="Libre Frankli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
          <p:cNvSpPr txBox="1">
            <a:spLocks noGrp="1"/>
          </p:cNvSpPr>
          <p:nvPr>
            <p:ph type="title"/>
          </p:nvPr>
        </p:nvSpPr>
        <p:spPr>
          <a:xfrm>
            <a:off x="964023" y="879063"/>
            <a:ext cx="661750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a:t>Team Member Details </a:t>
            </a:r>
            <a:endParaRPr lang="en-US"/>
          </a:p>
        </p:txBody>
      </p:sp>
      <p:sp>
        <p:nvSpPr>
          <p:cNvPr id="238" name="Google Shape;238;p4"/>
          <p:cNvSpPr txBox="1">
            <a:spLocks noGrp="1"/>
          </p:cNvSpPr>
          <p:nvPr>
            <p:ph type="body" idx="1"/>
          </p:nvPr>
        </p:nvSpPr>
        <p:spPr>
          <a:xfrm>
            <a:off x="1412240" y="2350770"/>
            <a:ext cx="9217025" cy="37052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5D7C3F"/>
              </a:buClr>
              <a:buSzPts val="1200"/>
              <a:buNone/>
            </a:pPr>
            <a:r>
              <a:rPr lang="en-GB" altLang="en-US" sz="1200" b="1">
                <a:solidFill>
                  <a:srgbClr val="5D7C3F"/>
                </a:solidFill>
              </a:rPr>
              <a:t>	</a:t>
            </a:r>
            <a:r>
              <a:rPr lang="en-US" sz="1400" b="1">
                <a:solidFill>
                  <a:srgbClr val="5D7C3F"/>
                </a:solidFill>
              </a:rPr>
              <a:t>Team Leader Name: </a:t>
            </a:r>
            <a:r>
              <a:rPr lang="en-GB" altLang="en-US" sz="1400" b="1">
                <a:solidFill>
                  <a:srgbClr val="5D7C3F"/>
                </a:solidFill>
              </a:rPr>
              <a:t>Aritro Saha</a:t>
            </a:r>
            <a:endParaRPr lang="en-US" sz="1400" b="1">
              <a:solidFill>
                <a:srgbClr val="5D7C3F"/>
              </a:solidFill>
            </a:endParaRPr>
          </a:p>
          <a:p>
            <a:pPr marL="0" lvl="0" indent="0" algn="l" rtl="0">
              <a:lnSpc>
                <a:spcPct val="90000"/>
              </a:lnSpc>
              <a:spcBef>
                <a:spcPts val="1000"/>
              </a:spcBef>
              <a:spcAft>
                <a:spcPts val="0"/>
              </a:spcAft>
              <a:buClr>
                <a:schemeClr val="dk1"/>
              </a:buClr>
              <a:buSzPts val="1200"/>
              <a:buNone/>
            </a:pPr>
            <a:r>
              <a:rPr lang="en-GB" altLang="en-US" sz="1400"/>
              <a:t>	</a:t>
            </a:r>
            <a:r>
              <a:rPr lang="en-US" sz="1400"/>
              <a:t>Branch </a:t>
            </a:r>
            <a:r>
              <a:rPr lang="en-GB" altLang="en-US" sz="1400"/>
              <a:t>:BTECH</a:t>
            </a:r>
            <a:r>
              <a:rPr lang="en-US" sz="1400"/>
              <a:t>			</a:t>
            </a:r>
            <a:r>
              <a:rPr lang="en-GB" altLang="en-US" sz="1400"/>
              <a:t> </a:t>
            </a:r>
            <a:r>
              <a:rPr lang="en-US" sz="1400"/>
              <a:t>Stream </a:t>
            </a:r>
            <a:r>
              <a:rPr lang="en-GB" altLang="en-US" sz="1400"/>
              <a:t>: ECM</a:t>
            </a:r>
            <a:r>
              <a:rPr lang="en-US" sz="1400"/>
              <a:t>			</a:t>
            </a:r>
            <a:r>
              <a:rPr lang="en-GB" altLang="en-US" sz="1400"/>
              <a:t>Year: 3rd</a:t>
            </a:r>
            <a:endParaRPr lang="en-US" sz="1400"/>
          </a:p>
          <a:p>
            <a:pPr marL="0" lvl="0" indent="0" algn="l" rtl="0">
              <a:lnSpc>
                <a:spcPct val="90000"/>
              </a:lnSpc>
              <a:spcBef>
                <a:spcPts val="1000"/>
              </a:spcBef>
              <a:spcAft>
                <a:spcPts val="0"/>
              </a:spcAft>
              <a:buClr>
                <a:srgbClr val="5D7C3F"/>
              </a:buClr>
              <a:buSzPts val="1200"/>
              <a:buNone/>
            </a:pPr>
            <a:r>
              <a:rPr lang="en-GB" altLang="en-US" sz="1400" b="1">
                <a:solidFill>
                  <a:srgbClr val="5D7C3F"/>
                </a:solidFill>
              </a:rPr>
              <a:t>	</a:t>
            </a:r>
            <a:r>
              <a:rPr lang="en-US" sz="1400" b="1">
                <a:solidFill>
                  <a:srgbClr val="5D7C3F"/>
                </a:solidFill>
              </a:rPr>
              <a:t>Team Member 1 Name: </a:t>
            </a:r>
            <a:r>
              <a:rPr lang="en-GB" altLang="en-US" sz="1400" b="1">
                <a:solidFill>
                  <a:srgbClr val="5D7C3F"/>
                </a:solidFill>
              </a:rPr>
              <a:t>Sreyashi Dey</a:t>
            </a:r>
            <a:endParaRPr lang="en-GB" altLang="en-US" sz="1400" b="1">
              <a:solidFill>
                <a:srgbClr val="5D7C3F"/>
              </a:solidFill>
            </a:endParaRPr>
          </a:p>
          <a:p>
            <a:pPr marL="0" lvl="0" indent="0" algn="l" rtl="0">
              <a:lnSpc>
                <a:spcPct val="90000"/>
              </a:lnSpc>
              <a:spcBef>
                <a:spcPts val="1000"/>
              </a:spcBef>
              <a:spcAft>
                <a:spcPts val="0"/>
              </a:spcAft>
              <a:buClr>
                <a:schemeClr val="dk1"/>
              </a:buClr>
              <a:buSzPts val="1200"/>
              <a:buNone/>
            </a:pPr>
            <a:r>
              <a:rPr lang="en-GB" altLang="en-US" sz="1400">
                <a:sym typeface="+mn-ea"/>
              </a:rPr>
              <a:t>	</a:t>
            </a:r>
            <a:r>
              <a:rPr lang="en-US" sz="1400">
                <a:sym typeface="+mn-ea"/>
              </a:rPr>
              <a:t>Branch </a:t>
            </a:r>
            <a:r>
              <a:rPr lang="en-GB" altLang="en-US" sz="1400">
                <a:sym typeface="+mn-ea"/>
              </a:rPr>
              <a:t>:BTECH</a:t>
            </a:r>
            <a:r>
              <a:rPr lang="en-US" sz="1400"/>
              <a:t>			</a:t>
            </a:r>
            <a:r>
              <a:rPr lang="en-US" sz="1400">
                <a:sym typeface="+mn-ea"/>
              </a:rPr>
              <a:t>Stream </a:t>
            </a:r>
            <a:r>
              <a:rPr lang="en-GB" altLang="en-US" sz="1400">
                <a:sym typeface="+mn-ea"/>
              </a:rPr>
              <a:t>: CSE</a:t>
            </a:r>
            <a:r>
              <a:rPr lang="en-US" sz="1400"/>
              <a:t>			</a:t>
            </a:r>
            <a:r>
              <a:rPr lang="en-GB" altLang="en-US" sz="1400">
                <a:sym typeface="+mn-ea"/>
              </a:rPr>
              <a:t>Year: 3rd</a:t>
            </a:r>
            <a:r>
              <a:rPr lang="en-US" sz="1400"/>
              <a:t> </a:t>
            </a:r>
            <a:endParaRPr lang="en-US" sz="1400"/>
          </a:p>
          <a:p>
            <a:pPr marL="0" lvl="0" indent="0" algn="l" rtl="0">
              <a:lnSpc>
                <a:spcPct val="90000"/>
              </a:lnSpc>
              <a:spcBef>
                <a:spcPts val="1000"/>
              </a:spcBef>
              <a:spcAft>
                <a:spcPts val="0"/>
              </a:spcAft>
              <a:buClr>
                <a:srgbClr val="5D7C3F"/>
              </a:buClr>
              <a:buSzPts val="1200"/>
              <a:buNone/>
            </a:pPr>
            <a:r>
              <a:rPr lang="en-GB" altLang="en-US" sz="1400" b="1">
                <a:solidFill>
                  <a:srgbClr val="5D7C3F"/>
                </a:solidFill>
              </a:rPr>
              <a:t>	</a:t>
            </a:r>
            <a:r>
              <a:rPr lang="en-US" sz="1400" b="1">
                <a:solidFill>
                  <a:srgbClr val="5D7C3F"/>
                </a:solidFill>
              </a:rPr>
              <a:t>Team Member 2 Name: Jasti Karthikeya</a:t>
            </a:r>
            <a:endParaRPr lang="en-US" sz="1400" b="1">
              <a:solidFill>
                <a:srgbClr val="5D7C3F"/>
              </a:solidFill>
            </a:endParaRPr>
          </a:p>
          <a:p>
            <a:pPr marL="0" lvl="0" indent="0" algn="l" rtl="0">
              <a:lnSpc>
                <a:spcPct val="90000"/>
              </a:lnSpc>
              <a:spcBef>
                <a:spcPts val="1000"/>
              </a:spcBef>
              <a:spcAft>
                <a:spcPts val="0"/>
              </a:spcAft>
              <a:buClr>
                <a:schemeClr val="dk1"/>
              </a:buClr>
              <a:buSzPts val="1200"/>
              <a:buNone/>
            </a:pPr>
            <a:r>
              <a:rPr lang="en-GB" altLang="en-US" sz="1400">
                <a:sym typeface="+mn-ea"/>
              </a:rPr>
              <a:t>	</a:t>
            </a:r>
            <a:r>
              <a:rPr lang="en-US" sz="1400">
                <a:sym typeface="+mn-ea"/>
              </a:rPr>
              <a:t>Branch </a:t>
            </a:r>
            <a:r>
              <a:rPr lang="en-GB" altLang="en-US" sz="1400">
                <a:sym typeface="+mn-ea"/>
              </a:rPr>
              <a:t>:BTECH</a:t>
            </a:r>
            <a:r>
              <a:rPr lang="en-US" sz="1400"/>
              <a:t>			</a:t>
            </a:r>
            <a:r>
              <a:rPr lang="en-US" sz="1400">
                <a:sym typeface="+mn-ea"/>
              </a:rPr>
              <a:t>Stream </a:t>
            </a:r>
            <a:r>
              <a:rPr lang="en-GB" altLang="en-US" sz="1400">
                <a:sym typeface="+mn-ea"/>
              </a:rPr>
              <a:t>: CSE AI/ML</a:t>
            </a:r>
            <a:r>
              <a:rPr lang="en-US" sz="1400"/>
              <a:t>			</a:t>
            </a:r>
            <a:r>
              <a:rPr lang="en-GB" altLang="en-US" sz="1400">
                <a:sym typeface="+mn-ea"/>
              </a:rPr>
              <a:t>Year: 3rd</a:t>
            </a:r>
            <a:r>
              <a:rPr lang="en-US" sz="1400"/>
              <a:t> </a:t>
            </a:r>
            <a:endParaRPr lang="en-US" sz="1400"/>
          </a:p>
          <a:p>
            <a:pPr marL="0" lvl="0" indent="0" algn="l" rtl="0">
              <a:lnSpc>
                <a:spcPct val="90000"/>
              </a:lnSpc>
              <a:spcBef>
                <a:spcPts val="1000"/>
              </a:spcBef>
              <a:spcAft>
                <a:spcPts val="0"/>
              </a:spcAft>
              <a:buClr>
                <a:srgbClr val="5D7C3F"/>
              </a:buClr>
              <a:buSzPts val="1200"/>
              <a:buNone/>
            </a:pPr>
            <a:r>
              <a:rPr lang="en-GB" altLang="en-US" sz="1400" b="1">
                <a:solidFill>
                  <a:srgbClr val="5D7C3F"/>
                </a:solidFill>
              </a:rPr>
              <a:t>	</a:t>
            </a:r>
            <a:r>
              <a:rPr lang="en-US" sz="1400" b="1">
                <a:solidFill>
                  <a:srgbClr val="5D7C3F"/>
                </a:solidFill>
              </a:rPr>
              <a:t>Team Member 3 Name: Sujoy Ghosh</a:t>
            </a:r>
            <a:endParaRPr lang="en-US" sz="1400" b="1">
              <a:solidFill>
                <a:srgbClr val="5D7C3F"/>
              </a:solidFill>
            </a:endParaRPr>
          </a:p>
          <a:p>
            <a:pPr marL="0" lvl="0" indent="0" algn="l" rtl="0">
              <a:lnSpc>
                <a:spcPct val="90000"/>
              </a:lnSpc>
              <a:spcBef>
                <a:spcPts val="1000"/>
              </a:spcBef>
              <a:spcAft>
                <a:spcPts val="0"/>
              </a:spcAft>
              <a:buClr>
                <a:schemeClr val="dk1"/>
              </a:buClr>
              <a:buSzPts val="1200"/>
              <a:buNone/>
            </a:pPr>
            <a:r>
              <a:rPr lang="en-GB" altLang="en-US" sz="1400">
                <a:sym typeface="+mn-ea"/>
              </a:rPr>
              <a:t>	</a:t>
            </a:r>
            <a:r>
              <a:rPr lang="en-US" sz="1400">
                <a:sym typeface="+mn-ea"/>
              </a:rPr>
              <a:t>Branch </a:t>
            </a:r>
            <a:r>
              <a:rPr lang="en-GB" altLang="en-US" sz="1400">
                <a:sym typeface="+mn-ea"/>
              </a:rPr>
              <a:t>:BTECH</a:t>
            </a:r>
            <a:r>
              <a:rPr lang="en-US" sz="1400"/>
              <a:t>			</a:t>
            </a:r>
            <a:r>
              <a:rPr lang="en-US" sz="1400">
                <a:sym typeface="+mn-ea"/>
              </a:rPr>
              <a:t>Stream </a:t>
            </a:r>
            <a:r>
              <a:rPr lang="en-GB" altLang="en-US" sz="1400">
                <a:sym typeface="+mn-ea"/>
              </a:rPr>
              <a:t>: ECM</a:t>
            </a:r>
            <a:r>
              <a:rPr lang="en-US" sz="1400"/>
              <a:t>			</a:t>
            </a:r>
            <a:r>
              <a:rPr lang="en-GB" altLang="en-US" sz="1400">
                <a:sym typeface="+mn-ea"/>
              </a:rPr>
              <a:t>Year: 3rd</a:t>
            </a:r>
            <a:r>
              <a:rPr lang="en-US" sz="1400"/>
              <a:t> </a:t>
            </a:r>
            <a:endParaRPr lang="en-US" sz="1400"/>
          </a:p>
          <a:p>
            <a:pPr marL="0" lvl="0" indent="0" algn="l" rtl="0">
              <a:lnSpc>
                <a:spcPct val="90000"/>
              </a:lnSpc>
              <a:spcBef>
                <a:spcPts val="1000"/>
              </a:spcBef>
              <a:spcAft>
                <a:spcPts val="0"/>
              </a:spcAft>
              <a:buClr>
                <a:srgbClr val="5D7C3F"/>
              </a:buClr>
              <a:buSzPts val="1200"/>
              <a:buNone/>
            </a:pPr>
            <a:r>
              <a:rPr lang="en-GB" altLang="en-US" sz="1400" b="1">
                <a:solidFill>
                  <a:srgbClr val="5D7C3F"/>
                </a:solidFill>
              </a:rPr>
              <a:t>	</a:t>
            </a:r>
            <a:r>
              <a:rPr lang="en-US" sz="1400" b="1">
                <a:solidFill>
                  <a:srgbClr val="5D7C3F"/>
                </a:solidFill>
              </a:rPr>
              <a:t>Team Member 4 Name: </a:t>
            </a:r>
            <a:r>
              <a:rPr lang="en-GB" altLang="en-US" sz="1400" b="1">
                <a:solidFill>
                  <a:srgbClr val="5D7C3F"/>
                </a:solidFill>
              </a:rPr>
              <a:t>Aritra Ganai</a:t>
            </a:r>
            <a:endParaRPr lang="en-US" sz="1400" b="1">
              <a:solidFill>
                <a:srgbClr val="5D7C3F"/>
              </a:solidFill>
            </a:endParaRPr>
          </a:p>
          <a:p>
            <a:pPr marL="0" lvl="0" indent="0" algn="l" rtl="0">
              <a:lnSpc>
                <a:spcPct val="90000"/>
              </a:lnSpc>
              <a:spcBef>
                <a:spcPts val="1000"/>
              </a:spcBef>
              <a:spcAft>
                <a:spcPts val="0"/>
              </a:spcAft>
              <a:buClr>
                <a:schemeClr val="dk1"/>
              </a:buClr>
              <a:buSzPts val="1200"/>
              <a:buNone/>
            </a:pPr>
            <a:r>
              <a:rPr lang="en-GB" altLang="en-US" sz="1400">
                <a:sym typeface="+mn-ea"/>
              </a:rPr>
              <a:t>	</a:t>
            </a:r>
            <a:r>
              <a:rPr lang="en-US" sz="1400">
                <a:sym typeface="+mn-ea"/>
              </a:rPr>
              <a:t>Branch </a:t>
            </a:r>
            <a:r>
              <a:rPr lang="en-GB" altLang="en-US" sz="1400">
                <a:sym typeface="+mn-ea"/>
              </a:rPr>
              <a:t>:BTECH</a:t>
            </a:r>
            <a:r>
              <a:rPr lang="en-US" sz="1400"/>
              <a:t>			</a:t>
            </a:r>
            <a:r>
              <a:rPr lang="en-US" sz="1400">
                <a:sym typeface="+mn-ea"/>
              </a:rPr>
              <a:t>Stream </a:t>
            </a:r>
            <a:r>
              <a:rPr lang="en-GB" altLang="en-US" sz="1400">
                <a:sym typeface="+mn-ea"/>
              </a:rPr>
              <a:t>: CSE</a:t>
            </a:r>
            <a:r>
              <a:rPr lang="en-US" sz="1400"/>
              <a:t>			</a:t>
            </a:r>
            <a:r>
              <a:rPr lang="en-GB" altLang="en-US" sz="1400">
                <a:sym typeface="+mn-ea"/>
              </a:rPr>
              <a:t>Year: 3rd</a:t>
            </a:r>
            <a:r>
              <a:rPr lang="en-US" sz="1400"/>
              <a:t> </a:t>
            </a:r>
            <a:endParaRPr lang="en-US" sz="1400"/>
          </a:p>
          <a:p>
            <a:pPr marL="0" lvl="0" indent="0" algn="l" rtl="0">
              <a:lnSpc>
                <a:spcPct val="90000"/>
              </a:lnSpc>
              <a:spcBef>
                <a:spcPts val="1000"/>
              </a:spcBef>
              <a:spcAft>
                <a:spcPts val="0"/>
              </a:spcAft>
              <a:buClr>
                <a:srgbClr val="5D7C3F"/>
              </a:buClr>
              <a:buSzPts val="1200"/>
              <a:buNone/>
            </a:pPr>
            <a:r>
              <a:rPr lang="en-GB" altLang="en-US" sz="1400" b="1">
                <a:solidFill>
                  <a:srgbClr val="5D7C3F"/>
                </a:solidFill>
              </a:rPr>
              <a:t>	</a:t>
            </a:r>
            <a:r>
              <a:rPr lang="en-US" sz="1400" b="1">
                <a:solidFill>
                  <a:srgbClr val="5D7C3F"/>
                </a:solidFill>
              </a:rPr>
              <a:t>Team Member 5 Name: </a:t>
            </a:r>
            <a:r>
              <a:rPr lang="en-GB" altLang="en-US" sz="1400" b="1">
                <a:solidFill>
                  <a:srgbClr val="5D7C3F"/>
                </a:solidFill>
              </a:rPr>
              <a:t>Pabak Kundu</a:t>
            </a:r>
            <a:endParaRPr lang="en-US" sz="1400" b="1">
              <a:solidFill>
                <a:srgbClr val="5D7C3F"/>
              </a:solidFill>
            </a:endParaRPr>
          </a:p>
          <a:p>
            <a:pPr marL="0" lvl="0" indent="0" algn="l" rtl="0">
              <a:lnSpc>
                <a:spcPct val="90000"/>
              </a:lnSpc>
              <a:spcBef>
                <a:spcPts val="1000"/>
              </a:spcBef>
              <a:spcAft>
                <a:spcPts val="0"/>
              </a:spcAft>
              <a:buClr>
                <a:schemeClr val="dk1"/>
              </a:buClr>
              <a:buSzPts val="1200"/>
              <a:buNone/>
            </a:pPr>
            <a:r>
              <a:rPr lang="en-GB" altLang="en-US" sz="1400">
                <a:sym typeface="+mn-ea"/>
              </a:rPr>
              <a:t>	</a:t>
            </a:r>
            <a:r>
              <a:rPr lang="en-US" sz="1400">
                <a:sym typeface="+mn-ea"/>
              </a:rPr>
              <a:t>Branch </a:t>
            </a:r>
            <a:r>
              <a:rPr lang="en-GB" altLang="en-US" sz="1400">
                <a:sym typeface="+mn-ea"/>
              </a:rPr>
              <a:t>:BTECH</a:t>
            </a:r>
            <a:r>
              <a:rPr lang="en-US" sz="1400"/>
              <a:t>			</a:t>
            </a:r>
            <a:r>
              <a:rPr lang="en-US" sz="1400">
                <a:sym typeface="+mn-ea"/>
              </a:rPr>
              <a:t>Stream </a:t>
            </a:r>
            <a:r>
              <a:rPr lang="en-GB" altLang="en-US" sz="1400">
                <a:sym typeface="+mn-ea"/>
              </a:rPr>
              <a:t>: CSE CPS</a:t>
            </a:r>
            <a:r>
              <a:rPr lang="en-US" sz="1400"/>
              <a:t>			</a:t>
            </a:r>
            <a:r>
              <a:rPr lang="en-GB" altLang="en-US" sz="1400">
                <a:sym typeface="+mn-ea"/>
              </a:rPr>
              <a:t>Year: 3rd</a:t>
            </a:r>
            <a:endParaRPr lang="en-US" sz="1400"/>
          </a:p>
          <a:p>
            <a:pPr marL="0" lvl="0" indent="0" algn="l" rtl="0">
              <a:lnSpc>
                <a:spcPct val="90000"/>
              </a:lnSpc>
              <a:spcBef>
                <a:spcPts val="1000"/>
              </a:spcBef>
              <a:spcAft>
                <a:spcPts val="0"/>
              </a:spcAft>
              <a:buClr>
                <a:srgbClr val="804160"/>
              </a:buClr>
              <a:buSzPts val="1200"/>
              <a:buNone/>
            </a:pPr>
            <a:r>
              <a:rPr lang="en-US" sz="1200"/>
              <a:t>   </a:t>
            </a:r>
            <a:endParaRPr lang="en-US" sz="1200"/>
          </a:p>
        </p:txBody>
      </p:sp>
    </p:spTree>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3825</Words>
  <Application>WPS Presentation</Application>
  <PresentationFormat>Widescreen</PresentationFormat>
  <Paragraphs>63</Paragraphs>
  <Slides>5</Slides>
  <Notes>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vt:i4>
      </vt:variant>
    </vt:vector>
  </HeadingPairs>
  <TitlesOfParts>
    <vt:vector size="17" baseType="lpstr">
      <vt:lpstr>Arial</vt:lpstr>
      <vt:lpstr>SimSun</vt:lpstr>
      <vt:lpstr>Wingdings</vt:lpstr>
      <vt:lpstr>Arial</vt:lpstr>
      <vt:lpstr>Libre Franklin</vt:lpstr>
      <vt:lpstr>Franklin Gothic</vt:lpstr>
      <vt:lpstr>Noto Sans Symbols</vt:lpstr>
      <vt:lpstr>Segoe Print</vt:lpstr>
      <vt:lpstr>Calibri</vt:lpstr>
      <vt:lpstr>Microsoft YaHei</vt:lpstr>
      <vt:lpstr>Arial Unicode MS</vt:lpstr>
      <vt:lpstr>Theme1</vt:lpstr>
      <vt:lpstr>Basic Details of the Team and Problem Statement</vt:lpstr>
      <vt:lpstr>Idea/Approach Details</vt:lpstr>
      <vt:lpstr>PowerPoint 演示文稿</vt:lpstr>
      <vt:lpstr>Idea/Approach Details</vt:lpstr>
      <vt:lpstr>Team Member Details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pabak</cp:lastModifiedBy>
  <cp:revision>14</cp:revision>
  <dcterms:created xsi:type="dcterms:W3CDTF">2022-02-11T07:14:00Z</dcterms:created>
  <dcterms:modified xsi:type="dcterms:W3CDTF">2023-09-22T23:25:33Z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FD0615BC97E84A9F8250562C3CECD9DC</vt:lpwstr>
  </property>
  <property fmtid="{D5CDD505-2E9C-101B-9397-08002B2CF9AE}" pid="4" name="KSOProductBuildVer">
    <vt:lpwstr>1033-11.2.0.11225</vt:lpwstr>
  </property>
</Properties>
</file>