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91" r:id="rId8"/>
    <p:sldId id="281" r:id="rId9"/>
    <p:sldId id="292" r:id="rId10"/>
    <p:sldId id="293" r:id="rId11"/>
    <p:sldId id="294" r:id="rId12"/>
    <p:sldId id="295" r:id="rId13"/>
    <p:sldId id="297" r:id="rId14"/>
    <p:sldId id="300" r:id="rId15"/>
    <p:sldId id="301" r:id="rId16"/>
    <p:sldId id="303" r:id="rId17"/>
    <p:sldId id="304" r:id="rId18"/>
    <p:sldId id="286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1" autoAdjust="0"/>
    <p:restoredTop sz="94679"/>
  </p:normalViewPr>
  <p:slideViewPr>
    <p:cSldViewPr snapToGrid="0" snapToObjects="1">
      <p:cViewPr varScale="1">
        <p:scale>
          <a:sx n="92" d="100"/>
          <a:sy n="92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2021-06-22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자전거 공유 플랫폼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5A5CEA60-7513-4626-A5DA-F124E2208DAF}"/>
              </a:ext>
            </a:extLst>
          </p:cNvPr>
          <p:cNvSpPr/>
          <p:nvPr/>
        </p:nvSpPr>
        <p:spPr>
          <a:xfrm>
            <a:off x="6008802" y="358974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D3CB88-B001-4AD1-9D33-114C1CD5D60B}"/>
              </a:ext>
            </a:extLst>
          </p:cNvPr>
          <p:cNvSpPr/>
          <p:nvPr/>
        </p:nvSpPr>
        <p:spPr>
          <a:xfrm>
            <a:off x="2677743" y="374852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구매취소됨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025F7F-AB69-4A0D-9806-12597BA07A18}"/>
              </a:ext>
            </a:extLst>
          </p:cNvPr>
          <p:cNvSpPr/>
          <p:nvPr/>
        </p:nvSpPr>
        <p:spPr>
          <a:xfrm>
            <a:off x="1222214" y="373157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환불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340" y="-635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 err="1">
                <a:latin typeface="+mj-ea"/>
              </a:rPr>
              <a:t>이벤트스토밍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–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Bounded Context</a:t>
            </a:r>
            <a:endParaRPr kumimoji="1" lang="ko-KR" altLang="en-US" sz="3600" b="1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2149" y="164269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65765" y="127798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65765" y="261382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자전거반납됨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06507" y="164269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이용권구매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87835" y="13412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90926" y="268676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자전거반납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572603" y="2678800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675787" y="2096741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4666D0-9700-42CA-823C-EEB060DF4BF8}"/>
              </a:ext>
            </a:extLst>
          </p:cNvPr>
          <p:cNvSpPr/>
          <p:nvPr/>
        </p:nvSpPr>
        <p:spPr>
          <a:xfrm>
            <a:off x="10365765" y="546822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등록취소됨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73F7C0-669D-4CC6-BA38-863450BE6595}"/>
              </a:ext>
            </a:extLst>
          </p:cNvPr>
          <p:cNvSpPr/>
          <p:nvPr/>
        </p:nvSpPr>
        <p:spPr>
          <a:xfrm>
            <a:off x="10358732" y="413238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8D3927-D6DB-4CDC-95AD-E9A281DC5C5C}"/>
              </a:ext>
            </a:extLst>
          </p:cNvPr>
          <p:cNvSpPr/>
          <p:nvPr/>
        </p:nvSpPr>
        <p:spPr>
          <a:xfrm>
            <a:off x="1856589" y="249864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이용권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5CEA60-7513-4626-A5DA-F124E2208DAF}"/>
              </a:ext>
            </a:extLst>
          </p:cNvPr>
          <p:cNvSpPr/>
          <p:nvPr/>
        </p:nvSpPr>
        <p:spPr>
          <a:xfrm>
            <a:off x="6049759" y="19227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15E242-3B83-41A9-B808-CBC71D11564D}"/>
              </a:ext>
            </a:extLst>
          </p:cNvPr>
          <p:cNvSpPr/>
          <p:nvPr/>
        </p:nvSpPr>
        <p:spPr>
          <a:xfrm>
            <a:off x="4537564" y="193638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01AE9D-7715-40F9-A3F6-3C6271294E19}"/>
              </a:ext>
            </a:extLst>
          </p:cNvPr>
          <p:cNvSpPr/>
          <p:nvPr/>
        </p:nvSpPr>
        <p:spPr>
          <a:xfrm>
            <a:off x="5086546" y="2853022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716583-8BDE-49E4-BCDE-357DF954CD46}"/>
              </a:ext>
            </a:extLst>
          </p:cNvPr>
          <p:cNvSpPr/>
          <p:nvPr/>
        </p:nvSpPr>
        <p:spPr>
          <a:xfrm>
            <a:off x="8325554" y="416913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6CF571-13A9-4DBD-A797-917092EF8516}"/>
              </a:ext>
            </a:extLst>
          </p:cNvPr>
          <p:cNvSpPr/>
          <p:nvPr/>
        </p:nvSpPr>
        <p:spPr>
          <a:xfrm>
            <a:off x="8325553" y="5478961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자전거삭제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4D7DC1-C26B-45D1-A1B0-252C9D536241}"/>
              </a:ext>
            </a:extLst>
          </p:cNvPr>
          <p:cNvGrpSpPr/>
          <p:nvPr/>
        </p:nvGrpSpPr>
        <p:grpSpPr>
          <a:xfrm>
            <a:off x="7753361" y="4942575"/>
            <a:ext cx="814952" cy="1257300"/>
            <a:chOff x="194792" y="1921761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1472ECE-CA08-47B3-8CCD-C29B0FA69C9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F9CE6B2-D7A7-4B97-8638-4A926120361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38">
              <a:extLst>
                <a:ext uri="{FF2B5EF4-FFF2-40B4-BE49-F238E27FC236}">
                  <a16:creationId xmlns:a16="http://schemas.microsoft.com/office/drawing/2014/main" id="{EB488DBE-CBC3-4097-8B20-BC04E9E070C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39">
              <a:extLst>
                <a:ext uri="{FF2B5EF4-FFF2-40B4-BE49-F238E27FC236}">
                  <a16:creationId xmlns:a16="http://schemas.microsoft.com/office/drawing/2014/main" id="{826E63C8-8822-41B2-9B5B-109DABC65D2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40">
              <a:extLst>
                <a:ext uri="{FF2B5EF4-FFF2-40B4-BE49-F238E27FC236}">
                  <a16:creationId xmlns:a16="http://schemas.microsoft.com/office/drawing/2014/main" id="{C7E7376D-081A-4116-A1BF-861A9B8ABF8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41">
              <a:extLst>
                <a:ext uri="{FF2B5EF4-FFF2-40B4-BE49-F238E27FC236}">
                  <a16:creationId xmlns:a16="http://schemas.microsoft.com/office/drawing/2014/main" id="{F4233BCA-FB84-4E87-93DC-9CACC682F8B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1D2B68-9818-420F-8424-47651D306E59}"/>
              </a:ext>
            </a:extLst>
          </p:cNvPr>
          <p:cNvSpPr/>
          <p:nvPr/>
        </p:nvSpPr>
        <p:spPr>
          <a:xfrm>
            <a:off x="9353549" y="1985254"/>
            <a:ext cx="1130261" cy="43717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자전거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1097" y="1356390"/>
            <a:ext cx="3657536" cy="37143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ticket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34707" y="1624485"/>
            <a:ext cx="3132754" cy="38544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19860" y="954432"/>
            <a:ext cx="4202973" cy="58536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bicycle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4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5CEA60-7513-4626-A5DA-F124E2208DAF}"/>
              </a:ext>
            </a:extLst>
          </p:cNvPr>
          <p:cNvSpPr/>
          <p:nvPr/>
        </p:nvSpPr>
        <p:spPr>
          <a:xfrm>
            <a:off x="5939047" y="308942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D3CB88-B001-4AD1-9D33-114C1CD5D60B}"/>
              </a:ext>
            </a:extLst>
          </p:cNvPr>
          <p:cNvSpPr/>
          <p:nvPr/>
        </p:nvSpPr>
        <p:spPr>
          <a:xfrm>
            <a:off x="2506293" y="344772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구매취소됨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025F7F-AB69-4A0D-9806-12597BA07A18}"/>
              </a:ext>
            </a:extLst>
          </p:cNvPr>
          <p:cNvSpPr/>
          <p:nvPr/>
        </p:nvSpPr>
        <p:spPr>
          <a:xfrm>
            <a:off x="1050764" y="343077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구매취소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9696" y="-90851"/>
            <a:ext cx="1109967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 err="1">
                <a:latin typeface="+mj-ea"/>
              </a:rPr>
              <a:t>이벤트스토밍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–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 smtClean="0">
                <a:latin typeface="+mj-ea"/>
              </a:rPr>
              <a:t>message</a:t>
            </a:r>
            <a:r>
              <a:rPr kumimoji="1" lang="ko-KR" altLang="en-US" sz="3600" b="1" dirty="0" smtClean="0">
                <a:latin typeface="+mj-ea"/>
              </a:rPr>
              <a:t>기능</a:t>
            </a:r>
            <a:r>
              <a:rPr kumimoji="1" lang="en-US" altLang="ko-KR" sz="3600" b="1" dirty="0" smtClean="0">
                <a:latin typeface="+mj-ea"/>
              </a:rPr>
              <a:t>, Policy </a:t>
            </a:r>
            <a:r>
              <a:rPr kumimoji="1" lang="ko-KR" altLang="en-US" sz="3600" b="1" dirty="0" smtClean="0">
                <a:latin typeface="+mj-ea"/>
              </a:rPr>
              <a:t>추가</a:t>
            </a:r>
            <a:endParaRPr kumimoji="1" lang="ko-KR" altLang="en-US" sz="3600" b="1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0699" y="134189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94315" y="127798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94315" y="261382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자전거반납됨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5057" y="134189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이용권구매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16385" y="13412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19476" y="268676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자전거반납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01153" y="2378004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504337" y="2096741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4666D0-9700-42CA-823C-EEB060DF4BF8}"/>
              </a:ext>
            </a:extLst>
          </p:cNvPr>
          <p:cNvSpPr/>
          <p:nvPr/>
        </p:nvSpPr>
        <p:spPr>
          <a:xfrm>
            <a:off x="10194315" y="546822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등록취소됨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73F7C0-669D-4CC6-BA38-863450BE6595}"/>
              </a:ext>
            </a:extLst>
          </p:cNvPr>
          <p:cNvSpPr/>
          <p:nvPr/>
        </p:nvSpPr>
        <p:spPr>
          <a:xfrm>
            <a:off x="10187282" y="409428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8D3927-D6DB-4CDC-95AD-E9A281DC5C5C}"/>
              </a:ext>
            </a:extLst>
          </p:cNvPr>
          <p:cNvSpPr/>
          <p:nvPr/>
        </p:nvSpPr>
        <p:spPr>
          <a:xfrm>
            <a:off x="1685139" y="2197844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이용권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5CEA60-7513-4626-A5DA-F124E2208DAF}"/>
              </a:ext>
            </a:extLst>
          </p:cNvPr>
          <p:cNvSpPr/>
          <p:nvPr/>
        </p:nvSpPr>
        <p:spPr>
          <a:xfrm>
            <a:off x="5878309" y="141740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15E242-3B83-41A9-B808-CBC71D11564D}"/>
              </a:ext>
            </a:extLst>
          </p:cNvPr>
          <p:cNvSpPr/>
          <p:nvPr/>
        </p:nvSpPr>
        <p:spPr>
          <a:xfrm>
            <a:off x="4366114" y="1431061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01AE9D-7715-40F9-A3F6-3C6271294E19}"/>
              </a:ext>
            </a:extLst>
          </p:cNvPr>
          <p:cNvSpPr/>
          <p:nvPr/>
        </p:nvSpPr>
        <p:spPr>
          <a:xfrm>
            <a:off x="4915096" y="2347694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716583-8BDE-49E4-BCDE-357DF954CD46}"/>
              </a:ext>
            </a:extLst>
          </p:cNvPr>
          <p:cNvSpPr/>
          <p:nvPr/>
        </p:nvSpPr>
        <p:spPr>
          <a:xfrm>
            <a:off x="8154104" y="416913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6CF571-13A9-4DBD-A797-917092EF8516}"/>
              </a:ext>
            </a:extLst>
          </p:cNvPr>
          <p:cNvSpPr/>
          <p:nvPr/>
        </p:nvSpPr>
        <p:spPr>
          <a:xfrm>
            <a:off x="8154103" y="5478961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자전거삭제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4D7DC1-C26B-45D1-A1B0-252C9D536241}"/>
              </a:ext>
            </a:extLst>
          </p:cNvPr>
          <p:cNvGrpSpPr/>
          <p:nvPr/>
        </p:nvGrpSpPr>
        <p:grpSpPr>
          <a:xfrm>
            <a:off x="7581911" y="4942575"/>
            <a:ext cx="814952" cy="1257300"/>
            <a:chOff x="194792" y="1921761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1472ECE-CA08-47B3-8CCD-C29B0FA69C9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F9CE6B2-D7A7-4B97-8638-4A926120361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38">
              <a:extLst>
                <a:ext uri="{FF2B5EF4-FFF2-40B4-BE49-F238E27FC236}">
                  <a16:creationId xmlns:a16="http://schemas.microsoft.com/office/drawing/2014/main" id="{EB488DBE-CBC3-4097-8B20-BC04E9E070C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39">
              <a:extLst>
                <a:ext uri="{FF2B5EF4-FFF2-40B4-BE49-F238E27FC236}">
                  <a16:creationId xmlns:a16="http://schemas.microsoft.com/office/drawing/2014/main" id="{826E63C8-8822-41B2-9B5B-109DABC65D2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40">
              <a:extLst>
                <a:ext uri="{FF2B5EF4-FFF2-40B4-BE49-F238E27FC236}">
                  <a16:creationId xmlns:a16="http://schemas.microsoft.com/office/drawing/2014/main" id="{C7E7376D-081A-4116-A1BF-861A9B8ABF8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41">
              <a:extLst>
                <a:ext uri="{FF2B5EF4-FFF2-40B4-BE49-F238E27FC236}">
                  <a16:creationId xmlns:a16="http://schemas.microsoft.com/office/drawing/2014/main" id="{F4233BCA-FB84-4E87-93DC-9CACC682F8B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1D2B68-9818-420F-8424-47651D306E59}"/>
              </a:ext>
            </a:extLst>
          </p:cNvPr>
          <p:cNvSpPr/>
          <p:nvPr/>
        </p:nvSpPr>
        <p:spPr>
          <a:xfrm>
            <a:off x="9182099" y="1985254"/>
            <a:ext cx="1130261" cy="43717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자전거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19647" y="1055594"/>
            <a:ext cx="3657536" cy="37143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ticket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63257" y="1119158"/>
            <a:ext cx="3132754" cy="33643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48410" y="954432"/>
            <a:ext cx="4202973" cy="58536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bicycle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45391" y="226516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25952" y="424055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결제취소요청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90654" y="255955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티켓상태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업데이트 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037019" y="2046003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자전거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96855" y="340176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자전거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801AE9D-7715-40F9-A3F6-3C6271294E19}"/>
              </a:ext>
            </a:extLst>
          </p:cNvPr>
          <p:cNvSpPr/>
          <p:nvPr/>
        </p:nvSpPr>
        <p:spPr>
          <a:xfrm>
            <a:off x="5040370" y="5114070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알림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65125" y="4845339"/>
            <a:ext cx="2144195" cy="17631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3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5CEA60-7513-4626-A5DA-F124E2208DAF}"/>
              </a:ext>
            </a:extLst>
          </p:cNvPr>
          <p:cNvSpPr/>
          <p:nvPr/>
        </p:nvSpPr>
        <p:spPr>
          <a:xfrm>
            <a:off x="2180608" y="5624853"/>
            <a:ext cx="1092731" cy="73800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15E242-3B83-41A9-B808-CBC71D11564D}"/>
              </a:ext>
            </a:extLst>
          </p:cNvPr>
          <p:cNvSpPr/>
          <p:nvPr/>
        </p:nvSpPr>
        <p:spPr>
          <a:xfrm>
            <a:off x="588808" y="5623045"/>
            <a:ext cx="1035507" cy="761638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>
                <a:solidFill>
                  <a:schemeClr val="tx1"/>
                </a:solidFill>
              </a:rPr>
              <a:t>결제취소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D3CB88-B001-4AD1-9D33-114C1CD5D60B}"/>
              </a:ext>
            </a:extLst>
          </p:cNvPr>
          <p:cNvSpPr/>
          <p:nvPr/>
        </p:nvSpPr>
        <p:spPr>
          <a:xfrm>
            <a:off x="2239816" y="3031242"/>
            <a:ext cx="1091113" cy="96928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구매취소됨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025F7F-AB69-4A0D-9806-12597BA07A18}"/>
              </a:ext>
            </a:extLst>
          </p:cNvPr>
          <p:cNvSpPr/>
          <p:nvPr/>
        </p:nvSpPr>
        <p:spPr>
          <a:xfrm>
            <a:off x="679128" y="2812332"/>
            <a:ext cx="1082242" cy="953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구매취소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2806" y="-112331"/>
            <a:ext cx="10813183" cy="1238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z="3600" b="1" dirty="0" err="1">
                <a:latin typeface="+mj-ea"/>
              </a:rPr>
              <a:t>이벤트스토밍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–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Policy</a:t>
            </a:r>
            <a:r>
              <a:rPr kumimoji="1" lang="ko-KR" altLang="en-US" sz="3600" b="1" dirty="0">
                <a:latin typeface="+mj-ea"/>
              </a:rPr>
              <a:t>이동</a:t>
            </a:r>
            <a:r>
              <a:rPr kumimoji="1" lang="en-US" altLang="ko-KR" sz="3600" b="1" dirty="0">
                <a:latin typeface="+mj-ea"/>
              </a:rPr>
              <a:t>, </a:t>
            </a:r>
            <a:r>
              <a:rPr kumimoji="1" lang="ko-KR" altLang="en-US" sz="3600" b="1" dirty="0">
                <a:latin typeface="+mj-ea"/>
              </a:rPr>
              <a:t>컨텍스트 매핑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66234" y="1715397"/>
            <a:ext cx="1173795" cy="88379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064427" y="1672856"/>
            <a:ext cx="1165420" cy="100025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84325" y="2802128"/>
            <a:ext cx="1145522" cy="96048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자전거반납됨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9127" y="1697077"/>
            <a:ext cx="1066535" cy="90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이용권구매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30727" y="1629605"/>
            <a:ext cx="1035216" cy="10644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0727" y="2803134"/>
            <a:ext cx="1022776" cy="10444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자전거반납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80834" y="2329874"/>
            <a:ext cx="708850" cy="107705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567429" y="2226135"/>
            <a:ext cx="745691" cy="1027153"/>
            <a:chOff x="149157" y="1909865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49157" y="1909865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4666D0-9700-42CA-823C-EEB060DF4BF8}"/>
              </a:ext>
            </a:extLst>
          </p:cNvPr>
          <p:cNvSpPr/>
          <p:nvPr/>
        </p:nvSpPr>
        <p:spPr>
          <a:xfrm>
            <a:off x="10042170" y="5308747"/>
            <a:ext cx="1150355" cy="8780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등록취소됨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73F7C0-669D-4CC6-BA38-863450BE6595}"/>
              </a:ext>
            </a:extLst>
          </p:cNvPr>
          <p:cNvSpPr/>
          <p:nvPr/>
        </p:nvSpPr>
        <p:spPr>
          <a:xfrm>
            <a:off x="10054037" y="4241329"/>
            <a:ext cx="1138489" cy="989335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8D3927-D6DB-4CDC-95AD-E9A281DC5C5C}"/>
              </a:ext>
            </a:extLst>
          </p:cNvPr>
          <p:cNvSpPr/>
          <p:nvPr/>
        </p:nvSpPr>
        <p:spPr>
          <a:xfrm>
            <a:off x="1562876" y="2249593"/>
            <a:ext cx="766704" cy="1323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이용권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5CEA60-7513-4626-A5DA-F124E2208DAF}"/>
              </a:ext>
            </a:extLst>
          </p:cNvPr>
          <p:cNvSpPr/>
          <p:nvPr/>
        </p:nvSpPr>
        <p:spPr>
          <a:xfrm>
            <a:off x="2227427" y="4572000"/>
            <a:ext cx="1136951" cy="63820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15E242-3B83-41A9-B808-CBC71D11564D}"/>
              </a:ext>
            </a:extLst>
          </p:cNvPr>
          <p:cNvSpPr/>
          <p:nvPr/>
        </p:nvSpPr>
        <p:spPr>
          <a:xfrm>
            <a:off x="573248" y="4653157"/>
            <a:ext cx="1051067" cy="742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01AE9D-7715-40F9-A3F6-3C6271294E19}"/>
              </a:ext>
            </a:extLst>
          </p:cNvPr>
          <p:cNvSpPr/>
          <p:nvPr/>
        </p:nvSpPr>
        <p:spPr>
          <a:xfrm>
            <a:off x="1434036" y="4935044"/>
            <a:ext cx="916237" cy="10688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결제이력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716583-8BDE-49E4-BCDE-357DF954CD46}"/>
              </a:ext>
            </a:extLst>
          </p:cNvPr>
          <p:cNvSpPr/>
          <p:nvPr/>
        </p:nvSpPr>
        <p:spPr>
          <a:xfrm>
            <a:off x="8169291" y="4273675"/>
            <a:ext cx="984212" cy="9467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6CF571-13A9-4DBD-A797-917092EF8516}"/>
              </a:ext>
            </a:extLst>
          </p:cNvPr>
          <p:cNvSpPr/>
          <p:nvPr/>
        </p:nvSpPr>
        <p:spPr>
          <a:xfrm>
            <a:off x="8134213" y="5257176"/>
            <a:ext cx="1019290" cy="8931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자전거삭제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4D7DC1-C26B-45D1-A1B0-252C9D536241}"/>
              </a:ext>
            </a:extLst>
          </p:cNvPr>
          <p:cNvGrpSpPr/>
          <p:nvPr/>
        </p:nvGrpSpPr>
        <p:grpSpPr>
          <a:xfrm>
            <a:off x="7535737" y="4594353"/>
            <a:ext cx="706737" cy="1201693"/>
            <a:chOff x="172942" y="1792020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1472ECE-CA08-47B3-8CCD-C29B0FA69C97}"/>
                </a:ext>
              </a:extLst>
            </p:cNvPr>
            <p:cNvSpPr/>
            <p:nvPr/>
          </p:nvSpPr>
          <p:spPr>
            <a:xfrm>
              <a:off x="172942" y="1792020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F9CE6B2-D7A7-4B97-8638-4A926120361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38">
              <a:extLst>
                <a:ext uri="{FF2B5EF4-FFF2-40B4-BE49-F238E27FC236}">
                  <a16:creationId xmlns:a16="http://schemas.microsoft.com/office/drawing/2014/main" id="{EB488DBE-CBC3-4097-8B20-BC04E9E070C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39">
              <a:extLst>
                <a:ext uri="{FF2B5EF4-FFF2-40B4-BE49-F238E27FC236}">
                  <a16:creationId xmlns:a16="http://schemas.microsoft.com/office/drawing/2014/main" id="{826E63C8-8822-41B2-9B5B-109DABC65D2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40">
              <a:extLst>
                <a:ext uri="{FF2B5EF4-FFF2-40B4-BE49-F238E27FC236}">
                  <a16:creationId xmlns:a16="http://schemas.microsoft.com/office/drawing/2014/main" id="{C7E7376D-081A-4116-A1BF-861A9B8ABF8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41">
              <a:extLst>
                <a:ext uri="{FF2B5EF4-FFF2-40B4-BE49-F238E27FC236}">
                  <a16:creationId xmlns:a16="http://schemas.microsoft.com/office/drawing/2014/main" id="{F4233BCA-FB84-4E87-93DC-9CACC682F8B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1D2B68-9818-420F-8424-47651D306E59}"/>
              </a:ext>
            </a:extLst>
          </p:cNvPr>
          <p:cNvSpPr/>
          <p:nvPr/>
        </p:nvSpPr>
        <p:spPr>
          <a:xfrm>
            <a:off x="9061780" y="2057447"/>
            <a:ext cx="1094875" cy="35425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자전거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99328" y="1296230"/>
            <a:ext cx="3235824" cy="28127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ticket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6289" y="4265294"/>
            <a:ext cx="3351371" cy="22179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28091" y="1251289"/>
            <a:ext cx="4202973" cy="5243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bicycle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65912" y="230994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28525" y="134427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티켓상태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업데이트 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20634" y="425389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자전거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렌탈알림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29335" y="512482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자전거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반납알림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61" name="꺾인 연결선[E] 21"/>
          <p:cNvCxnSpPr>
            <a:stCxn id="45" idx="3"/>
            <a:endCxn id="40" idx="0"/>
          </p:cNvCxnSpPr>
          <p:nvPr/>
        </p:nvCxnSpPr>
        <p:spPr>
          <a:xfrm flipH="1">
            <a:off x="1098782" y="2626345"/>
            <a:ext cx="2567981" cy="2026812"/>
          </a:xfrm>
          <a:prstGeom prst="bentConnector4">
            <a:avLst>
              <a:gd name="adj1" fmla="val -8902"/>
              <a:gd name="adj2" fmla="val 851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21"/>
          <p:cNvCxnSpPr>
            <a:stCxn id="38" idx="3"/>
            <a:endCxn id="63" idx="2"/>
          </p:cNvCxnSpPr>
          <p:nvPr/>
        </p:nvCxnSpPr>
        <p:spPr>
          <a:xfrm flipH="1">
            <a:off x="1106562" y="3515883"/>
            <a:ext cx="2224367" cy="2868800"/>
          </a:xfrm>
          <a:prstGeom prst="bentConnector4">
            <a:avLst>
              <a:gd name="adj1" fmla="val -18931"/>
              <a:gd name="adj2" fmla="val 1079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48"/>
          <p:cNvCxnSpPr>
            <a:stCxn id="39" idx="2"/>
            <a:endCxn id="56" idx="0"/>
          </p:cNvCxnSpPr>
          <p:nvPr/>
        </p:nvCxnSpPr>
        <p:spPr>
          <a:xfrm rot="5400000" flipH="1" flipV="1">
            <a:off x="1154464" y="2985717"/>
            <a:ext cx="3865926" cy="583048"/>
          </a:xfrm>
          <a:prstGeom prst="bentConnector5">
            <a:avLst>
              <a:gd name="adj1" fmla="val -5913"/>
              <a:gd name="adj2" fmla="val 216461"/>
              <a:gd name="adj3" fmla="val 10871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086474" y="6499261"/>
            <a:ext cx="314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i="1" dirty="0" smtClean="0">
                <a:solidFill>
                  <a:srgbClr val="0070C0"/>
                </a:solidFill>
              </a:rPr>
              <a:t>점선</a:t>
            </a:r>
            <a:r>
              <a:rPr kumimoji="1" lang="en-US" altLang="ko-KR" sz="1600" i="1" dirty="0" smtClean="0">
                <a:solidFill>
                  <a:srgbClr val="0070C0"/>
                </a:solidFill>
              </a:rPr>
              <a:t>:</a:t>
            </a:r>
            <a:r>
              <a:rPr kumimoji="1" lang="ko-KR" altLang="en-US" sz="1600" i="1" dirty="0" smtClean="0">
                <a:solidFill>
                  <a:srgbClr val="0070C0"/>
                </a:solidFill>
              </a:rPr>
              <a:t> </a:t>
            </a:r>
            <a:r>
              <a:rPr kumimoji="1" lang="en-US" altLang="ko-KR" sz="1600" i="1" dirty="0">
                <a:solidFill>
                  <a:srgbClr val="0070C0"/>
                </a:solidFill>
              </a:rPr>
              <a:t>Pub/Sub, </a:t>
            </a:r>
            <a:r>
              <a:rPr kumimoji="1" lang="ko-KR" altLang="en-US" sz="1600" i="1" dirty="0" smtClean="0">
                <a:solidFill>
                  <a:srgbClr val="0070C0"/>
                </a:solidFill>
              </a:rPr>
              <a:t>실선</a:t>
            </a:r>
            <a:r>
              <a:rPr kumimoji="1" lang="en-US" altLang="ko-KR" sz="1600" i="1" dirty="0" smtClean="0">
                <a:solidFill>
                  <a:srgbClr val="0070C0"/>
                </a:solidFill>
              </a:rPr>
              <a:t>:</a:t>
            </a:r>
            <a:r>
              <a:rPr kumimoji="1" lang="ko-KR" altLang="en-US" sz="1600" i="1" dirty="0" smtClean="0">
                <a:solidFill>
                  <a:srgbClr val="0070C0"/>
                </a:solidFill>
              </a:rPr>
              <a:t> </a:t>
            </a:r>
            <a:r>
              <a:rPr kumimoji="1" lang="en-US" altLang="ko-KR" sz="1600" i="1" dirty="0" err="1" smtClean="0">
                <a:solidFill>
                  <a:srgbClr val="0070C0"/>
                </a:solidFill>
              </a:rPr>
              <a:t>Req</a:t>
            </a:r>
            <a:r>
              <a:rPr kumimoji="1" lang="en-US" altLang="ko-KR" sz="1600" i="1" dirty="0" smtClean="0">
                <a:solidFill>
                  <a:srgbClr val="0070C0"/>
                </a:solidFill>
              </a:rPr>
              <a:t>/</a:t>
            </a:r>
            <a:r>
              <a:rPr kumimoji="1" lang="en-US" altLang="ko-KR" sz="1600" i="1" dirty="0" err="1" smtClean="0">
                <a:solidFill>
                  <a:srgbClr val="0070C0"/>
                </a:solidFill>
              </a:rPr>
              <a:t>Resp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01AE9D-7715-40F9-A3F6-3C6271294E19}"/>
              </a:ext>
            </a:extLst>
          </p:cNvPr>
          <p:cNvSpPr/>
          <p:nvPr/>
        </p:nvSpPr>
        <p:spPr>
          <a:xfrm>
            <a:off x="5526449" y="1715397"/>
            <a:ext cx="961757" cy="4260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알림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58021" y="1203053"/>
            <a:ext cx="2408362" cy="51719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꺾인 연결선[E] 48"/>
          <p:cNvCxnSpPr>
            <a:stCxn id="62" idx="2"/>
            <a:endCxn id="56" idx="1"/>
          </p:cNvCxnSpPr>
          <p:nvPr/>
        </p:nvCxnSpPr>
        <p:spPr>
          <a:xfrm rot="5400000" flipH="1" flipV="1">
            <a:off x="476658" y="3910992"/>
            <a:ext cx="4702182" cy="201551"/>
          </a:xfrm>
          <a:prstGeom prst="bentConnector4">
            <a:avLst>
              <a:gd name="adj1" fmla="val -8188"/>
              <a:gd name="adj2" fmla="val -130977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666371" y="244249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티켓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구매알림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662214" y="318563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티켓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환불알림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07" name="꺾인 연결선[E] 48"/>
          <p:cNvCxnSpPr>
            <a:stCxn id="12" idx="3"/>
            <a:endCxn id="57" idx="1"/>
          </p:cNvCxnSpPr>
          <p:nvPr/>
        </p:nvCxnSpPr>
        <p:spPr>
          <a:xfrm flipH="1">
            <a:off x="4720634" y="2172982"/>
            <a:ext cx="6509213" cy="2397312"/>
          </a:xfrm>
          <a:prstGeom prst="bentConnector5">
            <a:avLst>
              <a:gd name="adj1" fmla="val -3512"/>
              <a:gd name="adj2" fmla="val -46544"/>
              <a:gd name="adj3" fmla="val 10351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48"/>
          <p:cNvCxnSpPr>
            <a:stCxn id="14" idx="3"/>
            <a:endCxn id="58" idx="2"/>
          </p:cNvCxnSpPr>
          <p:nvPr/>
        </p:nvCxnSpPr>
        <p:spPr>
          <a:xfrm flipH="1">
            <a:off x="5179761" y="3282372"/>
            <a:ext cx="6050086" cy="2475249"/>
          </a:xfrm>
          <a:prstGeom prst="bentConnector4">
            <a:avLst>
              <a:gd name="adj1" fmla="val -3778"/>
              <a:gd name="adj2" fmla="val 120901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48"/>
          <p:cNvCxnSpPr>
            <a:stCxn id="12" idx="0"/>
          </p:cNvCxnSpPr>
          <p:nvPr/>
        </p:nvCxnSpPr>
        <p:spPr>
          <a:xfrm rot="16200000" flipV="1">
            <a:off x="7143553" y="-1830729"/>
            <a:ext cx="189408" cy="6817761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48"/>
          <p:cNvCxnSpPr>
            <a:stCxn id="14" idx="2"/>
            <a:endCxn id="56" idx="3"/>
          </p:cNvCxnSpPr>
          <p:nvPr/>
        </p:nvCxnSpPr>
        <p:spPr>
          <a:xfrm rot="5400000" flipH="1">
            <a:off x="6192262" y="-702209"/>
            <a:ext cx="2101938" cy="6827710"/>
          </a:xfrm>
          <a:prstGeom prst="bentConnector4">
            <a:avLst>
              <a:gd name="adj1" fmla="val -10876"/>
              <a:gd name="adj2" fmla="val 5102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48"/>
          <p:cNvCxnSpPr>
            <a:stCxn id="39" idx="3"/>
            <a:endCxn id="105" idx="1"/>
          </p:cNvCxnSpPr>
          <p:nvPr/>
        </p:nvCxnSpPr>
        <p:spPr>
          <a:xfrm flipV="1">
            <a:off x="3364378" y="2758890"/>
            <a:ext cx="1301993" cy="2132212"/>
          </a:xfrm>
          <a:prstGeom prst="bentConnector3">
            <a:avLst>
              <a:gd name="adj1" fmla="val 6293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7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8" y="798867"/>
            <a:ext cx="10281690" cy="6047101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3952" y="-14967"/>
            <a:ext cx="10813183" cy="102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z="3600" b="1" dirty="0" err="1">
                <a:latin typeface="+mj-ea"/>
              </a:rPr>
              <a:t>이벤트스토밍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–</a:t>
            </a:r>
            <a:r>
              <a:rPr kumimoji="1" lang="ko-KR" altLang="en-US" sz="3600" b="1" dirty="0">
                <a:latin typeface="+mj-ea"/>
              </a:rPr>
              <a:t> 완성된 모형</a:t>
            </a:r>
          </a:p>
        </p:txBody>
      </p:sp>
    </p:spTree>
    <p:extLst>
      <p:ext uri="{BB962C8B-B14F-4D97-AF65-F5344CB8AC3E}">
        <p14:creationId xmlns:p14="http://schemas.microsoft.com/office/powerpoint/2010/main" val="362531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99660" y="72186"/>
            <a:ext cx="10515600" cy="71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kumimoji="1" sz="3600" b="1"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기능 요구사항 </a:t>
            </a:r>
            <a:r>
              <a:rPr lang="en-US" altLang="ko-KR" dirty="0" smtClean="0"/>
              <a:t>coverage check 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1828583"/>
            <a:ext cx="3471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6" y="750739"/>
            <a:ext cx="10281690" cy="604710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443789" y="1588167"/>
            <a:ext cx="7218948" cy="481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443789" y="2242656"/>
            <a:ext cx="7218948" cy="48126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973052" y="4428152"/>
            <a:ext cx="1451811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660358" y="3068053"/>
            <a:ext cx="4572000" cy="1034715"/>
          </a:xfrm>
          <a:prstGeom prst="straightConnector1">
            <a:avLst/>
          </a:prstGeom>
          <a:ln w="635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002550" y="4646399"/>
            <a:ext cx="4065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dirty="0" smtClean="0"/>
              <a:t>고객이 이용권을 선택하여 구매한다 </a:t>
            </a:r>
            <a:r>
              <a:rPr kumimoji="1" lang="en-US" altLang="ko-KR" sz="1400" dirty="0" smtClean="0"/>
              <a:t>: OK</a:t>
            </a:r>
          </a:p>
          <a:p>
            <a:pPr marL="342900" indent="-342900">
              <a:buAutoNum type="arabicPeriod"/>
            </a:pPr>
            <a:r>
              <a:rPr kumimoji="1" lang="ko-KR" altLang="en-US" sz="1400" dirty="0" smtClean="0"/>
              <a:t>고객이 결제한다 </a:t>
            </a:r>
            <a:r>
              <a:rPr kumimoji="1" lang="en-US" altLang="ko-KR" sz="1400" dirty="0" smtClean="0"/>
              <a:t>: OK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038645" y="4612294"/>
            <a:ext cx="858253" cy="485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02550" y="5295698"/>
            <a:ext cx="4065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dirty="0" smtClean="0"/>
              <a:t>고객은 이용권을 취소할 수 있다 </a:t>
            </a:r>
            <a:r>
              <a:rPr kumimoji="1" lang="en-US" altLang="ko-KR" sz="1400" dirty="0" smtClean="0"/>
              <a:t>: OK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8038645" y="5261593"/>
            <a:ext cx="858253" cy="485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22600" y="5772950"/>
            <a:ext cx="40651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dirty="0" smtClean="0"/>
              <a:t>고객은 구매한 이용권을 사용하여 대여 가능한 상태의 자전거를 대여한다</a:t>
            </a:r>
            <a:r>
              <a:rPr kumimoji="1" lang="en-US" altLang="ko-KR" sz="1400" dirty="0"/>
              <a:t> </a:t>
            </a:r>
            <a:r>
              <a:rPr kumimoji="1" lang="en-US" altLang="ko-KR" sz="1400" dirty="0" smtClean="0"/>
              <a:t>: </a:t>
            </a:r>
            <a:r>
              <a:rPr kumimoji="1" lang="ko-KR" altLang="en-US" sz="1400" dirty="0" smtClean="0"/>
              <a:t>이용권 </a:t>
            </a:r>
            <a:r>
              <a:rPr kumimoji="1" lang="ko-KR" altLang="en-US" sz="1400" dirty="0" err="1" smtClean="0"/>
              <a:t>차감처리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-&gt; OK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058695" y="5738845"/>
            <a:ext cx="858253" cy="485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6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99660" y="72186"/>
            <a:ext cx="10515600" cy="71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kumimoji="1" sz="3600" b="1"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기능 요구사항 </a:t>
            </a:r>
            <a:r>
              <a:rPr lang="en-US" altLang="ko-KR" dirty="0" smtClean="0"/>
              <a:t>coverage check (2)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1828583"/>
            <a:ext cx="3471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6" y="750739"/>
            <a:ext cx="10281690" cy="604710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23691" y="4431781"/>
            <a:ext cx="1542500" cy="7437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923691" y="5045039"/>
            <a:ext cx="1542500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973052" y="5628069"/>
            <a:ext cx="1451811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466191" y="4000233"/>
            <a:ext cx="2303067" cy="1007007"/>
          </a:xfrm>
          <a:prstGeom prst="straightConnector1">
            <a:avLst/>
          </a:prstGeom>
          <a:ln w="635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002550" y="4646399"/>
            <a:ext cx="4065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dirty="0" smtClean="0"/>
              <a:t>1. </a:t>
            </a:r>
            <a:r>
              <a:rPr kumimoji="1" lang="ko-KR" altLang="en-US" sz="1400" dirty="0" smtClean="0"/>
              <a:t>관리자는 자전거를 등록</a:t>
            </a:r>
            <a:r>
              <a:rPr kumimoji="1" lang="en-US" altLang="ko-KR" sz="1400" dirty="0" smtClean="0"/>
              <a:t>, </a:t>
            </a:r>
            <a:r>
              <a:rPr kumimoji="1" lang="ko-KR" altLang="en-US" sz="1400" dirty="0" smtClean="0"/>
              <a:t>삭제할 수 있다 </a:t>
            </a:r>
            <a:r>
              <a:rPr kumimoji="1" lang="en-US" altLang="ko-KR" sz="1400" dirty="0" smtClean="0"/>
              <a:t>: OK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038645" y="4612294"/>
            <a:ext cx="858253" cy="485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02550" y="5115220"/>
            <a:ext cx="4189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dirty="0" smtClean="0"/>
              <a:t>1. </a:t>
            </a:r>
            <a:r>
              <a:rPr kumimoji="1" lang="ko-KR" altLang="en-US" sz="1400" dirty="0" smtClean="0"/>
              <a:t>자전거를 대여한 고객은 반납이 가능하다 </a:t>
            </a:r>
            <a:r>
              <a:rPr kumimoji="1" lang="en-US" altLang="ko-KR" sz="1400" dirty="0" smtClean="0"/>
              <a:t>: OK</a:t>
            </a:r>
          </a:p>
          <a:p>
            <a:r>
              <a:rPr kumimoji="1" lang="en-US" altLang="ko-KR" sz="1400" dirty="0" smtClean="0"/>
              <a:t>2. </a:t>
            </a:r>
            <a:r>
              <a:rPr kumimoji="1" lang="ko-KR" altLang="en-US" sz="1400" dirty="0" smtClean="0"/>
              <a:t>자전거 </a:t>
            </a:r>
            <a:r>
              <a:rPr kumimoji="1" lang="ko-KR" altLang="en-US" sz="1400" dirty="0" err="1" smtClean="0"/>
              <a:t>반납시</a:t>
            </a:r>
            <a:r>
              <a:rPr kumimoji="1" lang="ko-KR" altLang="en-US" sz="1400" dirty="0" smtClean="0"/>
              <a:t> 고객에게 반납 완료 알림을 전송한다 </a:t>
            </a:r>
            <a:r>
              <a:rPr kumimoji="1" lang="en-US" altLang="ko-KR" sz="1400" dirty="0" smtClean="0"/>
              <a:t>: OK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8038645" y="5081115"/>
            <a:ext cx="858253" cy="485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22600" y="5905302"/>
            <a:ext cx="4065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dirty="0" smtClean="0"/>
              <a:t>1. </a:t>
            </a:r>
            <a:r>
              <a:rPr kumimoji="1" lang="ko-KR" altLang="en-US" sz="1400" dirty="0" smtClean="0"/>
              <a:t>자전거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err="1" smtClean="0"/>
              <a:t>대여시</a:t>
            </a:r>
            <a:r>
              <a:rPr kumimoji="1" lang="ko-KR" altLang="en-US" sz="1400" dirty="0" smtClean="0"/>
              <a:t> 고객에게 자전거 대여 </a:t>
            </a:r>
            <a:r>
              <a:rPr kumimoji="1" lang="ko-KR" altLang="en-US" sz="1400" dirty="0"/>
              <a:t>알림을 전송한다 </a:t>
            </a:r>
            <a:r>
              <a:rPr kumimoji="1" lang="en-US" altLang="ko-KR" sz="1400" dirty="0"/>
              <a:t>: OK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022600" y="5883485"/>
            <a:ext cx="858253" cy="485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69036" y="6177515"/>
            <a:ext cx="1451811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466191" y="3391254"/>
            <a:ext cx="2257723" cy="1032550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2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9" y="696535"/>
            <a:ext cx="10281690" cy="604710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98116" y="0"/>
            <a:ext cx="10269357" cy="88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kumimoji="1" sz="3600" b="1"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비기능 요구사항 </a:t>
            </a:r>
            <a:r>
              <a:rPr lang="en-US" altLang="ko-KR" dirty="0"/>
              <a:t>coverage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053" y="4559747"/>
            <a:ext cx="44079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1. </a:t>
            </a:r>
            <a:r>
              <a:rPr kumimoji="1" lang="ko-KR" altLang="en-US" sz="1600" dirty="0" smtClean="0"/>
              <a:t>티켓 구매는 </a:t>
            </a:r>
            <a:r>
              <a:rPr kumimoji="1" lang="ko-KR" altLang="en-US" sz="1600" dirty="0"/>
              <a:t>결제가 처리되어야만 </a:t>
            </a:r>
            <a:r>
              <a:rPr kumimoji="1" lang="ko-KR" altLang="en-US" sz="1600" u="sng" dirty="0" smtClean="0">
                <a:solidFill>
                  <a:srgbClr val="FF0000"/>
                </a:solidFill>
              </a:rPr>
              <a:t>이용권 사용이 가능하고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장애격리를 위해 </a:t>
            </a:r>
            <a:r>
              <a:rPr kumimoji="1" lang="en-US" altLang="ko-KR" sz="1600" dirty="0"/>
              <a:t>CB</a:t>
            </a:r>
            <a:r>
              <a:rPr kumimoji="1" lang="ko-KR" altLang="en-US" sz="1600" dirty="0"/>
              <a:t>를 설치함 </a:t>
            </a:r>
            <a:r>
              <a:rPr kumimoji="1" lang="en-US" altLang="ko-KR" sz="1600" dirty="0"/>
              <a:t>(</a:t>
            </a:r>
            <a:r>
              <a:rPr kumimoji="1" lang="ko-KR" altLang="en-US" sz="1600" dirty="0" smtClean="0"/>
              <a:t>트랜잭션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 err="1" smtClean="0"/>
              <a:t>장애격리</a:t>
            </a:r>
            <a:r>
              <a:rPr kumimoji="1" lang="en-US" altLang="ko-KR" sz="1600" dirty="0" smtClean="0"/>
              <a:t>) 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-&gt; </a:t>
            </a:r>
            <a:r>
              <a:rPr kumimoji="1" lang="ko-KR" altLang="en-US" sz="1600" dirty="0" err="1" smtClean="0">
                <a:solidFill>
                  <a:srgbClr val="FF0000"/>
                </a:solidFill>
              </a:rPr>
              <a:t>오류발견</a:t>
            </a:r>
            <a:endParaRPr kumimoji="1" lang="en-US" altLang="ko-KR" sz="1600" dirty="0" smtClean="0">
              <a:solidFill>
                <a:srgbClr val="FF0000"/>
              </a:solidFill>
            </a:endParaRPr>
          </a:p>
          <a:p>
            <a:endParaRPr kumimoji="1" lang="en-US" altLang="ko-KR" sz="1000" dirty="0"/>
          </a:p>
          <a:p>
            <a:r>
              <a:rPr kumimoji="1" lang="en-US" altLang="ko-KR" sz="1600" dirty="0"/>
              <a:t>2</a:t>
            </a:r>
            <a:r>
              <a:rPr kumimoji="1" lang="en-US" altLang="ko-KR" sz="1600" dirty="0" smtClean="0"/>
              <a:t>. </a:t>
            </a:r>
            <a:r>
              <a:rPr kumimoji="1" lang="ko-KR" altLang="en-US" sz="1600" dirty="0" smtClean="0"/>
              <a:t>고객이 자전거 대여 잔여 시간을 수시로 확인하도록 </a:t>
            </a:r>
            <a:r>
              <a:rPr kumimoji="1" lang="en-US" altLang="ko-KR" sz="1600" dirty="0"/>
              <a:t>View Table </a:t>
            </a:r>
            <a:r>
              <a:rPr kumimoji="1" lang="ko-KR" altLang="en-US" sz="1600" dirty="0"/>
              <a:t>을 구성 </a:t>
            </a:r>
            <a:r>
              <a:rPr kumimoji="1" lang="en-US" altLang="ko-KR" sz="1600" dirty="0"/>
              <a:t>(CQRS</a:t>
            </a:r>
            <a:r>
              <a:rPr kumimoji="1" lang="en-US" altLang="ko-KR" sz="1600" dirty="0" smtClean="0"/>
              <a:t>) (</a:t>
            </a:r>
            <a:r>
              <a:rPr kumimoji="1" lang="ko-KR" altLang="en-US" sz="1600" dirty="0" smtClean="0"/>
              <a:t>성능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</p:txBody>
      </p:sp>
      <p:sp>
        <p:nvSpPr>
          <p:cNvPr id="12" name="타원 11"/>
          <p:cNvSpPr/>
          <p:nvPr/>
        </p:nvSpPr>
        <p:spPr>
          <a:xfrm>
            <a:off x="3262159" y="108638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684897" y="385931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313076" y="387933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20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0" y="691512"/>
            <a:ext cx="9258344" cy="6166488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98116" y="0"/>
            <a:ext cx="10269357" cy="88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kumimoji="1" sz="3600" b="1"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비기능 요구사항 </a:t>
            </a:r>
            <a:r>
              <a:rPr lang="en-US" altLang="ko-KR" dirty="0" smtClean="0"/>
              <a:t>coverage 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189090" y="3961328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053" y="4559747"/>
            <a:ext cx="44079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1. </a:t>
            </a:r>
            <a:r>
              <a:rPr kumimoji="1" lang="ko-KR" altLang="en-US" sz="1600" dirty="0" err="1" smtClean="0"/>
              <a:t>티켓구매는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결제가 처리되어야만 </a:t>
            </a:r>
            <a:r>
              <a:rPr kumimoji="1" lang="ko-KR" altLang="en-US" sz="1600" dirty="0" smtClean="0"/>
              <a:t>이용권 사용이 가능하고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장애격리를 위해 </a:t>
            </a:r>
            <a:r>
              <a:rPr kumimoji="1" lang="en-US" altLang="ko-KR" sz="1600" dirty="0"/>
              <a:t>CB</a:t>
            </a:r>
            <a:r>
              <a:rPr kumimoji="1" lang="ko-KR" altLang="en-US" sz="1600" dirty="0"/>
              <a:t>를 설치함 </a:t>
            </a:r>
            <a:r>
              <a:rPr kumimoji="1" lang="en-US" altLang="ko-KR" sz="1600" dirty="0"/>
              <a:t>(</a:t>
            </a:r>
            <a:r>
              <a:rPr kumimoji="1" lang="ko-KR" altLang="en-US" sz="1600" dirty="0" smtClean="0"/>
              <a:t>트랜잭션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 err="1" smtClean="0"/>
              <a:t>장애격리</a:t>
            </a:r>
            <a:r>
              <a:rPr kumimoji="1" lang="en-US" altLang="ko-KR" sz="1600" dirty="0" smtClean="0"/>
              <a:t>)</a:t>
            </a:r>
          </a:p>
          <a:p>
            <a:endParaRPr kumimoji="1" lang="en-US" altLang="ko-KR" sz="1000" dirty="0"/>
          </a:p>
          <a:p>
            <a:r>
              <a:rPr kumimoji="1" lang="en-US" altLang="ko-KR" sz="1600" dirty="0" smtClean="0"/>
              <a:t>2. </a:t>
            </a:r>
            <a:r>
              <a:rPr kumimoji="1" lang="ko-KR" altLang="en-US" sz="1600" dirty="0" smtClean="0"/>
              <a:t>구매된 티켓인지 체크하여 자전거 대여 할 수 있도록 수행함 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err="1" smtClean="0"/>
              <a:t>장애전파</a:t>
            </a:r>
            <a:r>
              <a:rPr kumimoji="1" lang="en-US" altLang="ko-KR" sz="1600" dirty="0" smtClean="0"/>
              <a:t>)</a:t>
            </a:r>
          </a:p>
          <a:p>
            <a:endParaRPr kumimoji="1" lang="en-US" altLang="ko-KR" sz="1000" dirty="0"/>
          </a:p>
          <a:p>
            <a:r>
              <a:rPr kumimoji="1" lang="en-US" altLang="ko-KR" sz="1600" dirty="0" smtClean="0"/>
              <a:t>3. </a:t>
            </a:r>
            <a:r>
              <a:rPr kumimoji="1" lang="ko-KR" altLang="en-US" sz="1600" dirty="0" smtClean="0"/>
              <a:t>고객이 자전거 대여 잔여 시간을 수시로 확인하도록 </a:t>
            </a:r>
            <a:r>
              <a:rPr kumimoji="1" lang="en-US" altLang="ko-KR" sz="1600" dirty="0"/>
              <a:t>View Table </a:t>
            </a:r>
            <a:r>
              <a:rPr kumimoji="1" lang="ko-KR" altLang="en-US" sz="1600" dirty="0"/>
              <a:t>을 구성 </a:t>
            </a:r>
            <a:r>
              <a:rPr kumimoji="1" lang="en-US" altLang="ko-KR" sz="1600" dirty="0"/>
              <a:t>(CQRS</a:t>
            </a:r>
            <a:r>
              <a:rPr kumimoji="1" lang="en-US" altLang="ko-KR" sz="1600" dirty="0" smtClean="0"/>
              <a:t>) (</a:t>
            </a:r>
            <a:r>
              <a:rPr kumimoji="1" lang="ko-KR" altLang="en-US" sz="1600" dirty="0" smtClean="0"/>
              <a:t>성능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</p:txBody>
      </p:sp>
      <p:sp>
        <p:nvSpPr>
          <p:cNvPr id="12" name="타원 11"/>
          <p:cNvSpPr/>
          <p:nvPr/>
        </p:nvSpPr>
        <p:spPr>
          <a:xfrm>
            <a:off x="2961370" y="1054840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47301" y="351988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45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587" y="622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z="3600" b="1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74080" y="2557238"/>
            <a:ext cx="2312708" cy="1663247"/>
            <a:chOff x="3680661" y="2117559"/>
            <a:chExt cx="2748213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58165" y="2512596"/>
              <a:ext cx="1266385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3098874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93657" y="2231476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77078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chemeClr val="tx1"/>
                </a:solidFill>
              </a:rPr>
              <a:t>ticket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8949" y="3057144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501" y="2553255"/>
            <a:ext cx="686410" cy="42517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47141" y="2398030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V="1">
            <a:off x="2379605" y="1917757"/>
            <a:ext cx="0" cy="4802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>
            <a:off x="987706" y="1939427"/>
            <a:ext cx="0" cy="6138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7489093" y="2463562"/>
            <a:ext cx="2022108" cy="1750763"/>
            <a:chOff x="9826168" y="2219528"/>
            <a:chExt cx="2365867" cy="2058477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message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26168" y="2219528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Kafka Listener</a:t>
              </a:r>
              <a:endParaRPr kumimoji="1"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72975" y="2439972"/>
            <a:ext cx="2137600" cy="1808528"/>
            <a:chOff x="6805887" y="2016791"/>
            <a:chExt cx="2569587" cy="2041862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bicycle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05887" y="201679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340257" y="2171586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2"/>
            <a:endCxn id="16" idx="2"/>
          </p:cNvCxnSpPr>
          <p:nvPr/>
        </p:nvCxnSpPr>
        <p:spPr>
          <a:xfrm rot="16200000" flipH="1">
            <a:off x="2859354" y="3154905"/>
            <a:ext cx="384797" cy="713261"/>
          </a:xfrm>
          <a:prstGeom prst="bentConnector3">
            <a:avLst>
              <a:gd name="adj1" fmla="val 1594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2899094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4746568" y="1949213"/>
            <a:ext cx="4636" cy="7056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5703567" y="1939427"/>
            <a:ext cx="0" cy="5005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>
            <a:off x="7931494" y="1939427"/>
            <a:ext cx="0" cy="5241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6977108" y="1917757"/>
            <a:ext cx="2877" cy="6593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3723267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5820610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885227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100745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004436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6219954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70108" y="2470714"/>
            <a:ext cx="818520" cy="46034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48" name="직선 화살표 연결선 47"/>
          <p:cNvCxnSpPr>
            <a:endCxn id="46" idx="0"/>
          </p:cNvCxnSpPr>
          <p:nvPr/>
        </p:nvCxnSpPr>
        <p:spPr>
          <a:xfrm>
            <a:off x="3579368" y="1949213"/>
            <a:ext cx="0" cy="5215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[C] 69"/>
          <p:cNvSpPr/>
          <p:nvPr/>
        </p:nvSpPr>
        <p:spPr>
          <a:xfrm>
            <a:off x="8048283" y="4465701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8232109" y="4024136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61" name="꺾인 연결선[E] 78"/>
          <p:cNvCxnSpPr/>
          <p:nvPr/>
        </p:nvCxnSpPr>
        <p:spPr>
          <a:xfrm rot="5400000">
            <a:off x="8447627" y="4410290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9564896" y="2458302"/>
            <a:ext cx="2022108" cy="1750763"/>
            <a:chOff x="9826168" y="2219528"/>
            <a:chExt cx="2365867" cy="2058477"/>
          </a:xfrm>
        </p:grpSpPr>
        <p:sp>
          <p:nvSpPr>
            <p:cNvPr id="66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67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v</a:t>
              </a:r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iew</a:t>
              </a:r>
            </a:p>
            <a:p>
              <a:pPr algn="ctr"/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page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826168" y="2219528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Kafka Listener</a:t>
              </a:r>
              <a:endParaRPr kumimoji="1" lang="en-US" altLang="ko-KR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직선 화살표 연결선 73"/>
          <p:cNvCxnSpPr>
            <a:endCxn id="73" idx="0"/>
          </p:cNvCxnSpPr>
          <p:nvPr/>
        </p:nvCxnSpPr>
        <p:spPr>
          <a:xfrm>
            <a:off x="10007297" y="1934167"/>
            <a:ext cx="0" cy="5241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원통[C] 69"/>
          <p:cNvSpPr/>
          <p:nvPr/>
        </p:nvSpPr>
        <p:spPr>
          <a:xfrm>
            <a:off x="10124086" y="4460441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307912" y="4018876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83" name="꺾인 연결선[E] 78"/>
          <p:cNvCxnSpPr/>
          <p:nvPr/>
        </p:nvCxnSpPr>
        <p:spPr>
          <a:xfrm rot="5400000">
            <a:off x="10523430" y="4405030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632758" y="3478562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85" name="꺾인 연결선[E] 46"/>
          <p:cNvCxnSpPr>
            <a:stCxn id="84" idx="2"/>
            <a:endCxn id="14" idx="2"/>
          </p:cNvCxnSpPr>
          <p:nvPr/>
        </p:nvCxnSpPr>
        <p:spPr>
          <a:xfrm rot="5400000" flipH="1">
            <a:off x="3760394" y="593778"/>
            <a:ext cx="546268" cy="6063389"/>
          </a:xfrm>
          <a:prstGeom prst="bentConnector3">
            <a:avLst>
              <a:gd name="adj1" fmla="val -2567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258" y="1739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124" y="1532586"/>
            <a:ext cx="11539470" cy="464437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1. </a:t>
            </a:r>
            <a:r>
              <a:rPr kumimoji="1" lang="ko-KR" altLang="en-US" dirty="0"/>
              <a:t>고객이 이용권을 선택하여 구매한다</a:t>
            </a:r>
            <a:r>
              <a:rPr kumimoji="1" lang="en-US" altLang="ko-KR" dirty="0"/>
              <a:t>. (60</a:t>
            </a:r>
            <a:r>
              <a:rPr kumimoji="1" lang="ko-KR" altLang="en-US" dirty="0"/>
              <a:t>분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원</a:t>
            </a:r>
            <a:r>
              <a:rPr kumimoji="1" lang="en-US" altLang="ko-KR" dirty="0"/>
              <a:t>, 120</a:t>
            </a:r>
            <a:r>
              <a:rPr kumimoji="1" lang="ko-KR" altLang="en-US" dirty="0"/>
              <a:t>분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원</a:t>
            </a:r>
            <a:r>
              <a:rPr kumimoji="1" lang="en-US" altLang="ko-KR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2. </a:t>
            </a:r>
            <a:r>
              <a:rPr kumimoji="1" lang="ko-KR" altLang="en-US" dirty="0"/>
              <a:t>고객이 결제한다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3. </a:t>
            </a:r>
            <a:r>
              <a:rPr kumimoji="1" lang="ko-KR" altLang="en-US" dirty="0"/>
              <a:t>고객은 이용권을 취소할 수 있다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4. </a:t>
            </a:r>
            <a:r>
              <a:rPr kumimoji="1" lang="ko-KR" altLang="en-US" dirty="0"/>
              <a:t>고객은 구매한 이용권을 사용하여 대여가능 상태의 자전거를 대여한다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5. </a:t>
            </a:r>
            <a:r>
              <a:rPr kumimoji="1" lang="ko-KR" altLang="en-US" dirty="0"/>
              <a:t>자전거 </a:t>
            </a:r>
            <a:r>
              <a:rPr kumimoji="1" lang="ko-KR" altLang="en-US" dirty="0" err="1"/>
              <a:t>대여시</a:t>
            </a:r>
            <a:r>
              <a:rPr kumimoji="1" lang="ko-KR" altLang="en-US" dirty="0"/>
              <a:t> 고객에게 대여 안내 알림을 전송한다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6. </a:t>
            </a:r>
            <a:r>
              <a:rPr kumimoji="1" lang="ko-KR" altLang="en-US" dirty="0"/>
              <a:t>자전거를 대여한 고객은 자전거 반납이 가능하다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7. </a:t>
            </a:r>
            <a:r>
              <a:rPr kumimoji="1" lang="ko-KR" altLang="en-US" dirty="0"/>
              <a:t>자전거 </a:t>
            </a:r>
            <a:r>
              <a:rPr kumimoji="1" lang="ko-KR" altLang="en-US" dirty="0" err="1"/>
              <a:t>반납시</a:t>
            </a:r>
            <a:r>
              <a:rPr kumimoji="1" lang="ko-KR" altLang="en-US" dirty="0"/>
              <a:t> 고객에게 반납 안내 알림을 전송한다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9. </a:t>
            </a:r>
            <a:r>
              <a:rPr kumimoji="1" lang="ko-KR" altLang="en-US" dirty="0"/>
              <a:t>관리자는 자전거를 등록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삭제할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/>
              <a:t>As-Is</a:t>
            </a:r>
            <a:r>
              <a:rPr kumimoji="1" lang="ko-KR" altLang="en-US" sz="3600" b="1" dirty="0" smtClean="0"/>
              <a:t> </a:t>
            </a:r>
            <a:r>
              <a:rPr kumimoji="1" lang="ko-KR" altLang="en-US" sz="3600" b="1" dirty="0"/>
              <a:t>조직구조 </a:t>
            </a:r>
            <a:r>
              <a:rPr kumimoji="1" lang="en-US" altLang="ko-KR" sz="3600" b="1" dirty="0"/>
              <a:t>–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Horizontal </a:t>
            </a:r>
            <a:endParaRPr kumimoji="1" lang="ko-KR" altLang="en-US" sz="3600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6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351DBE-A524-4556-9097-DB775CFAA42A}"/>
              </a:ext>
            </a:extLst>
          </p:cNvPr>
          <p:cNvSpPr/>
          <p:nvPr/>
        </p:nvSpPr>
        <p:spPr>
          <a:xfrm>
            <a:off x="9076747" y="1728065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자전거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관리팀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/>
              <a:t>결제팀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이용권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관리팀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/>
              <a:t>To-Be </a:t>
            </a:r>
            <a:r>
              <a:rPr kumimoji="1" lang="ko-KR" altLang="en-US" sz="3600" b="1" dirty="0" smtClean="0"/>
              <a:t>조직구조 </a:t>
            </a:r>
            <a:r>
              <a:rPr kumimoji="1" lang="en-US" altLang="ko-KR" sz="3600" b="1" dirty="0"/>
              <a:t>–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Vertical</a:t>
            </a:r>
            <a:endParaRPr kumimoji="1"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056845" y="2074236"/>
            <a:ext cx="6890197" cy="4069678"/>
            <a:chOff x="407940" y="961438"/>
            <a:chExt cx="9358879" cy="5866938"/>
          </a:xfrm>
        </p:grpSpPr>
        <p:sp>
          <p:nvSpPr>
            <p:cNvPr id="5" name="직사각형 4"/>
            <p:cNvSpPr/>
            <p:nvPr/>
          </p:nvSpPr>
          <p:spPr>
            <a:xfrm>
              <a:off x="407940" y="5480024"/>
              <a:ext cx="935887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40" y="3927612"/>
              <a:ext cx="935887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40" y="961438"/>
              <a:ext cx="935887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07940" y="2440403"/>
              <a:ext cx="935887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1" name="타원형 설명선[O] 30"/>
          <p:cNvSpPr/>
          <p:nvPr/>
        </p:nvSpPr>
        <p:spPr>
          <a:xfrm>
            <a:off x="7804469" y="403762"/>
            <a:ext cx="141680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시간결제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8EAD2C9-4A06-403D-8BCD-5056A39B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95" y="2301156"/>
            <a:ext cx="677394" cy="63313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0CF9D77-2066-4415-AC68-7A4AF452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95" y="3243625"/>
            <a:ext cx="677394" cy="63313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E826A73-812A-41E8-AFFA-A5F342D5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95" y="4291743"/>
            <a:ext cx="677394" cy="633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317C4B3-72F1-4E0A-A2BC-D2694D20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95" y="5387844"/>
            <a:ext cx="677394" cy="6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/>
          </a:bodyPr>
          <a:lstStyle/>
          <a:p>
            <a:pPr marL="0" indent="0" algn="just" latinLnBrk="1">
              <a:buNone/>
            </a:pPr>
            <a:r>
              <a:rPr lang="en-US" altLang="ko-KR" sz="2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1. </a:t>
            </a:r>
            <a:r>
              <a:rPr lang="ko-KR" altLang="ko-KR" sz="2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트랜잭션 </a:t>
            </a:r>
          </a:p>
          <a:p>
            <a:pPr indent="127000" algn="just" latinLnBrk="1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결제 완료된 이후에 고객은 이용권 사용이 가능하다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.(Sync)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indent="127000" algn="just" latinLnBrk="1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결제가 완료되지 않은 대기상태의 이용권은 자전거 대여가 불가능 해야 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(Sync)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indent="0" algn="just" latinLnBrk="1">
              <a:buNone/>
            </a:pP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2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2. </a:t>
            </a:r>
            <a:r>
              <a:rPr lang="ko-KR" altLang="ko-KR" sz="2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장애격리 </a:t>
            </a:r>
          </a:p>
          <a:p>
            <a:pPr indent="127000" algn="just" latinLnBrk="1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자전거 대여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/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반납 은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24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시간 받을 수 있어야 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.(Async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호출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-event-driven)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indent="127000" algn="just" latinLnBrk="1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결제시스템이 </a:t>
            </a:r>
            <a:r>
              <a:rPr lang="ko-KR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과중되면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결제를 받지 않고 결제를 잠시 후에 하도록 유도한다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(Circuit breaker, fallback)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indent="0" algn="just" latinLnBrk="1">
              <a:buNone/>
            </a:pP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indent="0" algn="just" latinLnBrk="1">
              <a:buNone/>
            </a:pPr>
            <a:r>
              <a:rPr lang="en-US" altLang="ko-KR" sz="2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3. </a:t>
            </a:r>
            <a:r>
              <a:rPr lang="ko-KR" altLang="ko-KR" sz="2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성능</a:t>
            </a:r>
          </a:p>
          <a:p>
            <a:pPr indent="127000" algn="just" latinLnBrk="1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고객이 자주 남은 대여시간을 확인 가능해야 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(CQRS)</a:t>
            </a:r>
          </a:p>
          <a:p>
            <a:pPr indent="127000" algn="just" latinLnBrk="1"/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자전거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대여 상태 변경 시 고객에게 알림을 줄 수 있어야 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(Event Driven)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+mj-ea"/>
              </a:rPr>
              <a:t>이벤트스토밍 </a:t>
            </a:r>
            <a:r>
              <a:rPr kumimoji="1" lang="en-US" altLang="ko-KR" sz="3600" b="1" dirty="0">
                <a:latin typeface="+mj-ea"/>
              </a:rPr>
              <a:t>-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Event</a:t>
            </a:r>
            <a:endParaRPr kumimoji="1" lang="ko-KR" altLang="en-US" sz="3600" b="1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 선택됨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자전거선택됨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자전거반납됨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등록취소됨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290F5C-FEE6-4657-81D6-57BA3ADE5C64}"/>
              </a:ext>
            </a:extLst>
          </p:cNvPr>
          <p:cNvSpPr/>
          <p:nvPr/>
        </p:nvSpPr>
        <p:spPr>
          <a:xfrm>
            <a:off x="6847105" y="39587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C0861B-B52D-4073-9B29-6022F61B26FF}"/>
              </a:ext>
            </a:extLst>
          </p:cNvPr>
          <p:cNvSpPr/>
          <p:nvPr/>
        </p:nvSpPr>
        <p:spPr>
          <a:xfrm>
            <a:off x="577058" y="39587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 구매됨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+mj-ea"/>
              </a:rPr>
              <a:t>이벤트스토밍 </a:t>
            </a:r>
            <a:r>
              <a:rPr kumimoji="1" lang="en-US" altLang="ko-KR" sz="3600" b="1" dirty="0">
                <a:latin typeface="+mj-ea"/>
              </a:rPr>
              <a:t>–</a:t>
            </a:r>
            <a:r>
              <a:rPr kumimoji="1" lang="ko-KR" altLang="en-US" sz="3600" b="1" dirty="0">
                <a:latin typeface="+mj-ea"/>
              </a:rPr>
              <a:t> 비적격 이벤트 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54666A-9CDC-473B-AFEA-F3592C5A1AED}"/>
              </a:ext>
            </a:extLst>
          </p:cNvPr>
          <p:cNvSpPr/>
          <p:nvPr/>
        </p:nvSpPr>
        <p:spPr>
          <a:xfrm rot="-2700000"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 선택됨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F23AED-6D56-45F1-9C42-11F5F7457464}"/>
              </a:ext>
            </a:extLst>
          </p:cNvPr>
          <p:cNvSpPr/>
          <p:nvPr/>
        </p:nvSpPr>
        <p:spPr>
          <a:xfrm rot="-2700000"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6FE033-8BF7-416C-AAD6-362CEC2938C6}"/>
              </a:ext>
            </a:extLst>
          </p:cNvPr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00D04-83A7-4BD2-B5CB-EAFCA9D9174E}"/>
              </a:ext>
            </a:extLst>
          </p:cNvPr>
          <p:cNvSpPr/>
          <p:nvPr/>
        </p:nvSpPr>
        <p:spPr>
          <a:xfrm rot="-2700000"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자전거선택됨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A10D99-EA9F-4216-86CE-C4196D1BCAC9}"/>
              </a:ext>
            </a:extLst>
          </p:cNvPr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47A58A-20A0-4F19-8448-15C2C5BC000B}"/>
              </a:ext>
            </a:extLst>
          </p:cNvPr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자전거반납됨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DA28F-5E37-4A42-A985-FA5515D8DC25}"/>
              </a:ext>
            </a:extLst>
          </p:cNvPr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AA855E-FB7A-4E31-9AD2-B0D21CF2A4FE}"/>
              </a:ext>
            </a:extLst>
          </p:cNvPr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81EE4A-799B-410D-9CF1-C851AAC99197}"/>
              </a:ext>
            </a:extLst>
          </p:cNvPr>
          <p:cNvSpPr/>
          <p:nvPr/>
        </p:nvSpPr>
        <p:spPr>
          <a:xfrm>
            <a:off x="6847105" y="39587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취소됨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C3F436-9203-4609-87DC-850E30F696B3}"/>
              </a:ext>
            </a:extLst>
          </p:cNvPr>
          <p:cNvSpPr/>
          <p:nvPr/>
        </p:nvSpPr>
        <p:spPr>
          <a:xfrm>
            <a:off x="577058" y="39587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 구매됨</a:t>
            </a:r>
          </a:p>
        </p:txBody>
      </p:sp>
    </p:spTree>
    <p:extLst>
      <p:ext uri="{BB962C8B-B14F-4D97-AF65-F5344CB8AC3E}">
        <p14:creationId xmlns:p14="http://schemas.microsoft.com/office/powerpoint/2010/main" val="57434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51244" y="21884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이벤트스토밍 </a:t>
            </a:r>
            <a:r>
              <a:rPr kumimoji="1" lang="en-US" altLang="ko-KR" sz="3600" b="1" dirty="0"/>
              <a:t>–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Actor, Command</a:t>
            </a:r>
            <a:endParaRPr kumimoji="1" lang="ko-KR" altLang="en-US" sz="3600" b="1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58963" y="191245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80569" y="16004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69173" y="384236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자전거반납됨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92163" y="163016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35407" y="203560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35407" y="362603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자전거반납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740326" y="3010616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4666D0-9700-42CA-823C-EEB060DF4BF8}"/>
              </a:ext>
            </a:extLst>
          </p:cNvPr>
          <p:cNvSpPr/>
          <p:nvPr/>
        </p:nvSpPr>
        <p:spPr>
          <a:xfrm>
            <a:off x="5373604" y="509966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등록취소됨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73F7C0-669D-4CC6-BA38-863450BE6595}"/>
              </a:ext>
            </a:extLst>
          </p:cNvPr>
          <p:cNvSpPr/>
          <p:nvPr/>
        </p:nvSpPr>
        <p:spPr>
          <a:xfrm>
            <a:off x="5403022" y="370889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716583-8BDE-49E4-BCDE-357DF954CD46}"/>
              </a:ext>
            </a:extLst>
          </p:cNvPr>
          <p:cNvSpPr/>
          <p:nvPr/>
        </p:nvSpPr>
        <p:spPr>
          <a:xfrm>
            <a:off x="4249240" y="387112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6CF571-13A9-4DBD-A797-917092EF8516}"/>
              </a:ext>
            </a:extLst>
          </p:cNvPr>
          <p:cNvSpPr/>
          <p:nvPr/>
        </p:nvSpPr>
        <p:spPr>
          <a:xfrm>
            <a:off x="4249239" y="518094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자전거삭제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4D7DC1-C26B-45D1-A1B0-252C9D536241}"/>
              </a:ext>
            </a:extLst>
          </p:cNvPr>
          <p:cNvGrpSpPr/>
          <p:nvPr/>
        </p:nvGrpSpPr>
        <p:grpSpPr>
          <a:xfrm>
            <a:off x="3628789" y="4499775"/>
            <a:ext cx="814952" cy="1257300"/>
            <a:chOff x="194792" y="1921761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1472ECE-CA08-47B3-8CCD-C29B0FA69C9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F9CE6B2-D7A7-4B97-8638-4A926120361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38">
              <a:extLst>
                <a:ext uri="{FF2B5EF4-FFF2-40B4-BE49-F238E27FC236}">
                  <a16:creationId xmlns:a16="http://schemas.microsoft.com/office/drawing/2014/main" id="{EB488DBE-CBC3-4097-8B20-BC04E9E070C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39">
              <a:extLst>
                <a:ext uri="{FF2B5EF4-FFF2-40B4-BE49-F238E27FC236}">
                  <a16:creationId xmlns:a16="http://schemas.microsoft.com/office/drawing/2014/main" id="{826E63C8-8822-41B2-9B5B-109DABC65D2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40">
              <a:extLst>
                <a:ext uri="{FF2B5EF4-FFF2-40B4-BE49-F238E27FC236}">
                  <a16:creationId xmlns:a16="http://schemas.microsoft.com/office/drawing/2014/main" id="{C7E7376D-081A-4116-A1BF-861A9B8ABF8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41">
              <a:extLst>
                <a:ext uri="{FF2B5EF4-FFF2-40B4-BE49-F238E27FC236}">
                  <a16:creationId xmlns:a16="http://schemas.microsoft.com/office/drawing/2014/main" id="{F4233BCA-FB84-4E87-93DC-9CACC682F8B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D3CB88-B001-4AD1-9D33-114C1CD5D60B}"/>
              </a:ext>
            </a:extLst>
          </p:cNvPr>
          <p:cNvSpPr/>
          <p:nvPr/>
        </p:nvSpPr>
        <p:spPr>
          <a:xfrm>
            <a:off x="2677743" y="36404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구매취소됨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025F7F-AB69-4A0D-9806-12597BA07A18}"/>
              </a:ext>
            </a:extLst>
          </p:cNvPr>
          <p:cNvSpPr/>
          <p:nvPr/>
        </p:nvSpPr>
        <p:spPr>
          <a:xfrm>
            <a:off x="1222214" y="362350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환불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 err="1">
                <a:latin typeface="+mj-ea"/>
              </a:rPr>
              <a:t>이벤트스토밍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–</a:t>
            </a:r>
            <a:r>
              <a:rPr kumimoji="1" lang="ko-KR" altLang="en-US" sz="3600" b="1" dirty="0">
                <a:latin typeface="+mj-ea"/>
              </a:rPr>
              <a:t> </a:t>
            </a:r>
            <a:r>
              <a:rPr kumimoji="1" lang="en-US" altLang="ko-KR" sz="3600" b="1" dirty="0">
                <a:latin typeface="+mj-ea"/>
              </a:rPr>
              <a:t>Aggregate</a:t>
            </a:r>
            <a:endParaRPr kumimoji="1" lang="ko-KR" altLang="en-US" sz="3600" b="1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2149" y="153462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구매됨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65765" y="127798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65765" y="261382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자전거반납됨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06507" y="153462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이용권구매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87835" y="13412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자전거렌탈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90926" y="268676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자전거반납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572603" y="257073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675787" y="2096741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4666D0-9700-42CA-823C-EEB060DF4BF8}"/>
              </a:ext>
            </a:extLst>
          </p:cNvPr>
          <p:cNvSpPr/>
          <p:nvPr/>
        </p:nvSpPr>
        <p:spPr>
          <a:xfrm>
            <a:off x="10365765" y="546822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등록취소됨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73F7C0-669D-4CC6-BA38-863450BE6595}"/>
              </a:ext>
            </a:extLst>
          </p:cNvPr>
          <p:cNvSpPr/>
          <p:nvPr/>
        </p:nvSpPr>
        <p:spPr>
          <a:xfrm>
            <a:off x="10358732" y="413238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8D3927-D6DB-4CDC-95AD-E9A281DC5C5C}"/>
              </a:ext>
            </a:extLst>
          </p:cNvPr>
          <p:cNvSpPr/>
          <p:nvPr/>
        </p:nvSpPr>
        <p:spPr>
          <a:xfrm>
            <a:off x="1856589" y="2390571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이용권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5CEA60-7513-4626-A5DA-F124E2208DAF}"/>
              </a:ext>
            </a:extLst>
          </p:cNvPr>
          <p:cNvSpPr/>
          <p:nvPr/>
        </p:nvSpPr>
        <p:spPr>
          <a:xfrm>
            <a:off x="6049759" y="19227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15E242-3B83-41A9-B808-CBC71D11564D}"/>
              </a:ext>
            </a:extLst>
          </p:cNvPr>
          <p:cNvSpPr/>
          <p:nvPr/>
        </p:nvSpPr>
        <p:spPr>
          <a:xfrm>
            <a:off x="4537564" y="193638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01AE9D-7715-40F9-A3F6-3C6271294E19}"/>
              </a:ext>
            </a:extLst>
          </p:cNvPr>
          <p:cNvSpPr/>
          <p:nvPr/>
        </p:nvSpPr>
        <p:spPr>
          <a:xfrm>
            <a:off x="5086546" y="2853022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716583-8BDE-49E4-BCDE-357DF954CD46}"/>
              </a:ext>
            </a:extLst>
          </p:cNvPr>
          <p:cNvSpPr/>
          <p:nvPr/>
        </p:nvSpPr>
        <p:spPr>
          <a:xfrm>
            <a:off x="8325554" y="416913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자전거등록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6CF571-13A9-4DBD-A797-917092EF8516}"/>
              </a:ext>
            </a:extLst>
          </p:cNvPr>
          <p:cNvSpPr/>
          <p:nvPr/>
        </p:nvSpPr>
        <p:spPr>
          <a:xfrm>
            <a:off x="8325553" y="5478961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자전거삭제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4D7DC1-C26B-45D1-A1B0-252C9D536241}"/>
              </a:ext>
            </a:extLst>
          </p:cNvPr>
          <p:cNvGrpSpPr/>
          <p:nvPr/>
        </p:nvGrpSpPr>
        <p:grpSpPr>
          <a:xfrm>
            <a:off x="7753361" y="4942575"/>
            <a:ext cx="814952" cy="1257300"/>
            <a:chOff x="194792" y="1921761"/>
            <a:chExt cx="1300163" cy="12573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1472ECE-CA08-47B3-8CCD-C29B0FA69C9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F9CE6B2-D7A7-4B97-8638-4A926120361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38">
              <a:extLst>
                <a:ext uri="{FF2B5EF4-FFF2-40B4-BE49-F238E27FC236}">
                  <a16:creationId xmlns:a16="http://schemas.microsoft.com/office/drawing/2014/main" id="{EB488DBE-CBC3-4097-8B20-BC04E9E070CB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39">
              <a:extLst>
                <a:ext uri="{FF2B5EF4-FFF2-40B4-BE49-F238E27FC236}">
                  <a16:creationId xmlns:a16="http://schemas.microsoft.com/office/drawing/2014/main" id="{826E63C8-8822-41B2-9B5B-109DABC65D2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40">
              <a:extLst>
                <a:ext uri="{FF2B5EF4-FFF2-40B4-BE49-F238E27FC236}">
                  <a16:creationId xmlns:a16="http://schemas.microsoft.com/office/drawing/2014/main" id="{C7E7376D-081A-4116-A1BF-861A9B8ABF8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41">
              <a:extLst>
                <a:ext uri="{FF2B5EF4-FFF2-40B4-BE49-F238E27FC236}">
                  <a16:creationId xmlns:a16="http://schemas.microsoft.com/office/drawing/2014/main" id="{F4233BCA-FB84-4E87-93DC-9CACC682F8B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1D2B68-9818-420F-8424-47651D306E59}"/>
              </a:ext>
            </a:extLst>
          </p:cNvPr>
          <p:cNvSpPr/>
          <p:nvPr/>
        </p:nvSpPr>
        <p:spPr>
          <a:xfrm>
            <a:off x="9353549" y="1985254"/>
            <a:ext cx="1130261" cy="43717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자전거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6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721</Words>
  <Application>Microsoft Office PowerPoint</Application>
  <PresentationFormat>와이드스크린</PresentationFormat>
  <Paragraphs>285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맑은 고딕</vt:lpstr>
      <vt:lpstr>Arial</vt:lpstr>
      <vt:lpstr>Office 테마</vt:lpstr>
      <vt:lpstr>분석/설계</vt:lpstr>
      <vt:lpstr>시나리오</vt:lpstr>
      <vt:lpstr>As-Is 조직구조 – Horizontal </vt:lpstr>
      <vt:lpstr>To-Be 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message기능, Policy 추가</vt:lpstr>
      <vt:lpstr>이벤트스토밍 – Policy이동, 컨텍스트 매핑 </vt:lpstr>
      <vt:lpstr>이벤트스토밍 – 완성된 모형</vt:lpstr>
      <vt:lpstr>PowerPoint 프레젠테이션</vt:lpstr>
      <vt:lpstr>PowerPoint 프레젠테이션</vt:lpstr>
      <vt:lpstr>PowerPoint 프레젠테이션</vt:lpstr>
      <vt:lpstr>PowerPoint 프레젠테이션</vt:lpstr>
      <vt:lpstr>헥사고날 아키텍처 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Windows 사용자</cp:lastModifiedBy>
  <cp:revision>104</cp:revision>
  <dcterms:created xsi:type="dcterms:W3CDTF">2020-04-17T09:21:25Z</dcterms:created>
  <dcterms:modified xsi:type="dcterms:W3CDTF">2021-06-22T01:07:49Z</dcterms:modified>
</cp:coreProperties>
</file>