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68E04D1-2400-4954-A3D5-191DA0DDC0AE}">
  <a:tblStyle styleId="{068E04D1-2400-4954-A3D5-191DA0DDC0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b13c463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b13c463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b13c4630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b13c4630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b13c463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b13c463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b13c4630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b13c4630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b13c4630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b13c4630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b13c463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b13c463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b13c4630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b13c4630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b13c4630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b13c4630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cfb392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cfb392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dcfb392a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dcfb392a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dcfb392a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dcfb392a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cfb393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cfb393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cfb392a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cfb392a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cfb392a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cfb392a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cfe984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cfe984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b13c4630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b13c463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Year Project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Presentation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329400"/>
            <a:ext cx="8520600" cy="4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V(s) = max( (-1 + 0.9(0)), (0 + 0.9(1)), (0 + 0.9(0)))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V(s) = max( -1, 0.9, 0)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V(s) = 0.9</a:t>
            </a:r>
            <a:endParaRPr sz="2400"/>
          </a:p>
        </p:txBody>
      </p:sp>
      <p:graphicFrame>
        <p:nvGraphicFramePr>
          <p:cNvPr id="124" name="Google Shape;124;p22"/>
          <p:cNvGraphicFramePr/>
          <p:nvPr/>
        </p:nvGraphicFramePr>
        <p:xfrm>
          <a:off x="311700" y="22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{068E04D1-2400-4954-A3D5-191DA0DDC0AE}</a:tableStyleId>
              </a:tblPr>
              <a:tblGrid>
                <a:gridCol w="877100"/>
                <a:gridCol w="877100"/>
                <a:gridCol w="877100"/>
                <a:gridCol w="877100"/>
              </a:tblGrid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+1.00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-1.00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5" name="Google Shape;125;p22"/>
          <p:cNvGraphicFramePr/>
          <p:nvPr/>
        </p:nvGraphicFramePr>
        <p:xfrm>
          <a:off x="4964050" y="22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{068E04D1-2400-4954-A3D5-191DA0DDC0AE}</a:tableStyleId>
              </a:tblPr>
              <a:tblGrid>
                <a:gridCol w="877100"/>
                <a:gridCol w="877100"/>
                <a:gridCol w="877100"/>
                <a:gridCol w="877100"/>
              </a:tblGrid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+1.00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0.9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-1.00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6" name="Google Shape;126;p22"/>
          <p:cNvCxnSpPr/>
          <p:nvPr/>
        </p:nvCxnSpPr>
        <p:spPr>
          <a:xfrm>
            <a:off x="3854525" y="3185250"/>
            <a:ext cx="10908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329400"/>
            <a:ext cx="8520600" cy="4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V(s) = max( (0 + 0.9(0)), (0 + 0.9(1)), (0 + 0.9(0)))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V(s) = max( 0, 0.9, 0)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V(s) = 0.9</a:t>
            </a:r>
            <a:endParaRPr sz="2400"/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311700" y="22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{068E04D1-2400-4954-A3D5-191DA0DDC0AE}</a:tableStyleId>
              </a:tblPr>
              <a:tblGrid>
                <a:gridCol w="877100"/>
                <a:gridCol w="877100"/>
                <a:gridCol w="877100"/>
                <a:gridCol w="877100"/>
              </a:tblGrid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+1.00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0.9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-1.00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4" name="Google Shape;134;p23"/>
          <p:cNvGraphicFramePr/>
          <p:nvPr/>
        </p:nvGraphicFramePr>
        <p:xfrm>
          <a:off x="4964050" y="22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{068E04D1-2400-4954-A3D5-191DA0DDC0AE}</a:tableStyleId>
              </a:tblPr>
              <a:tblGrid>
                <a:gridCol w="877100"/>
                <a:gridCol w="877100"/>
                <a:gridCol w="877100"/>
                <a:gridCol w="877100"/>
              </a:tblGrid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0.9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+1.00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0.9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-1.00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5" name="Google Shape;135;p23"/>
          <p:cNvCxnSpPr/>
          <p:nvPr/>
        </p:nvCxnSpPr>
        <p:spPr>
          <a:xfrm>
            <a:off x="3854525" y="3185250"/>
            <a:ext cx="10908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Policy Iteration</a:t>
            </a:r>
            <a:endParaRPr b="1"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Following can be used for policy iteration i.e. which action to take.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V ℼ(s) = arg maxₐ ( R(s, a) + 𝛄 V(s`) )</a:t>
            </a:r>
            <a:r>
              <a:rPr lang="en" sz="1400"/>
              <a:t> 	for optimal policy</a:t>
            </a:r>
            <a:endParaRPr sz="1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Initialize V(s) = 0 and V ℼ(s) = None ∀ 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Keep 𝛄 = 0.9</a:t>
            </a:r>
            <a:endParaRPr sz="1400"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285050"/>
            <a:ext cx="8520600" cy="42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V(s) = arg max( (1 + 0.9(0)), (0 + 0.9(0)), (0 + 0.9(0)))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V(s) = arg max( 1, 0, 0)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V(s) = 0 // Right</a:t>
            </a:r>
            <a:endParaRPr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9" name="Google Shape;149;p25"/>
          <p:cNvGraphicFramePr/>
          <p:nvPr/>
        </p:nvGraphicFramePr>
        <p:xfrm>
          <a:off x="311700" y="22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{068E04D1-2400-4954-A3D5-191DA0DDC0AE}</a:tableStyleId>
              </a:tblPr>
              <a:tblGrid>
                <a:gridCol w="877100"/>
                <a:gridCol w="877100"/>
                <a:gridCol w="877100"/>
                <a:gridCol w="877100"/>
              </a:tblGrid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+1.00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-1.00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0" name="Google Shape;150;p25"/>
          <p:cNvGraphicFramePr/>
          <p:nvPr/>
        </p:nvGraphicFramePr>
        <p:xfrm>
          <a:off x="4964050" y="22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{068E04D1-2400-4954-A3D5-191DA0DDC0AE}</a:tableStyleId>
              </a:tblPr>
              <a:tblGrid>
                <a:gridCol w="877100"/>
                <a:gridCol w="877100"/>
                <a:gridCol w="877100"/>
                <a:gridCol w="877100"/>
              </a:tblGrid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→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+1.00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-1.00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1" name="Google Shape;151;p25"/>
          <p:cNvCxnSpPr/>
          <p:nvPr/>
        </p:nvCxnSpPr>
        <p:spPr>
          <a:xfrm>
            <a:off x="3854525" y="3185250"/>
            <a:ext cx="10908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8" name="Google Shape;158;p26"/>
          <p:cNvCxnSpPr/>
          <p:nvPr/>
        </p:nvCxnSpPr>
        <p:spPr>
          <a:xfrm>
            <a:off x="3854525" y="2601350"/>
            <a:ext cx="10908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9" name="Google Shape;159;p26"/>
          <p:cNvGraphicFramePr/>
          <p:nvPr/>
        </p:nvGraphicFramePr>
        <p:xfrm>
          <a:off x="327400" y="172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{068E04D1-2400-4954-A3D5-191DA0DDC0AE}</a:tableStyleId>
              </a:tblPr>
              <a:tblGrid>
                <a:gridCol w="877100"/>
                <a:gridCol w="877100"/>
                <a:gridCol w="877100"/>
                <a:gridCol w="877100"/>
              </a:tblGrid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0.81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0.9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+1.00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0.73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0.9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-1.00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0.66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0.73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0.81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0.73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Google Shape;160;p26"/>
          <p:cNvGraphicFramePr/>
          <p:nvPr/>
        </p:nvGraphicFramePr>
        <p:xfrm>
          <a:off x="5040800" y="172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{068E04D1-2400-4954-A3D5-191DA0DDC0AE}</a:tableStyleId>
              </a:tblPr>
              <a:tblGrid>
                <a:gridCol w="877100"/>
                <a:gridCol w="877100"/>
                <a:gridCol w="877100"/>
                <a:gridCol w="877100"/>
              </a:tblGrid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/>
                        <a:t>→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/>
                        <a:t>→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/>
                        <a:t>→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+1.00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/>
                        <a:t>↑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/>
                        <a:t>↑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-1.00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/>
                        <a:t>↑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→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↑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←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285050"/>
            <a:ext cx="8520600" cy="42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All values can be changed to policy.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Our Problem formulation</a:t>
            </a:r>
            <a:endParaRPr b="1"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Actions: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 For each state we had 18 action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 </a:t>
            </a:r>
            <a:r>
              <a:rPr lang="en"/>
              <a:t> </a:t>
            </a:r>
            <a:r>
              <a:rPr lang="en"/>
              <a:t>Leg1:-</a:t>
            </a:r>
            <a:r>
              <a:rPr lang="en"/>
              <a:t>  'Leg1_up','Leg1_down','Leg1_forw',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</a:t>
            </a:r>
            <a:r>
              <a:rPr lang="en"/>
              <a:t>Leg2:-</a:t>
            </a:r>
            <a:r>
              <a:rPr lang="en"/>
              <a:t> 'Leg2_up','Leg2_down','Leg2_forw',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</a:t>
            </a:r>
            <a:r>
              <a:rPr lang="en"/>
              <a:t>Leg3:-</a:t>
            </a:r>
            <a:r>
              <a:rPr lang="en"/>
              <a:t>  'Leg3_up','Leg3_down','Leg3_forw',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Leg4:-</a:t>
            </a:r>
            <a:r>
              <a:rPr lang="en"/>
              <a:t> 'Leg4_up','Leg4_down','Leg4_forw',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</a:t>
            </a:r>
            <a:r>
              <a:rPr lang="en"/>
              <a:t>Leg5:-</a:t>
            </a:r>
            <a:r>
              <a:rPr lang="en"/>
              <a:t> 'Leg5_up','Leg5_down','Leg5_forw',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</a:t>
            </a:r>
            <a:r>
              <a:rPr lang="en"/>
              <a:t>Leg6:-</a:t>
            </a:r>
            <a:r>
              <a:rPr lang="en"/>
              <a:t> 'Leg6_up','Leg6_down','Leg6_forw'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5206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State space: </a:t>
            </a:r>
            <a:endParaRPr sz="2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(18x18x18x18x18x18) = 34,012,224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Reward: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Distance in X-axis direction.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Collision of  leg with ground.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Height from the floor.</a:t>
            </a:r>
            <a:endParaRPr sz="2400"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Gantt Chart</a:t>
            </a:r>
            <a:endParaRPr b="1"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326899" cy="38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402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Supervisor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4026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Dr. Mohammad Nauman</a:t>
            </a:r>
            <a:endParaRPr sz="18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801975" y="565050"/>
            <a:ext cx="402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Members</a:t>
            </a:r>
            <a:endParaRPr b="1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801975" y="1399050"/>
            <a:ext cx="4026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Gohar Nayab (p15-6022)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Ahmad Awan </a:t>
            </a:r>
            <a:r>
              <a:rPr lang="en" sz="1800"/>
              <a:t>(p15-6026)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Faisal Khan </a:t>
            </a:r>
            <a:r>
              <a:rPr lang="en" sz="1800"/>
              <a:t>(p15-6058)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Hexapedal Robot Multi Joint Movement using Reinforcement Learning</a:t>
            </a:r>
            <a:endParaRPr b="1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Reinforcement Learning</a:t>
            </a:r>
            <a:endParaRPr b="1"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Based on human psychology.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Concerned with agent and its action.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Reward given after action.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Objective is to find optimal actions to maximize long term expected reward.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400" y="3275050"/>
            <a:ext cx="5889900" cy="16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Terms</a:t>
            </a:r>
            <a:endParaRPr b="1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State: 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Model: T(s, a, s`) ≈ P(s` | s, a)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Action: A(s)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Reward: R(s), R(s, a), R(s, a, s`)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Policy: 𝞹(s) → 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Value: V(s)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Q-value: Q(s, a)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Given State S₀ and Action A₀, we will get State S₁ and Reward R₁.</a:t>
            </a:r>
            <a:endParaRPr sz="2400"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Grid World</a:t>
            </a:r>
            <a:endParaRPr b="1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grid with different states.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Value function gives a numerical value to a state.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Q-value function tells how good an action is.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Policy decides which action to take.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Value or Q-value can be used to represent policy.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V(s) = E [R]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R = ∑</a:t>
            </a:r>
            <a:r>
              <a:rPr lang="en" sz="3600"/>
              <a:t>ₜ</a:t>
            </a:r>
            <a:r>
              <a:rPr lang="en" sz="2400"/>
              <a:t>₌₀ 𝛄ᵗ rₜ</a:t>
            </a:r>
            <a:endParaRPr sz="2400"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5323900" y="339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{068E04D1-2400-4954-A3D5-191DA0DDC0AE}</a:tableStyleId>
              </a:tblPr>
              <a:tblGrid>
                <a:gridCol w="877100"/>
                <a:gridCol w="877100"/>
                <a:gridCol w="877100"/>
                <a:gridCol w="877100"/>
              </a:tblGrid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0.81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0.9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+1.00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0.73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0.9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-1.00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0.66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0.73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0.81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0.73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Bellman Equation</a:t>
            </a:r>
            <a:endParaRPr b="1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Named after Richard E. Bellman.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Used in optimal control theory.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Writes the value of a decision problem at a certain time.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	V(</a:t>
            </a:r>
            <a:r>
              <a:rPr lang="en" sz="2400"/>
              <a:t>𝒙</a:t>
            </a:r>
            <a:r>
              <a:rPr lang="en" sz="2400"/>
              <a:t>₀) = maxₐ₀ ( f(</a:t>
            </a:r>
            <a:r>
              <a:rPr lang="en" sz="2400"/>
              <a:t>𝒙</a:t>
            </a:r>
            <a:r>
              <a:rPr lang="en" sz="2400"/>
              <a:t>₀, a₀) + 𝛃 V(𝒙₁) 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This equation can be written as</a:t>
            </a:r>
            <a:endParaRPr sz="2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V(s) = maxₐ ( R(s, a) + 𝛄V(s`) 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 Iteration</a:t>
            </a:r>
            <a:endParaRPr b="1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Following can be used for value iteration i.e. telling how good each state is.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V ⃰(s) = maxₐ ( R(s, a) + 𝛄 V(s`) )	</a:t>
            </a:r>
            <a:r>
              <a:rPr lang="en" sz="1400"/>
              <a:t> for optimal value</a:t>
            </a:r>
            <a:endParaRPr sz="1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Initialize V(s) = 0 ∀ 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Keep 𝛄 = 0.9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4493500" y="323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{068E04D1-2400-4954-A3D5-191DA0DDC0AE}</a:tableStyleId>
              </a:tblPr>
              <a:tblGrid>
                <a:gridCol w="877100"/>
                <a:gridCol w="877100"/>
                <a:gridCol w="877100"/>
                <a:gridCol w="877100"/>
              </a:tblGrid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+1.00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-1.00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329400"/>
            <a:ext cx="8520600" cy="4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V(s) = max( (1 + 0.9(0))</a:t>
            </a:r>
            <a:r>
              <a:rPr lang="en" sz="2400"/>
              <a:t>, (0 + 0.9(0)), (0 + 0.9(0))</a:t>
            </a:r>
            <a:r>
              <a:rPr lang="en" sz="2400"/>
              <a:t>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V(s) = max( 1, 0, 0)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V(s) = 1`</a:t>
            </a:r>
            <a:endParaRPr sz="2400"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311700" y="22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{068E04D1-2400-4954-A3D5-191DA0DDC0AE}</a:tableStyleId>
              </a:tblPr>
              <a:tblGrid>
                <a:gridCol w="877100"/>
                <a:gridCol w="877100"/>
                <a:gridCol w="877100"/>
                <a:gridCol w="877100"/>
              </a:tblGrid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+1.00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-1.00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" name="Google Shape;116;p21"/>
          <p:cNvGraphicFramePr/>
          <p:nvPr/>
        </p:nvGraphicFramePr>
        <p:xfrm>
          <a:off x="4964050" y="22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{068E04D1-2400-4954-A3D5-191DA0DDC0AE}</a:tableStyleId>
              </a:tblPr>
              <a:tblGrid>
                <a:gridCol w="877100"/>
                <a:gridCol w="877100"/>
                <a:gridCol w="877100"/>
                <a:gridCol w="877100"/>
              </a:tblGrid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+1.00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-1.00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58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7" name="Google Shape;117;p21"/>
          <p:cNvCxnSpPr/>
          <p:nvPr/>
        </p:nvCxnSpPr>
        <p:spPr>
          <a:xfrm>
            <a:off x="3854525" y="3185250"/>
            <a:ext cx="10908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