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F4E35F8-9C58-495A-AF2F-E7A6036654C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4/19/21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C246DBC-2A31-4E2C-A926-6AE98A94C17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9486AE5-7460-40F0-8345-FE26CDFBCEF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4/19/21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2F20701-A037-456D-8C73-9216B2478C9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Computer Modeling and Simulation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Lecture 11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Content Placeholder 3" descr=""/>
          <p:cNvPicPr/>
          <p:nvPr/>
        </p:nvPicPr>
        <p:blipFill>
          <a:blip r:embed="rId1"/>
          <a:stretch/>
        </p:blipFill>
        <p:spPr>
          <a:xfrm>
            <a:off x="2502000" y="1690560"/>
            <a:ext cx="4925520" cy="347760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1754280" y="5537160"/>
            <a:ext cx="8133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Actual point, (8, 223), and point obtained by Euler’s method, (8, 180)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Corrector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203040" y="1690560"/>
            <a:ext cx="64386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estimate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), we would really like to use the slope of the chord from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–1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–1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to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instead of the slope of the tangent line at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–1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–1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Content Placeholder 3" descr=""/>
          <p:cNvPicPr/>
          <p:nvPr/>
        </p:nvPicPr>
        <p:blipFill>
          <a:blip r:embed="rId1"/>
          <a:stretch/>
        </p:blipFill>
        <p:spPr>
          <a:xfrm>
            <a:off x="6642000" y="1584000"/>
            <a:ext cx="5959440" cy="366084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4178160" y="5395680"/>
            <a:ext cx="8744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Actual point, (8,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(8)) ≈ (8, 223), along the chord between (0, 100) and (8,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223)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Corrector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2174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Although we do not know the slope of the chord between (0,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(0)) and (8,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(8)), we can estimate it as approximately the average of the slopes of the tangent lines 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(0) and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(8):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slope of the chord b/w P(0) and P(8)        = ( slope of tan 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(0))+ ((slope of tan      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(8))/2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Content Placeholder 3" descr=""/>
          <p:cNvPicPr/>
          <p:nvPr/>
        </p:nvPicPr>
        <p:blipFill>
          <a:blip r:embed="rId1"/>
          <a:stretch/>
        </p:blipFill>
        <p:spPr>
          <a:xfrm>
            <a:off x="2341440" y="3678120"/>
            <a:ext cx="5171760" cy="242856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2558880" y="6292440"/>
            <a:ext cx="4509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Tangent lines at (0, 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(0)) and (8, 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(8))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Corrector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can we find the slope of the tangent line 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(8) when we do not know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(8)?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Instead of using the exact value, which we do not know, we predict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(8) as in Euler’s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method.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the computation in the first section, “Euler’s Estimate as a Predictor,” shows, in this case, the prediction is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180. We use the point (8, 180) in derivative formula to obtain an estimate of slope 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8.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this case, the slope of the tangent line at (8, 180), or the derivative, is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(8, 180) = 0.1(180) = 18.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Using 18 as the approximate slope of the tangent line at (8,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(8)), we estimate the slope of chord between (0,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(0)) and (8,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(8)) as the following average of tangent line slopes: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slope of chord ≈ (10 + 18)/2 = 0.5(10 + 18) = 14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Using 14, the corrected estimate is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 = 100 +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RK-2 Method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0" name="Content Placeholder 3" descr=""/>
          <p:cNvPicPr/>
          <p:nvPr/>
        </p:nvPicPr>
        <p:blipFill>
          <a:blip r:embed="rId1"/>
          <a:stretch/>
        </p:blipFill>
        <p:spPr>
          <a:xfrm>
            <a:off x="2504160" y="1690560"/>
            <a:ext cx="5923440" cy="329616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2864160" y="5111280"/>
            <a:ext cx="549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Predicted and corrected estimation of (8, 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(8))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RK-2 Algorithm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Picture 4" descr=""/>
          <p:cNvPicPr/>
          <p:nvPr/>
        </p:nvPicPr>
        <p:blipFill>
          <a:blip r:embed="rId1"/>
          <a:stretch/>
        </p:blipFill>
        <p:spPr>
          <a:xfrm>
            <a:off x="1031400" y="2438280"/>
            <a:ext cx="7564680" cy="299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Error in RK-2 Method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Content Placeholder 3" descr=""/>
          <p:cNvPicPr/>
          <p:nvPr/>
        </p:nvPicPr>
        <p:blipFill>
          <a:blip r:embed="rId1"/>
          <a:stretch/>
        </p:blipFill>
        <p:spPr>
          <a:xfrm>
            <a:off x="1342440" y="2266200"/>
            <a:ext cx="8885880" cy="314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Runge-Kutta 4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three integration techniques —Euler’s, Runge-Kutta 2, and Runge-Kutta 4 methods—the last is the most involved but the most accurate.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relative errors of the techniques are O(Δ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), O(Δ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), and O(Δ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), respectively, with the names Runge-Kutta 2 and 4 indicating the exponents of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Thus, the latter technique improves the most as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gets smaller.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illustrate Runge-Kutta 4 method, we use the example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  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=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0.10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with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= 100 and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8, to show the derivation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from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estimate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the technique adds to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–1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 weighted average of four estimates—∂1, ∂2, ∂3,and ∂4—of the change in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First Estimate, ∂1, Using Euler’s Method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143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general,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first estimate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n-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as follows: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∂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1 =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tn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–1,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Pn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–1)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Δ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3330720" y="3149640"/>
            <a:ext cx="4914720" cy="327636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3345840" y="6426360"/>
            <a:ext cx="435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First estimate of change in 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, ∂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1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= 80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dur="indefinite" nodeType="mainSeq">
                <p:childTnLst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Second Estimate, ∂2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1825560"/>
            <a:ext cx="10515240" cy="1902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calculate the second estimate of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the previous example, we use the point halfway between the initial point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0), and point from Euler’s estimate,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+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+ ∂1), in the figure below.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midpoint is on the tangent line to the graph of the function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= (0, 100). Its first coordinate is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+ 0.5Δ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0 + 0.5(8) = 4, and its second coordinate is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+ 0.5∂1 = 100 + 0.5(80) = 140. Figure below depicts this point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Content Placeholder 3" descr=""/>
          <p:cNvPicPr/>
          <p:nvPr/>
        </p:nvPicPr>
        <p:blipFill>
          <a:blip r:embed="rId1"/>
          <a:stretch/>
        </p:blipFill>
        <p:spPr>
          <a:xfrm>
            <a:off x="3710160" y="3475080"/>
            <a:ext cx="4771800" cy="269532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3048120" y="6211800"/>
            <a:ext cx="609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Midpoint (4, 140) between (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</a:rPr>
              <a:t>t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</a:rPr>
              <a:t>P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) = (0, 100) and (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</a:rPr>
              <a:t>t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0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+ Δ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</a:rPr>
              <a:t>P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0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+ ∂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) = (8, 180)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Simulation Techniques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Numerical Methods for solving ODEs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Euler’s Method,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Runge-Kutta 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Runge-Kutta 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Second Estimate, ∂2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825560"/>
            <a:ext cx="10515240" cy="1767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calculate the derivative,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for this midpoint using the derivative formula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= 0.1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as follows: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(4, 140) = 0.1(140) = 14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below shows, with less thickness, the exponential function through (4, 140) that has derivative 14 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4. Thus, 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4 the curve’s tangent line, which is in color, has slope 14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Content Placeholder 3" descr=""/>
          <p:cNvPicPr/>
          <p:nvPr/>
        </p:nvPicPr>
        <p:blipFill>
          <a:blip r:embed="rId1"/>
          <a:stretch/>
        </p:blipFill>
        <p:spPr>
          <a:xfrm>
            <a:off x="4140360" y="3728880"/>
            <a:ext cx="4152600" cy="259056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2704320" y="6454800"/>
            <a:ext cx="678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Estimate slope at midpoint between (0, 100) and (8, 180)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Second Estimate, ∂2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63720"/>
            <a:ext cx="10515240" cy="2313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the second estimate of the change in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∂2, we determine the change in the vertical direction for this line for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8, as follows: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∂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 = ((0.1)(140)) (8) = 14 (8) = 112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below pictures a line of the same slope (14) that passes through the initial point (0, 100). After a change in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8 units,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Content Placeholder 3" descr=""/>
          <p:cNvPicPr/>
          <p:nvPr/>
        </p:nvPicPr>
        <p:blipFill>
          <a:blip r:embed="rId1"/>
          <a:stretch/>
        </p:blipFill>
        <p:spPr>
          <a:xfrm>
            <a:off x="3927600" y="4012560"/>
            <a:ext cx="3990600" cy="254268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3665880" y="6488640"/>
            <a:ext cx="486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Second estimate of change in 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, ∂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2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= 112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Second Estimate, ∂2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Content Placeholder 4" descr=""/>
          <p:cNvPicPr/>
          <p:nvPr/>
        </p:nvPicPr>
        <p:blipFill>
          <a:blip r:embed="rId1"/>
          <a:stretch/>
        </p:blipFill>
        <p:spPr>
          <a:xfrm>
            <a:off x="1845360" y="2561400"/>
            <a:ext cx="7850520" cy="169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9" dur="indefinite" restart="never" nodeType="tmRoot">
          <p:childTnLst>
            <p:seq>
              <p:cTn id="1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Third Estimate, ∂3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1825560"/>
            <a:ext cx="10515240" cy="1582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the third estimate, ∂3, we use the same process as for the second estimate on the line that passes through the initial point (0, 100) and the second estimate point,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+ ∂2) = (8, 212).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First, we find the midpoint, (4, 156), between the endpoints.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Using the derivative formula,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= 0.1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we estimate the slope of the curve 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4 as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(4, 156) = 0.1(156) = 15.6. The line through (4, 156) with slope 15.6 appears in color in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Picture 5" descr=""/>
          <p:cNvPicPr/>
          <p:nvPr/>
        </p:nvPicPr>
        <p:blipFill>
          <a:blip r:embed="rId1"/>
          <a:stretch/>
        </p:blipFill>
        <p:spPr>
          <a:xfrm>
            <a:off x="1066680" y="3543480"/>
            <a:ext cx="4057200" cy="2409480"/>
          </a:xfrm>
          <a:prstGeom prst="rect">
            <a:avLst/>
          </a:prstGeom>
          <a:ln>
            <a:noFill/>
          </a:ln>
        </p:spPr>
      </p:pic>
      <p:pic>
        <p:nvPicPr>
          <p:cNvPr id="150" name="Picture 6" descr=""/>
          <p:cNvPicPr/>
          <p:nvPr/>
        </p:nvPicPr>
        <p:blipFill>
          <a:blip r:embed="rId2"/>
          <a:stretch/>
        </p:blipFill>
        <p:spPr>
          <a:xfrm>
            <a:off x="6972480" y="3438720"/>
            <a:ext cx="4190760" cy="251424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31680" y="6088320"/>
            <a:ext cx="5943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Midpoint (4, 156) between (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0) = (0, 100) and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 + Δ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 + ∂2) = (8, 212)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5733360" y="6101640"/>
            <a:ext cx="678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Estimate slope at midpoint between (0, 100) and (8, 212)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Third Estimate, ∂3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825560"/>
            <a:ext cx="10515240" cy="1958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Using the slope of this line, we determine the third estimated change in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over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8, ∂3, as follows: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∂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 = ((0.1)(156)) (8) = 15.6 (8) = 124.8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below displays this third estimate of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∂3, as the length of the colored, vertical dashed line to the point, (8, 224.8), both of which are in color.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5" name="Picture 3" descr=""/>
          <p:cNvPicPr/>
          <p:nvPr/>
        </p:nvPicPr>
        <p:blipFill>
          <a:blip r:embed="rId1"/>
          <a:stretch/>
        </p:blipFill>
        <p:spPr>
          <a:xfrm>
            <a:off x="838080" y="3618000"/>
            <a:ext cx="4466880" cy="2619000"/>
          </a:xfrm>
          <a:prstGeom prst="rect">
            <a:avLst/>
          </a:prstGeom>
          <a:ln>
            <a:noFill/>
          </a:ln>
        </p:spPr>
      </p:pic>
      <p:pic>
        <p:nvPicPr>
          <p:cNvPr id="156" name="Picture 4" descr=""/>
          <p:cNvPicPr/>
          <p:nvPr/>
        </p:nvPicPr>
        <p:blipFill>
          <a:blip r:embed="rId2"/>
          <a:stretch/>
        </p:blipFill>
        <p:spPr>
          <a:xfrm>
            <a:off x="5719680" y="3594240"/>
            <a:ext cx="4105080" cy="257148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471960" y="6303960"/>
            <a:ext cx="4821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Third estimate of change in 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, ∂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3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= 124.8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5426640" y="6237360"/>
            <a:ext cx="444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Endpoint (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</a:rPr>
              <a:t>t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0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+ Δ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</a:rPr>
              <a:t>P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0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+ ∂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) = (8, 224.8)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5" dur="indefinite" restart="never" nodeType="tmRoot">
          <p:childTnLst>
            <p:seq>
              <p:cTn id="1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Third Estimate, ∂3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0" name="Content Placeholder 4" descr=""/>
          <p:cNvPicPr/>
          <p:nvPr/>
        </p:nvPicPr>
        <p:blipFill>
          <a:blip r:embed="rId1"/>
          <a:stretch/>
        </p:blipFill>
        <p:spPr>
          <a:xfrm>
            <a:off x="1171080" y="2575800"/>
            <a:ext cx="9006120" cy="200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7" dur="indefinite" restart="never" nodeType="tmRoot">
          <p:childTnLst>
            <p:seq>
              <p:cTn id="1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Fourth Estimate, ∂4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38080" y="1825560"/>
            <a:ext cx="10515240" cy="2526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fourth estimate, ∂4, of the change in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over the interval of length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occurs at the end of the interval.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Using the third estimate ∂3, the endpoint is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+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 ∂3) = (8, 224.8) for the example under discussion.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dP/dt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= 0.1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The following computation estimates the slope at the endpoint: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(8, 224.8) = 0.1(224.8) = 22.48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Below figure shows the endpoint along with the exponential function and tangent line of slope 22.48 through that point.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3" name="Content Placeholder 3" descr=""/>
          <p:cNvPicPr/>
          <p:nvPr/>
        </p:nvPicPr>
        <p:blipFill>
          <a:blip r:embed="rId1"/>
          <a:stretch/>
        </p:blipFill>
        <p:spPr>
          <a:xfrm>
            <a:off x="3165480" y="4251240"/>
            <a:ext cx="4590720" cy="250488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3775680" y="6571800"/>
            <a:ext cx="3371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Estimate slope at (8, 224.8)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Fourth Estimate, ∂4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38080" y="1825560"/>
            <a:ext cx="10515240" cy="2174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With this slope, we estimate ∂4, the increase in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as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increases, by Δ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= 8, as follows: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∂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4 = ((0.1)(224.8))(8) = 22.48(8) = 179.84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This fourth estimate of Δ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is the length of the boldfaced, vertical dashed line to the point (8, 279.84), both of which are in color in the below figure. Using ∂4, 279.84 is the new estimate of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1.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7" name="Picture 3" descr=""/>
          <p:cNvPicPr/>
          <p:nvPr/>
        </p:nvPicPr>
        <p:blipFill>
          <a:blip r:embed="rId1"/>
          <a:stretch/>
        </p:blipFill>
        <p:spPr>
          <a:xfrm>
            <a:off x="4572000" y="3271320"/>
            <a:ext cx="4939920" cy="3268800"/>
          </a:xfrm>
          <a:prstGeom prst="rect">
            <a:avLst/>
          </a:prstGeom>
          <a:ln>
            <a:noFill/>
          </a:ln>
        </p:spPr>
      </p:pic>
      <p:sp>
        <p:nvSpPr>
          <p:cNvPr id="168" name="CustomShape 3"/>
          <p:cNvSpPr/>
          <p:nvPr/>
        </p:nvSpPr>
        <p:spPr>
          <a:xfrm>
            <a:off x="4481640" y="6355800"/>
            <a:ext cx="5120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estimate of change in 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, ∂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4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= 179.84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7" dur="indefinite" restart="never" nodeType="tmRoot">
          <p:childTnLst>
            <p:seq>
              <p:cTn id="2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Four estimates of RK 4 method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0" name="Content Placeholder 4" descr=""/>
          <p:cNvPicPr/>
          <p:nvPr/>
        </p:nvPicPr>
        <p:blipFill>
          <a:blip r:embed="rId1"/>
          <a:stretch/>
        </p:blipFill>
        <p:spPr>
          <a:xfrm>
            <a:off x="2054160" y="1961280"/>
            <a:ext cx="6394680" cy="3893040"/>
          </a:xfrm>
          <a:prstGeom prst="rect">
            <a:avLst/>
          </a:prstGeom>
          <a:ln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3980160" y="6125400"/>
            <a:ext cx="254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 estimates of Δ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</a:rPr>
              <a:t>P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9" dur="indefinite" restart="never" nodeType="tmRoot">
          <p:childTnLst>
            <p:seq>
              <p:cTn id="2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Using the four estimates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determine the Runge-Kutta 4 estimate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1, we add to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 = 100 a weighted average of ∂1, ∂2, ∂3, and ∂4. Giving twice the weight to the estimates at the midpoint, the computation is as follows: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1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= P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+ (∂1 + 2∂2 + 2∂3 + ∂4)/6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100 + (80 + 2 ∙ 112 + 2 ∙ 124.8 + 179.84)/6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100 + 122.24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222.24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4" name="Content Placeholder 3" descr=""/>
          <p:cNvPicPr/>
          <p:nvPr/>
        </p:nvPicPr>
        <p:blipFill>
          <a:blip r:embed="rId1"/>
          <a:stretch/>
        </p:blipFill>
        <p:spPr>
          <a:xfrm>
            <a:off x="1434960" y="5126040"/>
            <a:ext cx="7630560" cy="146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Euler’s method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81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Consider an unconstrained growth model where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growth_rate = 0.10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population(0) = 100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growth(t) = growth_rate * population(t - Δt)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population(t) = population(t - Δt) + growth(t) * Δt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Starting with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(0) = 100 and using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Δt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 8. In the situation,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 8,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−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Δt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 0, growth(t) is the derivative at that time is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Pʹ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(0) = 0.1(100) = 10, which is the slope of the tangent line to the curve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 at (0,100).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multiply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Δt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8, by this derivative at the previous time step, 10, to obtain the estimated change in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80.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Consequently, the estimate for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is as follows: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estimate for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= previous value of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+ estimated change in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Pʹ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(0)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Δt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 100 + 10(8)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 180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Runge-Kutta 4 Algorithm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6" name="Content Placeholder 3" descr=""/>
          <p:cNvPicPr/>
          <p:nvPr/>
        </p:nvPicPr>
        <p:blipFill>
          <a:blip r:embed="rId1"/>
          <a:stretch/>
        </p:blipFill>
        <p:spPr>
          <a:xfrm>
            <a:off x="0" y="1821600"/>
            <a:ext cx="10087200" cy="488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3" dur="indefinite" restart="never" nodeType="tmRoot">
          <p:childTnLst>
            <p:seq>
              <p:cTn id="2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Error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8" name="Content Placeholder 5" descr=""/>
          <p:cNvPicPr/>
          <p:nvPr/>
        </p:nvPicPr>
        <p:blipFill>
          <a:blip r:embed="rId1"/>
          <a:stretch/>
        </p:blipFill>
        <p:spPr>
          <a:xfrm>
            <a:off x="546120" y="2331360"/>
            <a:ext cx="7829640" cy="349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5" dur="indefinite" restart="never" nodeType="tmRoot">
          <p:childTnLst>
            <p:seq>
              <p:cTn id="2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47" dur="indefinite" restart="never" nodeType="tmRoot">
          <p:childTnLst>
            <p:seq>
              <p:cTn id="2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Content Placeholder 3" descr=""/>
          <p:cNvPicPr/>
          <p:nvPr/>
        </p:nvPicPr>
        <p:blipFill>
          <a:blip r:embed="rId1"/>
          <a:stretch/>
        </p:blipFill>
        <p:spPr>
          <a:xfrm>
            <a:off x="2211480" y="2301120"/>
            <a:ext cx="5847840" cy="34390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1703520" y="5981400"/>
            <a:ext cx="8133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Actual point, (8, 223), and point obtained by Euler’s method, (8, 180)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Euler’s Method Algorithm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Content Placeholder 3" descr=""/>
          <p:cNvPicPr/>
          <p:nvPr/>
        </p:nvPicPr>
        <p:blipFill>
          <a:blip r:embed="rId1"/>
          <a:stretch/>
        </p:blipFill>
        <p:spPr>
          <a:xfrm>
            <a:off x="952200" y="1442160"/>
            <a:ext cx="7848360" cy="2837160"/>
          </a:xfrm>
          <a:prstGeom prst="rect">
            <a:avLst/>
          </a:prstGeom>
          <a:ln>
            <a:noFill/>
          </a:ln>
        </p:spPr>
      </p:pic>
      <p:pic>
        <p:nvPicPr>
          <p:cNvPr id="93" name="Picture 4" descr=""/>
          <p:cNvPicPr/>
          <p:nvPr/>
        </p:nvPicPr>
        <p:blipFill>
          <a:blip r:embed="rId2"/>
          <a:stretch/>
        </p:blipFill>
        <p:spPr>
          <a:xfrm>
            <a:off x="952200" y="4447440"/>
            <a:ext cx="7848360" cy="241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Error in Euler Method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550800" y="2627280"/>
            <a:ext cx="5352840" cy="231408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539640" y="4941720"/>
            <a:ext cx="5374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Unconstrained growth model with monitoring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8" name="Content Placeholder 3" descr=""/>
          <p:cNvPicPr/>
          <p:nvPr/>
        </p:nvPicPr>
        <p:blipFill>
          <a:blip r:embed="rId2"/>
          <a:stretch/>
        </p:blipFill>
        <p:spPr>
          <a:xfrm>
            <a:off x="5903640" y="2627280"/>
            <a:ext cx="5162040" cy="2619000"/>
          </a:xfrm>
          <a:prstGeom prst="rect">
            <a:avLst/>
          </a:prstGeom>
          <a:ln>
            <a:noFill/>
          </a:ln>
        </p:spPr>
      </p:pic>
      <p:sp>
        <p:nvSpPr>
          <p:cNvPr id="99" name="CustomShape 4"/>
          <p:cNvSpPr/>
          <p:nvPr/>
        </p:nvSpPr>
        <p:spPr>
          <a:xfrm>
            <a:off x="5124960" y="5530680"/>
            <a:ext cx="6720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Graphs of analytical solution and Euler’s Method solution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with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Δt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 1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Error in Euler Method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  time 100, the analytical value for the population is 2,202,647, while the simulated solution using Euler’s method produces 1,378,061, so that the relative error is more than 37.4%.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being cut in half, the relative error is almost cut in half to 21.5% at time 100.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we cut the time step in half again so that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0.25, the relative also reduces by about half to 11.6% at time 100.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the relative error is proportional to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We say that the relative error is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on the order of Δ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, O(Δ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Runge-Kutta 2 Method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Also called Euler’s predictor-corrector (EPC)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first step, Euler method is used to predict the value of the function whose differential equation we wish to solve.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Euler’s Estimate as a Predictor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is sometimes a more convenient notation for the derivative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 Step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at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= (0, 100), the derivative is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(0, 100) = 0.1(100) = 10. According to that technique, using the derivative at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–1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–1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), which is always equal to the slope of the tangent line there, we have the following computation for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estimation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–1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–1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–1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Application>LibreOffice/6.0.7.3$Linux_X86_64 LibreOffice_project/00m0$Build-3</Application>
  <Words>2088</Words>
  <Paragraphs>122</Paragraphs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2020-03-09T10:33:29Z</dcterms:created>
  <dc:creator>Sara Rehmat</dc:creator>
  <dc:description/>
  <dc:language>en-US</dc:language>
  <cp:lastModifiedBy/>
  <dcterms:modified xsi:type="dcterms:W3CDTF">2021-04-19T12:45:14Z</dcterms:modified>
  <cp:revision>72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32</vt:i4>
  </property>
</Properties>
</file>