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880F568F-8BB8-4501-B12D-4D6E8E1E4FC1}" type="datetime">
              <a:rPr b="0" lang="en-US" sz="1200" spc="-1" strike="noStrike">
                <a:solidFill>
                  <a:srgbClr val="8b8b8b"/>
                </a:solidFill>
                <a:latin typeface="Calibri"/>
              </a:rPr>
              <a:t>6/2/21</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462E74DD-4CEF-4968-81C7-6AA74974D64D}"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6413B509-F7D5-4E82-B773-D65922F1EC0F}" type="datetime">
              <a:rPr b="0" lang="en-US" sz="1200" spc="-1" strike="noStrike">
                <a:solidFill>
                  <a:srgbClr val="8b8b8b"/>
                </a:solidFill>
                <a:latin typeface="Calibri"/>
              </a:rPr>
              <a:t>6/2/21</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7BE0E5A1-7233-4F19-A0EF-BDF8C4BDA4DC}"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reddit.com/r/SubredditSimulator/comments/3g9ioz/what_is_rsubredditsimulator/" TargetMode="External"/><Relationship Id="rId2" Type="http://schemas.openxmlformats.org/officeDocument/2006/relationships/hyperlink" Target="https://www.reddit.com/r/SubredditSimulator/comments/3g9ioz/what_is_rsubredditsimulator/" TargetMode="External"/><Relationship Id="rId3" Type="http://schemas.openxmlformats.org/officeDocument/2006/relationships/hyperlink" Target="https://www.reddit.com/r/SubredditSimulator/comments/3g9ioz/what_is_rsubredditsimulator/" TargetMode="External"/><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p>
            <a:pPr algn="ctr">
              <a:lnSpc>
                <a:spcPct val="100000"/>
              </a:lnSpc>
            </a:pPr>
            <a:r>
              <a:rPr b="0" lang="en-US" sz="4400" spc="-1" strike="noStrike">
                <a:solidFill>
                  <a:srgbClr val="000000"/>
                </a:solidFill>
                <a:latin typeface="Calibri"/>
              </a:rPr>
              <a:t>Computer Modeling and Simulation</a:t>
            </a:r>
            <a:endParaRPr b="0" lang="en-US" sz="4400" spc="-1" strike="noStrike">
              <a:solidFill>
                <a:srgbClr val="000000"/>
              </a:solidFill>
              <a:latin typeface="Calibri"/>
            </a:endParaRPr>
          </a:p>
        </p:txBody>
      </p:sp>
      <p:sp>
        <p:nvSpPr>
          <p:cNvPr id="83" name="TextShape 2"/>
          <p:cNvSpPr txBox="1"/>
          <p:nvPr/>
        </p:nvSpPr>
        <p:spPr>
          <a:xfrm>
            <a:off x="1371600" y="3886200"/>
            <a:ext cx="6400440" cy="1752120"/>
          </a:xfrm>
          <a:prstGeom prst="rect">
            <a:avLst/>
          </a:prstGeom>
          <a:noFill/>
          <a:ln>
            <a:noFill/>
          </a:ln>
        </p:spPr>
        <p:txBody>
          <a:bodyPr/>
          <a:p>
            <a:pPr algn="r">
              <a:lnSpc>
                <a:spcPct val="100000"/>
              </a:lnSpc>
              <a:spcBef>
                <a:spcPts val="641"/>
              </a:spcBef>
            </a:pPr>
            <a:r>
              <a:rPr b="0" lang="en-US" sz="3200" spc="-1" strike="noStrike">
                <a:solidFill>
                  <a:srgbClr val="8b8b8b"/>
                </a:solidFill>
                <a:latin typeface="Calibri"/>
              </a:rPr>
              <a:t>By</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Sara Rehmat</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MS(CS)</a:t>
            </a:r>
            <a:endParaRPr b="0" lang="en-US" sz="32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105"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last formula expresses the fact that for a given historic (where I am now and where I was before), the probability distribution for the next state (where I go next) only depends on the current state and not on the past states.</a:t>
            </a:r>
            <a:endParaRPr b="0" lang="en-US" sz="3200" spc="-1" strike="noStrike">
              <a:solidFill>
                <a:srgbClr val="000000"/>
              </a:solidFill>
              <a:latin typeface="Calibri"/>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Instantiation of Markov Chain</a:t>
            </a:r>
            <a:endParaRPr b="0" lang="en-US" sz="4400" spc="-1" strike="noStrike">
              <a:solidFill>
                <a:srgbClr val="000000"/>
              </a:solidFill>
              <a:latin typeface="Calibri"/>
            </a:endParaRPr>
          </a:p>
        </p:txBody>
      </p:sp>
      <p:sp>
        <p:nvSpPr>
          <p:cNvPr id="107" name="TextShape 2"/>
          <p:cNvSpPr txBox="1"/>
          <p:nvPr/>
        </p:nvSpPr>
        <p:spPr>
          <a:xfrm>
            <a:off x="457200" y="1600200"/>
            <a:ext cx="8229240" cy="34286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Let’s now see what we do need in order to define a specific “instance” of such a random process.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only need to specify two things: an </a:t>
            </a:r>
            <a:r>
              <a:rPr b="1" lang="en-US" sz="3200" spc="-1" strike="noStrike">
                <a:solidFill>
                  <a:srgbClr val="000000"/>
                </a:solidFill>
                <a:latin typeface="Calibri"/>
              </a:rPr>
              <a:t>initial probability distribution</a:t>
            </a:r>
            <a:r>
              <a:rPr b="0" lang="en-US" sz="3200" spc="-1" strike="noStrike">
                <a:solidFill>
                  <a:srgbClr val="000000"/>
                </a:solidFill>
                <a:latin typeface="Calibri"/>
              </a:rPr>
              <a:t> (that is a probability distribution for the instant of time n=0) denoted</a:t>
            </a:r>
            <a:endParaRPr b="0" lang="en-US" sz="3200" spc="-1" strike="noStrike">
              <a:solidFill>
                <a:srgbClr val="000000"/>
              </a:solidFill>
              <a:latin typeface="Calibri"/>
            </a:endParaRPr>
          </a:p>
        </p:txBody>
      </p:sp>
      <p:pic>
        <p:nvPicPr>
          <p:cNvPr id="108" name="Picture 2" descr=""/>
          <p:cNvPicPr/>
          <p:nvPr/>
        </p:nvPicPr>
        <p:blipFill>
          <a:blip r:embed="rId1"/>
          <a:stretch/>
        </p:blipFill>
        <p:spPr>
          <a:xfrm>
            <a:off x="2819520" y="4952880"/>
            <a:ext cx="3514320" cy="533160"/>
          </a:xfrm>
          <a:prstGeom prst="rect">
            <a:avLst/>
          </a:prstGeom>
          <a:ln w="9360">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Instantiation of Markov Chain</a:t>
            </a:r>
            <a:endParaRPr b="0" lang="en-US" sz="4400" spc="-1" strike="noStrike">
              <a:solidFill>
                <a:srgbClr val="000000"/>
              </a:solidFill>
              <a:latin typeface="Calibri"/>
            </a:endParaRPr>
          </a:p>
        </p:txBody>
      </p:sp>
      <p:sp>
        <p:nvSpPr>
          <p:cNvPr id="110" name="TextShape 2"/>
          <p:cNvSpPr txBox="1"/>
          <p:nvPr/>
        </p:nvSpPr>
        <p:spPr>
          <a:xfrm>
            <a:off x="457200" y="1600200"/>
            <a:ext cx="8229240" cy="220932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and a </a:t>
            </a:r>
            <a:r>
              <a:rPr b="1" lang="en-US" sz="3200" spc="-1" strike="noStrike">
                <a:solidFill>
                  <a:srgbClr val="000000"/>
                </a:solidFill>
                <a:latin typeface="Calibri"/>
              </a:rPr>
              <a:t>transition probability kernel</a:t>
            </a:r>
            <a:r>
              <a:rPr b="0" lang="en-US" sz="3200" spc="-1" strike="noStrike">
                <a:solidFill>
                  <a:srgbClr val="000000"/>
                </a:solidFill>
                <a:latin typeface="Calibri"/>
              </a:rPr>
              <a:t> (that gives the probabilities that a state, at time n+1, succeeds to another, at time n, for any pair of states) denoted</a:t>
            </a:r>
            <a:endParaRPr b="0" lang="en-US" sz="3200" spc="-1" strike="noStrike">
              <a:solidFill>
                <a:srgbClr val="000000"/>
              </a:solidFill>
              <a:latin typeface="Calibri"/>
            </a:endParaRPr>
          </a:p>
        </p:txBody>
      </p:sp>
      <p:pic>
        <p:nvPicPr>
          <p:cNvPr id="111" name="Picture 2" descr=""/>
          <p:cNvPicPr/>
          <p:nvPr/>
        </p:nvPicPr>
        <p:blipFill>
          <a:blip r:embed="rId1"/>
          <a:stretch/>
        </p:blipFill>
        <p:spPr>
          <a:xfrm>
            <a:off x="533520" y="3581280"/>
            <a:ext cx="8152920" cy="1066320"/>
          </a:xfrm>
          <a:prstGeom prst="rect">
            <a:avLst/>
          </a:prstGeom>
          <a:ln w="9360">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Applications</a:t>
            </a:r>
            <a:endParaRPr b="0" lang="en-US" sz="4400" spc="-1" strike="noStrike">
              <a:solidFill>
                <a:srgbClr val="000000"/>
              </a:solidFill>
              <a:latin typeface="Calibri"/>
            </a:endParaRPr>
          </a:p>
        </p:txBody>
      </p:sp>
      <p:sp>
        <p:nvSpPr>
          <p:cNvPr id="11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Markov Chains have usage in mathematics, economics, game theory, communication theory, genetics and finance.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When it comes to real-world problems, they are used to postulate solutions to study cruise control systems in motor vehicles, queues or lines of customers arriving at an airport, exchange rates of currencies, etc.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algorithm known as PageRank, which was originally proposed for the internet search engine Google, is based on a Markov process.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1"/>
              </a:rPr>
              <a:t>Reddit's </a:t>
            </a:r>
            <a:r>
              <a:rPr b="0" lang="en-US" sz="3200" spc="-1" strike="noStrike" u="sng">
                <a:solidFill>
                  <a:srgbClr val="0000ff"/>
                </a:solidFill>
                <a:uFillTx/>
                <a:latin typeface="Calibri"/>
                <a:hlinkClick r:id="rId2"/>
              </a:rPr>
              <a:t>Subreddit</a:t>
            </a:r>
            <a:r>
              <a:rPr b="0" lang="en-US" sz="3200" spc="-1" strike="noStrike" u="sng">
                <a:solidFill>
                  <a:srgbClr val="0000ff"/>
                </a:solidFill>
                <a:uFillTx/>
                <a:latin typeface="Calibri"/>
                <a:hlinkClick r:id="rId3"/>
              </a:rPr>
              <a:t> Simulator</a:t>
            </a:r>
            <a:r>
              <a:rPr b="0" lang="en-US" sz="3200" spc="-1" strike="noStrike">
                <a:solidFill>
                  <a:srgbClr val="000000"/>
                </a:solidFill>
                <a:latin typeface="Calibri"/>
              </a:rPr>
              <a:t> is a fully-automated subreddit that generates random submissions and comments using markov chains, so cool!</a:t>
            </a:r>
            <a:endParaRPr b="0" lang="en-US" sz="3200" spc="-1" strike="noStrike">
              <a:solidFill>
                <a:srgbClr val="000000"/>
              </a:solidFill>
              <a:latin typeface="Calibri"/>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Representation of Markov Chain</a:t>
            </a:r>
            <a:endParaRPr b="0" lang="en-US" sz="4400" spc="-1" strike="noStrike">
              <a:solidFill>
                <a:srgbClr val="000000"/>
              </a:solidFill>
              <a:latin typeface="Calibri"/>
            </a:endParaRPr>
          </a:p>
        </p:txBody>
      </p:sp>
      <p:sp>
        <p:nvSpPr>
          <p:cNvPr id="11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Markov chain is represented using a probabilistic automaton.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changes of state of the system are called transitions.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probabilities associated with various state changes are called transition probabilities.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 probabilistic automaton includes the probability of a given transition into the transition function, turning it into a transition matrix.</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You can think of it as a sequence of directed graphs, where the edges of graph n are labeled by the probabilities of going from one state at time n to the other states at time n+1, Pr(X</a:t>
            </a:r>
            <a:r>
              <a:rPr b="0" lang="en-US" sz="3200" spc="-1" strike="noStrike" baseline="-25000">
                <a:solidFill>
                  <a:srgbClr val="000000"/>
                </a:solidFill>
                <a:latin typeface="Calibri"/>
              </a:rPr>
              <a:t>n+1</a:t>
            </a:r>
            <a:r>
              <a:rPr b="0" lang="en-US" sz="3200" spc="-1" strike="noStrike">
                <a:solidFill>
                  <a:srgbClr val="000000"/>
                </a:solidFill>
                <a:latin typeface="Calibri"/>
              </a:rPr>
              <a:t> = x | X</a:t>
            </a:r>
            <a:r>
              <a:rPr b="0" lang="en-US" sz="3200" spc="-1" strike="noStrike" baseline="-25000">
                <a:solidFill>
                  <a:srgbClr val="000000"/>
                </a:solidFill>
                <a:latin typeface="Calibri"/>
              </a:rPr>
              <a:t>n</a:t>
            </a:r>
            <a:r>
              <a:rPr b="0" lang="en-US" sz="3200" spc="-1" strike="noStrike">
                <a:solidFill>
                  <a:srgbClr val="000000"/>
                </a:solidFill>
                <a:latin typeface="Calibri"/>
              </a:rPr>
              <a:t> = x</a:t>
            </a:r>
            <a:r>
              <a:rPr b="0" lang="en-US" sz="3200" spc="-1" strike="noStrike" baseline="-25000">
                <a:solidFill>
                  <a:srgbClr val="000000"/>
                </a:solidFill>
                <a:latin typeface="Calibri"/>
              </a:rPr>
              <a:t>n</a:t>
            </a:r>
            <a:r>
              <a:rPr b="0" lang="en-US" sz="3200" spc="-1" strike="noStrike">
                <a:solidFill>
                  <a:srgbClr val="000000"/>
                </a:solidFill>
                <a:latin typeface="Calibri"/>
              </a:rPr>
              <a:t>). You can read this as, probability of going to state X</a:t>
            </a:r>
            <a:r>
              <a:rPr b="0" lang="en-US" sz="3200" spc="-1" strike="noStrike" baseline="-25000">
                <a:solidFill>
                  <a:srgbClr val="000000"/>
                </a:solidFill>
                <a:latin typeface="Calibri"/>
              </a:rPr>
              <a:t>n+1</a:t>
            </a:r>
            <a:r>
              <a:rPr b="0" lang="en-US" sz="3200" spc="-1" strike="noStrike">
                <a:solidFill>
                  <a:srgbClr val="000000"/>
                </a:solidFill>
                <a:latin typeface="Calibri"/>
              </a:rPr>
              <a:t> given value of state X</a:t>
            </a:r>
            <a:r>
              <a:rPr b="0" lang="en-US" sz="3200" spc="-1" strike="noStrike" baseline="-25000">
                <a:solidFill>
                  <a:srgbClr val="000000"/>
                </a:solidFill>
                <a:latin typeface="Calibri"/>
              </a:rPr>
              <a:t>n</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same information is represented by the </a:t>
            </a:r>
            <a:r>
              <a:rPr b="1" lang="en-US" sz="3200" spc="-1" strike="noStrike">
                <a:solidFill>
                  <a:srgbClr val="000000"/>
                </a:solidFill>
                <a:latin typeface="Calibri"/>
              </a:rPr>
              <a:t>transition matrix</a:t>
            </a:r>
            <a:r>
              <a:rPr b="0" lang="en-US" sz="3200" spc="-1" strike="noStrike">
                <a:solidFill>
                  <a:srgbClr val="000000"/>
                </a:solidFill>
                <a:latin typeface="Calibri"/>
              </a:rPr>
              <a:t> from time n to time n+1. Every state in the state space is included once as a row and again as a column, and each cell in the matrix tells you the probability of transitioning from its row's state to its column's state.</a:t>
            </a:r>
            <a:endParaRPr b="0" lang="en-US" sz="3200" spc="-1" strike="noStrike">
              <a:solidFill>
                <a:srgbClr val="000000"/>
              </a:solidFill>
              <a:latin typeface="Calibri"/>
            </a:endParaRPr>
          </a:p>
        </p:txBody>
      </p:sp>
    </p:spTree>
  </p:cSld>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15">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1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Representation of Markov Chain</a:t>
            </a:r>
            <a:endParaRPr b="0" lang="en-US" sz="4400" spc="-1" strike="noStrike">
              <a:solidFill>
                <a:srgbClr val="000000"/>
              </a:solidFill>
              <a:latin typeface="Calibri"/>
            </a:endParaRPr>
          </a:p>
        </p:txBody>
      </p:sp>
      <p:sp>
        <p:nvSpPr>
          <p:cNvPr id="11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If the Markov chain has N possible states, the matrix will be an N x N matrix, such that entry (I, J) is the probability of transitioning from state I to state J. Additionally, the transition matrix must be a stochastic matrix, a matrix whose entries in each row must add up to exactly 1. Why? Since each row represents its own probability distribution.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 the model is characterized by a state space, a transition matrix describing the probabilities of particular transitions, and an initial state across the state space, given in the initial distribution.</a:t>
            </a:r>
            <a:endParaRPr b="0" lang="en-US" sz="3200" spc="-1" strike="noStrike">
              <a:solidFill>
                <a:srgbClr val="000000"/>
              </a:solidFill>
              <a:latin typeface="Calibri"/>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Example</a:t>
            </a:r>
            <a:endParaRPr b="0" lang="en-US" sz="4400" spc="-1" strike="noStrike">
              <a:solidFill>
                <a:srgbClr val="000000"/>
              </a:solidFill>
              <a:latin typeface="Calibri"/>
            </a:endParaRPr>
          </a:p>
        </p:txBody>
      </p:sp>
      <p:sp>
        <p:nvSpPr>
          <p:cNvPr id="11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When Cj is sad, which isn't very usual: she either goes for a run, goobles down icecream or takes a nap.</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From historic data, if she spent sleeping a sad day away. The next day it is 60% likely she will go for a run, 20% she will stay in bed the next day and 20% chance she will eat icecream.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When she is sad and goes for a run, there is a 60% chances she'll go for a run the next day, 30% she gorges on icecream and only 10% chances she'll spend sleeping the next day.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Finally, when she indulges on icecream on a sad day, there is a mere 10% chance she continues to have icecream the next day as well, 70% she is likely to go for a run and 20% chance that she spends sleeping the next day.</a:t>
            </a:r>
            <a:endParaRPr b="0" lang="en-US" sz="3200" spc="-1" strike="noStrike">
              <a:solidFill>
                <a:srgbClr val="000000"/>
              </a:solidFill>
              <a:latin typeface="Calibri"/>
            </a:endParaRPr>
          </a:p>
          <a:p>
            <a:pPr>
              <a:lnSpc>
                <a:spcPct val="100000"/>
              </a:lnSpc>
              <a:spcBef>
                <a:spcPts val="641"/>
              </a:spcBef>
            </a:pPr>
            <a:br/>
            <a:endParaRPr b="0" lang="en-US" sz="3200" spc="-1" strike="noStrike">
              <a:solidFill>
                <a:srgbClr val="000000"/>
              </a:solidFill>
              <a:latin typeface="Calibri"/>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Graphical Representation of Markov Chain</a:t>
            </a:r>
            <a:endParaRPr b="0" lang="en-US" sz="4400" spc="-1" strike="noStrike">
              <a:solidFill>
                <a:srgbClr val="000000"/>
              </a:solidFill>
              <a:latin typeface="Calibri"/>
            </a:endParaRPr>
          </a:p>
        </p:txBody>
      </p:sp>
      <p:pic>
        <p:nvPicPr>
          <p:cNvPr id="121" name="Content Placeholder 3" descr=""/>
          <p:cNvPicPr/>
          <p:nvPr/>
        </p:nvPicPr>
        <p:blipFill>
          <a:blip r:embed="rId1"/>
          <a:stretch/>
        </p:blipFill>
        <p:spPr>
          <a:xfrm>
            <a:off x="2081160" y="2248560"/>
            <a:ext cx="4981320" cy="322848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Transition Matrix</a:t>
            </a:r>
            <a:endParaRPr b="0" lang="en-US" sz="4400" spc="-1" strike="noStrike">
              <a:solidFill>
                <a:srgbClr val="000000"/>
              </a:solidFill>
              <a:latin typeface="Calibri"/>
            </a:endParaRPr>
          </a:p>
        </p:txBody>
      </p:sp>
      <p:pic>
        <p:nvPicPr>
          <p:cNvPr id="123" name="Content Placeholder 3" descr=""/>
          <p:cNvPicPr/>
          <p:nvPr/>
        </p:nvPicPr>
        <p:blipFill>
          <a:blip r:embed="rId1"/>
          <a:stretch/>
        </p:blipFill>
        <p:spPr>
          <a:xfrm>
            <a:off x="461880" y="2558160"/>
            <a:ext cx="8219880" cy="260964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12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With the example that you have seen, you can now answer questions like: "Starting from the state: sleep, what is the probability that Cj will be running (state: run) at the end of a sad 2-day duration?"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Let's work this one out: In order to move from </a:t>
            </a:r>
            <a:r>
              <a:rPr b="1" lang="en-US" sz="3200" spc="-1" strike="noStrike">
                <a:solidFill>
                  <a:srgbClr val="000000"/>
                </a:solidFill>
                <a:latin typeface="Calibri"/>
              </a:rPr>
              <a:t>state: sleep </a:t>
            </a:r>
            <a:r>
              <a:rPr b="0" lang="en-US" sz="3200" spc="-1" strike="noStrike">
                <a:solidFill>
                  <a:srgbClr val="000000"/>
                </a:solidFill>
                <a:latin typeface="Calibri"/>
              </a:rPr>
              <a:t>to </a:t>
            </a:r>
            <a:r>
              <a:rPr b="1" lang="en-US" sz="3200" spc="-1" strike="noStrike">
                <a:solidFill>
                  <a:srgbClr val="000000"/>
                </a:solidFill>
                <a:latin typeface="Calibri"/>
              </a:rPr>
              <a:t>state: run</a:t>
            </a:r>
            <a:r>
              <a:rPr b="0" lang="en-US" sz="3200" spc="-1" strike="noStrike">
                <a:solidFill>
                  <a:srgbClr val="000000"/>
                </a:solidFill>
                <a:latin typeface="Calibri"/>
              </a:rPr>
              <a:t>, Cj must either stay on state: sleep the first move (or day), then move to state: run the next (second) move (0.2 ⋅ 0.6); or move to state: run the first day and then stay there the second (0.6 ⋅ 0.6) or she could transition to state: icecream on the first move and then to state: run in the second (0.2 ⋅ 0.7). So the probability: ((0.2 ⋅ 0.6) + (0.6 ⋅ 0.6) + (0.2 ⋅ 0.7)) = 0.62. So, we can now say that there is a 62% chance that Cj will move to state: run after two days of being sad, if she started out in the state: sleep.</a:t>
            </a:r>
            <a:endParaRPr b="0" lang="en-US" sz="3200" spc="-1" strike="noStrike">
              <a:solidFill>
                <a:srgbClr val="000000"/>
              </a:solid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Background</a:t>
            </a:r>
            <a:endParaRPr b="0" lang="en-US" sz="4400" spc="-1" strike="noStrike">
              <a:solidFill>
                <a:srgbClr val="000000"/>
              </a:solidFill>
              <a:latin typeface="Calibri"/>
            </a:endParaRPr>
          </a:p>
        </p:txBody>
      </p:sp>
      <p:sp>
        <p:nvSpPr>
          <p:cNvPr id="8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Random variable</a:t>
            </a:r>
            <a:r>
              <a:rPr b="0" lang="en-US" sz="3200" spc="-1" strike="noStrike">
                <a:solidFill>
                  <a:srgbClr val="000000"/>
                </a:solidFill>
                <a:latin typeface="Calibri"/>
              </a:rPr>
              <a:t> X is a variable whose value is defined as the outcome of a random phenomenon.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a:t>
            </a:r>
            <a:r>
              <a:rPr b="1" lang="en-US" sz="3200" spc="-1" strike="noStrike">
                <a:solidFill>
                  <a:srgbClr val="000000"/>
                </a:solidFill>
                <a:latin typeface="Calibri"/>
              </a:rPr>
              <a:t>random process</a:t>
            </a:r>
            <a:r>
              <a:rPr b="0" lang="en-US" sz="3200" spc="-1" strike="noStrike">
                <a:solidFill>
                  <a:srgbClr val="000000"/>
                </a:solidFill>
                <a:latin typeface="Calibri"/>
              </a:rPr>
              <a:t> (also called stochastic process)is a collection of random variables indexed by a set T that often represent different instants of time. The </a:t>
            </a:r>
            <a:endParaRPr b="0" lang="en-US" sz="3200" spc="-1" strike="noStrike">
              <a:solidFill>
                <a:srgbClr val="000000"/>
              </a:solidFill>
              <a:latin typeface="Calibri"/>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12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Imagine that there were two possible states for weather: sunny or cloudy.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You can always directly observe the current weather state, and it is guaranteed to always be one of the two aforementioned states.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Now, you decide you want to be able to predict what the weather will be like tomorrow.</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Intuitively, you assume that there is an inherent transition in this process, in that the current weather has some bearing on what the next day’s weather will be. So, being the dedicated person that you are, you collect weather data over several years, and calculate that the chance of a sunny day occurring after a cloudy day is 0.25. You also note that, by extension, the chance of a cloudy day occurring after a cloudy day must be 0.75, since there are only two possible states.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You can now use this distribution to predict weather for days to come, based on what the current weather state is at the time.</a:t>
            </a:r>
            <a:endParaRPr b="0" lang="en-US" sz="3200" spc="-1" strike="noStrike">
              <a:solidFill>
                <a:srgbClr val="000000"/>
              </a:solid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Types of Random Variables</a:t>
            </a:r>
            <a:endParaRPr b="0" lang="en-US" sz="4400" spc="-1" strike="noStrike">
              <a:solidFill>
                <a:srgbClr val="000000"/>
              </a:solidFill>
              <a:latin typeface="Calibri"/>
            </a:endParaRPr>
          </a:p>
        </p:txBody>
      </p:sp>
      <p:sp>
        <p:nvSpPr>
          <p:cNvPr id="87"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random variables at different instant of time can be independent to each other (coin flipping example) or dependent in some way (stock price example)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random variables can </a:t>
            </a:r>
            <a:endParaRPr b="0" lang="en-US" sz="3200" spc="-1" strike="noStrike">
              <a:solidFill>
                <a:srgbClr val="000000"/>
              </a:solidFill>
              <a:latin typeface="Calibri"/>
            </a:endParaRPr>
          </a:p>
        </p:txBody>
      </p:sp>
    </p:spTree>
  </p:cSld>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Random Process</a:t>
            </a:r>
            <a:endParaRPr b="0" lang="en-US" sz="4400" spc="-1" strike="noStrike">
              <a:solidFill>
                <a:srgbClr val="000000"/>
              </a:solidFill>
              <a:latin typeface="Calibri"/>
            </a:endParaRPr>
          </a:p>
        </p:txBody>
      </p:sp>
      <p:sp>
        <p:nvSpPr>
          <p:cNvPr id="89"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random process is a time-varying function that assigns the outcome of a random experiment to each time instant: X(t).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Types of Random Processes</a:t>
            </a:r>
            <a:endParaRPr b="0" lang="en-US" sz="4400" spc="-1" strike="noStrike">
              <a:solidFill>
                <a:srgbClr val="000000"/>
              </a:solidFill>
              <a:latin typeface="Calibri"/>
            </a:endParaRPr>
          </a:p>
        </p:txBody>
      </p:sp>
      <p:pic>
        <p:nvPicPr>
          <p:cNvPr id="91" name="Picture 3" descr=""/>
          <p:cNvPicPr/>
          <p:nvPr/>
        </p:nvPicPr>
        <p:blipFill>
          <a:blip r:embed="rId1"/>
          <a:stretch/>
        </p:blipFill>
        <p:spPr>
          <a:xfrm>
            <a:off x="304920" y="1828800"/>
            <a:ext cx="8381520" cy="3047760"/>
          </a:xfrm>
          <a:prstGeom prst="rect">
            <a:avLst/>
          </a:prstGeom>
          <a:ln w="9360">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Types of Random Process</a:t>
            </a:r>
            <a:endParaRPr b="0" lang="en-US" sz="4400" spc="-1" strike="noStrike">
              <a:solidFill>
                <a:srgbClr val="000000"/>
              </a:solidFill>
              <a:latin typeface="Calibri"/>
            </a:endParaRPr>
          </a:p>
        </p:txBody>
      </p:sp>
      <p:pic>
        <p:nvPicPr>
          <p:cNvPr id="93" name="Picture 2" descr=""/>
          <p:cNvPicPr/>
          <p:nvPr/>
        </p:nvPicPr>
        <p:blipFill>
          <a:blip r:embed="rId1"/>
          <a:stretch/>
        </p:blipFill>
        <p:spPr>
          <a:xfrm>
            <a:off x="396720" y="2438280"/>
            <a:ext cx="8746920" cy="2689920"/>
          </a:xfrm>
          <a:prstGeom prst="rect">
            <a:avLst/>
          </a:prstGeom>
          <a:ln w="9360">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Markov Property of Random Process</a:t>
            </a:r>
            <a:endParaRPr b="0" lang="en-US" sz="4400" spc="-1" strike="noStrike">
              <a:solidFill>
                <a:srgbClr val="000000"/>
              </a:solidFill>
              <a:latin typeface="Calibri"/>
            </a:endParaRPr>
          </a:p>
        </p:txBody>
      </p:sp>
      <p:sp>
        <p:nvSpPr>
          <p:cNvPr id="9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Markov property says, for a random process, that if we know the value taken by the process at a given time, we won’t get any additional information about the future behaviour of the process by gathering more knowledge about the past.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Stated in slightly more mathematical terms, for any given time, the conditional distribution of future states of the process given present and past states depends only on the present state and not at all on the past states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above is called memoryless property.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random process with the Markov property is called </a:t>
            </a:r>
            <a:r>
              <a:rPr b="1" lang="en-US" sz="3200" spc="-1" strike="noStrike">
                <a:solidFill>
                  <a:srgbClr val="000000"/>
                </a:solidFill>
                <a:latin typeface="Calibri"/>
              </a:rPr>
              <a:t>Markov process</a:t>
            </a:r>
            <a:r>
              <a:rPr b="1"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Markov Chain</a:t>
            </a:r>
            <a:endParaRPr b="0" lang="en-US" sz="4400" spc="-1" strike="noStrike">
              <a:solidFill>
                <a:srgbClr val="000000"/>
              </a:solidFill>
              <a:latin typeface="Calibri"/>
            </a:endParaRPr>
          </a:p>
        </p:txBody>
      </p:sp>
      <p:sp>
        <p:nvSpPr>
          <p:cNvPr id="97"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 </a:t>
            </a:r>
            <a:r>
              <a:rPr b="1" lang="en-US" sz="3200" spc="-1" strike="noStrike">
                <a:solidFill>
                  <a:srgbClr val="000000"/>
                </a:solidFill>
                <a:latin typeface="Calibri"/>
              </a:rPr>
              <a:t>Markov chain</a:t>
            </a:r>
            <a:r>
              <a:rPr b="0" lang="en-US" sz="3200" spc="-1" strike="noStrike">
                <a:solidFill>
                  <a:srgbClr val="000000"/>
                </a:solidFill>
                <a:latin typeface="Calibri"/>
              </a:rPr>
              <a:t> is a Markov process with discrete time and discrete state space.</a:t>
            </a:r>
            <a:endParaRPr b="0" lang="en-US" sz="3200" spc="-1" strike="noStrike">
              <a:solidFill>
                <a:srgbClr val="000000"/>
              </a:solidFill>
              <a:latin typeface="Calibri"/>
            </a:endParaRPr>
          </a:p>
        </p:txBody>
      </p:sp>
      <p:pic>
        <p:nvPicPr>
          <p:cNvPr id="98" name="Picture 2" descr=""/>
          <p:cNvPicPr/>
          <p:nvPr/>
        </p:nvPicPr>
        <p:blipFill>
          <a:blip r:embed="rId1"/>
          <a:stretch/>
        </p:blipFill>
        <p:spPr>
          <a:xfrm>
            <a:off x="1143000" y="4952880"/>
            <a:ext cx="7286400" cy="1542600"/>
          </a:xfrm>
          <a:prstGeom prst="rect">
            <a:avLst/>
          </a:prstGeom>
          <a:ln w="9360">
            <a:noFill/>
          </a:ln>
        </p:spPr>
      </p:pic>
    </p:spTree>
  </p:cSld>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Mathematical Representation of</a:t>
            </a:r>
            <a:br/>
            <a:r>
              <a:rPr b="0" lang="en-US" sz="4400" spc="-1" strike="noStrike">
                <a:solidFill>
                  <a:srgbClr val="000000"/>
                </a:solidFill>
                <a:latin typeface="Calibri"/>
              </a:rPr>
              <a:t>Markov Property</a:t>
            </a:r>
            <a:endParaRPr b="0" lang="en-US" sz="4400" spc="-1" strike="noStrike">
              <a:solidFill>
                <a:srgbClr val="000000"/>
              </a:solidFill>
              <a:latin typeface="Calibri"/>
            </a:endParaRPr>
          </a:p>
        </p:txBody>
      </p:sp>
      <p:sp>
        <p:nvSpPr>
          <p:cNvPr id="100" name="TextShape 2"/>
          <p:cNvSpPr txBox="1"/>
          <p:nvPr/>
        </p:nvSpPr>
        <p:spPr>
          <a:xfrm>
            <a:off x="457200" y="1600200"/>
            <a:ext cx="8229240" cy="2590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Mathematically, we can denote a Markov chain by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where at each instant of time the process takes its values in a discrete set E such that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Then, the Markov property implies that we have</a:t>
            </a:r>
            <a:endParaRPr b="0" lang="en-US" sz="3200" spc="-1" strike="noStrike">
              <a:solidFill>
                <a:srgbClr val="000000"/>
              </a:solidFill>
              <a:latin typeface="Calibri"/>
            </a:endParaRPr>
          </a:p>
        </p:txBody>
      </p:sp>
      <p:pic>
        <p:nvPicPr>
          <p:cNvPr id="101" name="Picture 4" descr=""/>
          <p:cNvPicPr/>
          <p:nvPr/>
        </p:nvPicPr>
        <p:blipFill>
          <a:blip r:embed="rId1"/>
          <a:stretch/>
        </p:blipFill>
        <p:spPr>
          <a:xfrm>
            <a:off x="2133720" y="1981080"/>
            <a:ext cx="3409560" cy="666360"/>
          </a:xfrm>
          <a:prstGeom prst="rect">
            <a:avLst/>
          </a:prstGeom>
          <a:ln w="9360">
            <a:noFill/>
          </a:ln>
        </p:spPr>
      </p:pic>
      <p:pic>
        <p:nvPicPr>
          <p:cNvPr id="102" name="Picture 5" descr=""/>
          <p:cNvPicPr/>
          <p:nvPr/>
        </p:nvPicPr>
        <p:blipFill>
          <a:blip r:embed="rId2"/>
          <a:stretch/>
        </p:blipFill>
        <p:spPr>
          <a:xfrm>
            <a:off x="2819520" y="3124080"/>
            <a:ext cx="2571480" cy="771120"/>
          </a:xfrm>
          <a:prstGeom prst="rect">
            <a:avLst/>
          </a:prstGeom>
          <a:ln w="9360">
            <a:noFill/>
          </a:ln>
        </p:spPr>
      </p:pic>
      <p:pic>
        <p:nvPicPr>
          <p:cNvPr id="103" name="Picture 6" descr=""/>
          <p:cNvPicPr/>
          <p:nvPr/>
        </p:nvPicPr>
        <p:blipFill>
          <a:blip r:embed="rId3"/>
          <a:stretch/>
        </p:blipFill>
        <p:spPr>
          <a:xfrm>
            <a:off x="304920" y="4495680"/>
            <a:ext cx="8534160" cy="1199880"/>
          </a:xfrm>
          <a:prstGeom prst="rect">
            <a:avLst/>
          </a:prstGeom>
          <a:ln w="9360">
            <a:noFill/>
          </a:ln>
        </p:spPr>
      </p:pic>
    </p:spTree>
  </p:cSld>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00">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988</TotalTime>
  <Application>LibreOffice/6.0.7.3$Linux_X86_64 LibreOffice_project/00m0$Build-3</Application>
  <Words>1226</Words>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2020-04-08T04:01:13Z</dcterms:created>
  <dc:creator>prince computer</dc:creator>
  <dc:description/>
  <dc:language>en-US</dc:language>
  <cp:lastModifiedBy>Sara Rehmat</cp:lastModifiedBy>
  <dcterms:modified xsi:type="dcterms:W3CDTF">2021-05-06T05:32:58Z</dcterms:modified>
  <cp:revision>43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