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1.png" ContentType="image/png"/>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Computer Modeling and Simulation</a:t>
            </a:r>
            <a:endParaRPr b="0" lang="en-US" sz="4400" spc="-1" strike="noStrike">
              <a:latin typeface="Arial"/>
            </a:endParaRPr>
          </a:p>
        </p:txBody>
      </p:sp>
      <p:sp>
        <p:nvSpPr>
          <p:cNvPr id="77"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gn="r">
              <a:lnSpc>
                <a:spcPct val="100000"/>
              </a:lnSpc>
              <a:spcBef>
                <a:spcPts val="641"/>
              </a:spcBef>
            </a:pPr>
            <a:r>
              <a:rPr b="0" lang="en-US" sz="3200" spc="-1" strike="noStrike">
                <a:solidFill>
                  <a:srgbClr val="8b8b8b"/>
                </a:solidFill>
                <a:latin typeface="Calibri"/>
              </a:rPr>
              <a:t>By</a:t>
            </a:r>
            <a:endParaRPr b="0" lang="en-US" sz="3200" spc="-1" strike="noStrike">
              <a:latin typeface="Arial"/>
            </a:endParaRPr>
          </a:p>
          <a:p>
            <a:pPr algn="r">
              <a:lnSpc>
                <a:spcPct val="100000"/>
              </a:lnSpc>
              <a:spcBef>
                <a:spcPts val="641"/>
              </a:spcBef>
            </a:pPr>
            <a:r>
              <a:rPr b="0" lang="en-US" sz="3200" spc="-1" strike="noStrike">
                <a:solidFill>
                  <a:srgbClr val="8b8b8b"/>
                </a:solidFill>
                <a:latin typeface="Calibri"/>
              </a:rPr>
              <a:t>Sara Rehmat</a:t>
            </a:r>
            <a:endParaRPr b="0" lang="en-US" sz="3200" spc="-1" strike="noStrike">
              <a:latin typeface="Arial"/>
            </a:endParaRPr>
          </a:p>
          <a:p>
            <a:pPr algn="r">
              <a:lnSpc>
                <a:spcPct val="100000"/>
              </a:lnSpc>
              <a:spcBef>
                <a:spcPts val="641"/>
              </a:spcBef>
            </a:pPr>
            <a:r>
              <a:rPr b="0" lang="en-US" sz="3200" spc="-1" strike="noStrike">
                <a:solidFill>
                  <a:srgbClr val="8b8b8b"/>
                </a:solidFill>
                <a:latin typeface="Calibri"/>
              </a:rPr>
              <a:t>MS(CS)</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Arrival Process Probability Distribution</a:t>
            </a:r>
            <a:endParaRPr b="0" lang="en-US" sz="4400" spc="-1" strike="noStrike">
              <a:latin typeface="Arial"/>
            </a:endParaRPr>
          </a:p>
        </p:txBody>
      </p:sp>
      <p:pic>
        <p:nvPicPr>
          <p:cNvPr id="98" name="Picture 2" descr=""/>
          <p:cNvPicPr/>
          <p:nvPr/>
        </p:nvPicPr>
        <p:blipFill>
          <a:blip r:embed="rId1"/>
          <a:stretch/>
        </p:blipFill>
        <p:spPr>
          <a:xfrm>
            <a:off x="1338120" y="1877040"/>
            <a:ext cx="6466680" cy="3971160"/>
          </a:xfrm>
          <a:prstGeom prst="rect">
            <a:avLst/>
          </a:prstGeom>
          <a:ln w="9360">
            <a:noFill/>
          </a:ln>
        </p:spPr>
      </p:pic>
    </p:spTree>
  </p:cSld>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Inter-arrival Time Probability Distribution</a:t>
            </a:r>
            <a:endParaRPr b="0" lang="en-US" sz="4400" spc="-1" strike="noStrike">
              <a:latin typeface="Arial"/>
            </a:endParaRPr>
          </a:p>
        </p:txBody>
      </p:sp>
      <p:sp>
        <p:nvSpPr>
          <p:cNvPr id="100" name="CustomShape 2"/>
          <p:cNvSpPr/>
          <p:nvPr/>
        </p:nvSpPr>
        <p:spPr>
          <a:xfrm>
            <a:off x="457200" y="1600200"/>
            <a:ext cx="8228880" cy="380916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r>
              <a:rPr b="1" lang="en-US" sz="3200" spc="-1" strike="noStrike">
                <a:solidFill>
                  <a:srgbClr val="000000"/>
                </a:solidFill>
                <a:latin typeface="Calibri"/>
              </a:rPr>
              <a:t>Interarrival Time  </a:t>
            </a:r>
            <a:r>
              <a:rPr b="0" lang="en-US" sz="3200" spc="-1" strike="noStrike">
                <a:solidFill>
                  <a:srgbClr val="000000"/>
                </a:solidFill>
                <a:latin typeface="Calibri"/>
              </a:rPr>
              <a:t>is the time between customer arrivals. This time is important  because it will indicate the random time at which the next customer will arrive at  the queue. This number will need to be computed for the simulation to account for  the arrival of each customer. </a:t>
            </a:r>
            <a:endParaRPr b="0" lang="en-US" sz="3200" spc="-1" strike="noStrike">
              <a:latin typeface="Arial"/>
            </a:endParaRPr>
          </a:p>
          <a:p>
            <a:pPr>
              <a:lnSpc>
                <a:spcPct val="100000"/>
              </a:lnSpc>
              <a:spcBef>
                <a:spcPts val="641"/>
              </a:spcBef>
            </a:pP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Interarrival Time is exponentially distributed and follows the probability function of equation </a:t>
            </a:r>
            <a:endParaRPr b="0" lang="en-US" sz="3200" spc="-1" strike="noStrike">
              <a:latin typeface="Arial"/>
            </a:endParaRPr>
          </a:p>
        </p:txBody>
      </p:sp>
      <p:pic>
        <p:nvPicPr>
          <p:cNvPr id="101" name="Picture 3" descr=""/>
          <p:cNvPicPr/>
          <p:nvPr/>
        </p:nvPicPr>
        <p:blipFill>
          <a:blip r:embed="rId1"/>
          <a:stretch/>
        </p:blipFill>
        <p:spPr>
          <a:xfrm>
            <a:off x="3429000" y="3733920"/>
            <a:ext cx="1742400" cy="532800"/>
          </a:xfrm>
          <a:prstGeom prst="rect">
            <a:avLst/>
          </a:prstGeom>
          <a:ln w="9360">
            <a:noFill/>
          </a:ln>
        </p:spPr>
      </p:pic>
    </p:spTree>
  </p:cSld>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Service Time Probability Distribution</a:t>
            </a:r>
            <a:endParaRPr b="0" lang="en-US" sz="4400" spc="-1" strike="noStrike">
              <a:latin typeface="Arial"/>
            </a:endParaRPr>
          </a:p>
        </p:txBody>
      </p:sp>
      <p:sp>
        <p:nvSpPr>
          <p:cNvPr id="103" name="CustomShape 2"/>
          <p:cNvSpPr/>
          <p:nvPr/>
        </p:nvSpPr>
        <p:spPr>
          <a:xfrm>
            <a:off x="457200" y="1600200"/>
            <a:ext cx="8228880" cy="251388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service process is described by a different probability distribution which gives the  service time interval probability or what is the probability that a customer ’ s service time will be between   t</a:t>
            </a:r>
            <a:r>
              <a:rPr b="0" lang="en-US" sz="3200" spc="-1" strike="noStrike" baseline="-25000">
                <a:solidFill>
                  <a:srgbClr val="000000"/>
                </a:solidFill>
                <a:latin typeface="Calibri"/>
              </a:rPr>
              <a:t>1</a:t>
            </a:r>
            <a:r>
              <a:rPr b="0" lang="en-US" sz="3200" spc="-1" strike="noStrike">
                <a:solidFill>
                  <a:srgbClr val="000000"/>
                </a:solidFill>
                <a:latin typeface="Calibri"/>
              </a:rPr>
              <a:t> and   t</a:t>
            </a:r>
            <a:r>
              <a:rPr b="0" lang="en-US" sz="3200" spc="-1" strike="noStrike" baseline="-25000">
                <a:solidFill>
                  <a:srgbClr val="000000"/>
                </a:solidFill>
                <a:latin typeface="Calibri"/>
              </a:rPr>
              <a:t>2</a:t>
            </a:r>
            <a:r>
              <a:rPr b="0" lang="en-US" sz="3200" spc="-1" strike="noStrike">
                <a:solidFill>
                  <a:srgbClr val="000000"/>
                </a:solidFill>
                <a:latin typeface="Calibri"/>
              </a:rPr>
              <a:t> . </a:t>
            </a:r>
            <a:endParaRPr b="0" lang="en-US" sz="3200" spc="-1" strike="noStrike">
              <a:latin typeface="Arial"/>
            </a:endParaRPr>
          </a:p>
          <a:p>
            <a:pPr>
              <a:lnSpc>
                <a:spcPct val="100000"/>
              </a:lnSpc>
              <a:spcBef>
                <a:spcPts val="641"/>
              </a:spcBef>
            </a:pPr>
            <a:endParaRPr b="0" lang="en-US" sz="3200" spc="-1" strike="noStrike">
              <a:latin typeface="Arial"/>
            </a:endParaRPr>
          </a:p>
        </p:txBody>
      </p:sp>
      <p:pic>
        <p:nvPicPr>
          <p:cNvPr id="104" name="Picture 3" descr=""/>
          <p:cNvPicPr/>
          <p:nvPr/>
        </p:nvPicPr>
        <p:blipFill>
          <a:blip r:embed="rId1"/>
          <a:stretch/>
        </p:blipFill>
        <p:spPr>
          <a:xfrm>
            <a:off x="1828800" y="3962520"/>
            <a:ext cx="4752360" cy="799560"/>
          </a:xfrm>
          <a:prstGeom prst="rect">
            <a:avLst/>
          </a:prstGeom>
          <a:ln w="9360">
            <a:noFill/>
          </a:ln>
        </p:spPr>
      </p:pic>
    </p:spTree>
  </p:cSld>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Service Time Probability Distribution</a:t>
            </a:r>
            <a:endParaRPr b="0" lang="en-US" sz="4400" spc="-1" strike="noStrike">
              <a:latin typeface="Arial"/>
            </a:endParaRPr>
          </a:p>
        </p:txBody>
      </p:sp>
      <p:sp>
        <p:nvSpPr>
          <p:cNvPr id="10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The probability of a speciﬁc service time is computed in a similar manner to the inter-arrival time and follows the same function as that for inter-arrival time.</a:t>
            </a:r>
            <a:endParaRPr b="0" lang="en-US" sz="3200" spc="-1" strike="noStrike">
              <a:latin typeface="Arial"/>
            </a:endParaRPr>
          </a:p>
          <a:p>
            <a:pPr>
              <a:lnSpc>
                <a:spcPct val="100000"/>
              </a:lnSpc>
              <a:spcBef>
                <a:spcPts val="641"/>
              </a:spcBef>
            </a:pP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P(t) = e</a:t>
            </a:r>
            <a:r>
              <a:rPr b="0" lang="en-US" sz="3200" spc="-1" strike="noStrike" baseline="30000">
                <a:solidFill>
                  <a:srgbClr val="000000"/>
                </a:solidFill>
                <a:latin typeface="Calibri"/>
              </a:rPr>
              <a:t>-μt</a:t>
            </a:r>
            <a:endParaRPr b="0" lang="en-US" sz="3200" spc="-1" strike="noStrike">
              <a:latin typeface="Arial"/>
            </a:endParaRPr>
          </a:p>
          <a:p>
            <a:pPr>
              <a:lnSpc>
                <a:spcPct val="100000"/>
              </a:lnSpc>
              <a:spcBef>
                <a:spcPts val="641"/>
              </a:spcBef>
            </a:pP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Where μ is the average service time.</a:t>
            </a:r>
            <a:endParaRPr b="0" lang="en-US" sz="3200" spc="-1" strike="noStrike">
              <a:latin typeface="Arial"/>
            </a:endParaRPr>
          </a:p>
        </p:txBody>
      </p:sp>
    </p:spTree>
  </p:cSld>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Attributes of Queuing Model </a:t>
            </a:r>
            <a:br/>
            <a:r>
              <a:rPr b="0" lang="en-US" sz="4400" spc="-1" strike="noStrike">
                <a:solidFill>
                  <a:srgbClr val="000000"/>
                </a:solidFill>
                <a:latin typeface="Calibri"/>
              </a:rPr>
              <a:t>5. Balking, Reneging, Jockeying</a:t>
            </a:r>
            <a:endParaRPr b="0" lang="en-US" sz="4400" spc="-1" strike="noStrike">
              <a:latin typeface="Arial"/>
            </a:endParaRPr>
          </a:p>
        </p:txBody>
      </p:sp>
      <p:sp>
        <p:nvSpPr>
          <p:cNvPr id="10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If the length of waiting line is too long or the customers find a shorter line, they may leave the queue. Balking, reneging, and jockeying are such examples of impatient customers.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Balking occurs when an arriving customer does not enter the queue due to the limited queue capacity.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Reneging occurs when a customer in order to maintain a stable queuing system leaves the queue after waiting in a queue upon arrival.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Jockeying occurs when a customer decides to switch the queue for earlier service.</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The decision of balking is deterministic, whereas those of reneging and jockeying are considered as probabilistic. </a:t>
            </a:r>
            <a:endParaRPr b="0" lang="en-US" sz="3200" spc="-1" strike="noStrike">
              <a:latin typeface="Arial"/>
            </a:endParaRPr>
          </a:p>
        </p:txBody>
      </p:sp>
    </p:spTree>
  </p:cSld>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Attributes of Queuing Model </a:t>
            </a:r>
            <a:br/>
            <a:r>
              <a:rPr b="0" lang="en-US" sz="4400" spc="-1" strike="noStrike">
                <a:solidFill>
                  <a:srgbClr val="000000"/>
                </a:solidFill>
                <a:latin typeface="Calibri"/>
              </a:rPr>
              <a:t>5. Notation</a:t>
            </a:r>
            <a:endParaRPr b="0" lang="en-US" sz="4400" spc="-1" strike="noStrike">
              <a:latin typeface="Arial"/>
            </a:endParaRPr>
          </a:p>
        </p:txBody>
      </p:sp>
      <p:sp>
        <p:nvSpPr>
          <p:cNvPr id="11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Kendall ’ s  notation , A/B/c/N/K, is used to concisely define a queue and its parameters.  </a:t>
            </a:r>
            <a:endParaRPr b="0" lang="en-US" sz="32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 “ </a:t>
            </a:r>
            <a:r>
              <a:rPr b="0" lang="en-US" sz="2800" spc="-1" strike="noStrike">
                <a:solidFill>
                  <a:srgbClr val="000000"/>
                </a:solidFill>
                <a:latin typeface="Calibri"/>
              </a:rPr>
              <a:t>A ”   and   “ B ”   represent  the  inter - arrival  and  service  distribution,  respectively;  “ D ”  (deterministic),  “ M ”  (Poisson),  “ G ”  (general), and </a:t>
            </a:r>
            <a:endParaRPr b="0" lang="en-US" sz="2800" spc="-1" strike="noStrike">
              <a:latin typeface="Arial"/>
            </a:endParaRPr>
          </a:p>
          <a:p>
            <a:pPr marL="743040" indent="-285120">
              <a:lnSpc>
                <a:spcPct val="100000"/>
              </a:lnSpc>
              <a:spcBef>
                <a:spcPts val="561"/>
              </a:spcBef>
            </a:pPr>
            <a:r>
              <a:rPr b="0" lang="en-US" sz="2800" spc="-1" strike="noStrike">
                <a:solidFill>
                  <a:srgbClr val="000000"/>
                </a:solidFill>
                <a:latin typeface="Calibri"/>
              </a:rPr>
              <a:t>      “ </a:t>
            </a:r>
            <a:r>
              <a:rPr b="0" lang="en-US" sz="2800" spc="-1" strike="noStrike">
                <a:solidFill>
                  <a:srgbClr val="000000"/>
                </a:solidFill>
                <a:latin typeface="Calibri"/>
              </a:rPr>
              <a:t>E</a:t>
            </a:r>
            <a:r>
              <a:rPr b="0" lang="en-US" sz="2800" spc="-1" strike="noStrike" baseline="-25000">
                <a:solidFill>
                  <a:srgbClr val="000000"/>
                </a:solidFill>
                <a:latin typeface="Calibri"/>
              </a:rPr>
              <a:t>k </a:t>
            </a:r>
            <a:r>
              <a:rPr b="0" lang="en-US" sz="2800" spc="-1" strike="noStrike">
                <a:solidFill>
                  <a:srgbClr val="000000"/>
                </a:solidFill>
                <a:latin typeface="Calibri"/>
              </a:rPr>
              <a:t>“(Erlang) are used to represent   “ A ”   and   “ B ” . </a:t>
            </a:r>
            <a:endParaRPr b="0" lang="en-US" sz="28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 “ </a:t>
            </a:r>
            <a:r>
              <a:rPr b="0" lang="en-US" sz="2800" spc="-1" strike="noStrike">
                <a:solidFill>
                  <a:srgbClr val="000000"/>
                </a:solidFill>
                <a:latin typeface="Calibri"/>
              </a:rPr>
              <a:t>c ”   represents  the  number  of  servers.   </a:t>
            </a:r>
            <a:endParaRPr b="0" lang="en-US" sz="28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N ”   represents  the  queue  capacity;   </a:t>
            </a:r>
            <a:endParaRPr b="0" lang="en-US" sz="2800" spc="-1" strike="noStrike">
              <a:latin typeface="Arial"/>
            </a:endParaRPr>
          </a:p>
          <a:p>
            <a:pPr lvl="1" marL="743040" indent="-285120">
              <a:lnSpc>
                <a:spcPct val="100000"/>
              </a:lnSpc>
              <a:spcBef>
                <a:spcPts val="561"/>
              </a:spcBef>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K ”   represents the size of the calling population.  </a:t>
            </a:r>
            <a:endParaRPr b="0" lang="en-US" sz="28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Usually  the  A/B/c  notation is used when  “ N ”  and  “ K ”  are infinite.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For example, M/M/1 represents a single server queuing model, and the inter - arrival and service time are exponentially distributed.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queue discipline  is often added to describe the system.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Here we will address only the M/M/1 type of queue. </a:t>
            </a:r>
            <a:endParaRPr b="0" lang="en-US" sz="3200" spc="-1" strike="noStrike">
              <a:latin typeface="Arial"/>
            </a:endParaRPr>
          </a:p>
        </p:txBody>
      </p:sp>
    </p:spTree>
  </p:cSld>
  <p:timing>
    <p:tnLst>
      <p:par>
        <p:cTn id="139" dur="indefinite" restart="never" nodeType="tmRoot">
          <p:childTnLst>
            <p:seq>
              <p:cTn id="14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Statistics Related to Queuing Model</a:t>
            </a:r>
            <a:endParaRPr b="0" lang="en-US" sz="4400" spc="-1" strike="noStrike">
              <a:latin typeface="Arial"/>
            </a:endParaRPr>
          </a:p>
        </p:txBody>
      </p:sp>
      <p:sp>
        <p:nvSpPr>
          <p:cNvPr id="11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The purpose of building a queuing model and running a simulation is to obtain meaningful statistics such as the server performance. The notations used for statistics </a:t>
            </a:r>
            <a:endParaRPr b="0" lang="en-US" sz="3200" spc="-1" strike="noStrike">
              <a:latin typeface="Arial"/>
            </a:endParaRPr>
          </a:p>
        </p:txBody>
      </p:sp>
    </p:spTree>
  </p:cSld>
  <p:timing>
    <p:tnLst>
      <p:par>
        <p:cTn id="141" dur="indefinite" restart="never" nodeType="tmRoot">
          <p:childTnLst>
            <p:seq>
              <p:cTn id="14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Statistics Related to Queuing Model</a:t>
            </a:r>
            <a:endParaRPr b="0" lang="en-US" sz="4400" spc="-1" strike="noStrike">
              <a:latin typeface="Arial"/>
            </a:endParaRPr>
          </a:p>
        </p:txBody>
      </p:sp>
      <p:pic>
        <p:nvPicPr>
          <p:cNvPr id="114" name="Picture 2" descr=""/>
          <p:cNvPicPr/>
          <p:nvPr/>
        </p:nvPicPr>
        <p:blipFill>
          <a:blip r:embed="rId1"/>
          <a:stretch/>
        </p:blipFill>
        <p:spPr>
          <a:xfrm>
            <a:off x="1665360" y="1600200"/>
            <a:ext cx="5812920" cy="4525200"/>
          </a:xfrm>
          <a:prstGeom prst="rect">
            <a:avLst/>
          </a:prstGeom>
          <a:ln w="9360">
            <a:noFill/>
          </a:ln>
        </p:spPr>
      </p:pic>
    </p:spTree>
  </p:cSld>
  <p:timing>
    <p:tnLst>
      <p:par>
        <p:cTn id="143" dur="indefinite" restart="never" nodeType="tmRoot">
          <p:childTnLst>
            <p:seq>
              <p:cTn id="14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Equations for key Queue Modeling Statistics</a:t>
            </a:r>
            <a:endParaRPr b="0" lang="en-US" sz="4400" spc="-1" strike="noStrike">
              <a:latin typeface="Arial"/>
            </a:endParaRPr>
          </a:p>
        </p:txBody>
      </p:sp>
      <p:pic>
        <p:nvPicPr>
          <p:cNvPr id="116" name="Picture 2" descr=""/>
          <p:cNvPicPr/>
          <p:nvPr/>
        </p:nvPicPr>
        <p:blipFill>
          <a:blip r:embed="rId1"/>
          <a:stretch/>
        </p:blipFill>
        <p:spPr>
          <a:xfrm>
            <a:off x="457200" y="1873440"/>
            <a:ext cx="8228880" cy="3978720"/>
          </a:xfrm>
          <a:prstGeom prst="rect">
            <a:avLst/>
          </a:prstGeom>
          <a:ln w="9360">
            <a:noFill/>
          </a:ln>
        </p:spPr>
      </p:pic>
    </p:spTree>
  </p:cSld>
  <p:timing>
    <p:tnLst>
      <p:par>
        <p:cTn id="145" dur="indefinite" restart="never" nodeType="tmRoot">
          <p:childTnLst>
            <p:seq>
              <p:cTn id="14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Equations for key Queue Modeling Statistics</a:t>
            </a:r>
            <a:endParaRPr b="0" lang="en-US" sz="4400" spc="-1" strike="noStrike">
              <a:latin typeface="Arial"/>
            </a:endParaRPr>
          </a:p>
        </p:txBody>
      </p:sp>
      <p:pic>
        <p:nvPicPr>
          <p:cNvPr id="118" name="Picture 2" descr=""/>
          <p:cNvPicPr/>
          <p:nvPr/>
        </p:nvPicPr>
        <p:blipFill>
          <a:blip r:embed="rId1"/>
          <a:stretch/>
        </p:blipFill>
        <p:spPr>
          <a:xfrm>
            <a:off x="457200" y="2291400"/>
            <a:ext cx="8228880" cy="3143160"/>
          </a:xfrm>
          <a:prstGeom prst="rect">
            <a:avLst/>
          </a:prstGeom>
          <a:ln w="9360">
            <a:noFill/>
          </a:ln>
        </p:spPr>
      </p:pic>
    </p:spTree>
  </p:cSld>
  <p:timing>
    <p:tnLst>
      <p:par>
        <p:cTn id="147" dur="indefinite" restart="never" nodeType="tmRoot">
          <p:childTnLst>
            <p:seq>
              <p:cTn id="14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Attributes of Queuing Model </a:t>
            </a:r>
            <a:endParaRPr b="0" lang="en-US" sz="4400" spc="-1" strike="noStrike">
              <a:latin typeface="Arial"/>
            </a:endParaRPr>
          </a:p>
        </p:txBody>
      </p:sp>
      <p:sp>
        <p:nvSpPr>
          <p:cNvPr id="7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A queuing model is described by its attributes: customer population, arrival and service pattern, queue discipline, queue capacity, and the number of servers.</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Little’s Law</a:t>
            </a:r>
            <a:endParaRPr b="0" lang="en-US" sz="4400" spc="-1" strike="noStrike">
              <a:latin typeface="Arial"/>
            </a:endParaRPr>
          </a:p>
        </p:txBody>
      </p:sp>
      <p:sp>
        <p:nvSpPr>
          <p:cNvPr id="120"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The average number of customers (  L ) is equal to the arrival rate (    λ   ) multiplied by the average time (  w ) the customer spends in the system:   L    =     λ w .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Little ’ s law is meaningful in that the law holds regardless of any kind of the arrival and service distribution.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Thus, Little ’ s law does not require restricted assumptions for the types of arrival and service patterns. </a:t>
            </a:r>
            <a:endParaRPr b="0" lang="en-US" sz="3200" spc="-1" strike="noStrike">
              <a:latin typeface="Arial"/>
            </a:endParaRPr>
          </a:p>
        </p:txBody>
      </p:sp>
    </p:spTree>
  </p:cSld>
  <p:timing>
    <p:tnLst>
      <p:par>
        <p:cTn id="149" dur="indefinite" restart="never" nodeType="tmRoot">
          <p:childTnLst>
            <p:seq>
              <p:cTn id="15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Example Simulation</a:t>
            </a:r>
            <a:endParaRPr b="0" lang="en-US" sz="4400" spc="-1" strike="noStrike">
              <a:latin typeface="Arial"/>
            </a:endParaRPr>
          </a:p>
        </p:txBody>
      </p:sp>
      <p:sp>
        <p:nvSpPr>
          <p:cNvPr id="12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Consider the following example of a grocery store with only one checkout counter.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customer waits for the cashier in a line.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arrival and service time for each customer are given in the following Table . Inter - arrival time and departure times can be calculated from the arrival and service time. </a:t>
            </a:r>
            <a:endParaRPr b="0" lang="en-US" sz="3200" spc="-1" strike="noStrike">
              <a:latin typeface="Arial"/>
            </a:endParaRPr>
          </a:p>
        </p:txBody>
      </p:sp>
    </p:spTree>
  </p:cSld>
  <p:timing>
    <p:tnLst>
      <p:par>
        <p:cTn id="151" dur="indefinite" restart="never" nodeType="tmRoot">
          <p:childTnLst>
            <p:seq>
              <p:cTn id="15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457200" y="274680"/>
            <a:ext cx="8228880" cy="1142280"/>
          </a:xfrm>
          <a:prstGeom prst="rect">
            <a:avLst/>
          </a:prstGeom>
          <a:noFill/>
          <a:ln>
            <a:noFill/>
          </a:ln>
        </p:spPr>
        <p:style>
          <a:lnRef idx="0"/>
          <a:fillRef idx="0"/>
          <a:effectRef idx="0"/>
          <a:fontRef idx="minor"/>
        </p:style>
      </p:sp>
      <p:sp>
        <p:nvSpPr>
          <p:cNvPr id="12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In a single - server queuing model, the customer waiting in the queue is not scheduled for service if another customer occupies the server.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start of service time is affected by the departure of the previous customer.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Thus, the departure time is defined as   d</a:t>
            </a:r>
            <a:r>
              <a:rPr b="0" lang="en-US" sz="3200" spc="-1" strike="noStrike" baseline="-25000">
                <a:solidFill>
                  <a:srgbClr val="000000"/>
                </a:solidFill>
                <a:latin typeface="Calibri"/>
              </a:rPr>
              <a:t>i</a:t>
            </a:r>
            <a:r>
              <a:rPr b="0" lang="en-US" sz="3200" spc="-1" strike="noStrike">
                <a:solidFill>
                  <a:srgbClr val="000000"/>
                </a:solidFill>
                <a:latin typeface="Calibri"/>
              </a:rPr>
              <a:t> = max (d</a:t>
            </a:r>
            <a:r>
              <a:rPr b="0" lang="en-US" sz="3200" spc="-1" strike="noStrike" baseline="-25000">
                <a:solidFill>
                  <a:srgbClr val="000000"/>
                </a:solidFill>
                <a:latin typeface="Calibri"/>
              </a:rPr>
              <a:t>i-1</a:t>
            </a:r>
            <a:r>
              <a:rPr b="0" lang="en-US" sz="3200" spc="-1" strike="noStrike">
                <a:solidFill>
                  <a:srgbClr val="000000"/>
                </a:solidFill>
                <a:latin typeface="Calibri"/>
              </a:rPr>
              <a:t>, ar</a:t>
            </a:r>
            <a:r>
              <a:rPr b="0" lang="en-US" sz="3200" spc="-1" strike="noStrike" baseline="-25000">
                <a:solidFill>
                  <a:srgbClr val="000000"/>
                </a:solidFill>
                <a:latin typeface="Calibri"/>
              </a:rPr>
              <a:t>i</a:t>
            </a:r>
            <a:r>
              <a:rPr b="0" lang="en-US" sz="3200" spc="-1" strike="noStrike">
                <a:solidFill>
                  <a:srgbClr val="000000"/>
                </a:solidFill>
                <a:latin typeface="Calibri"/>
              </a:rPr>
              <a:t>) + s</a:t>
            </a:r>
            <a:r>
              <a:rPr b="0" lang="en-US" sz="3200" spc="-1" strike="noStrike" baseline="-25000">
                <a:solidFill>
                  <a:srgbClr val="000000"/>
                </a:solidFill>
                <a:latin typeface="Calibri"/>
              </a:rPr>
              <a:t>i</a:t>
            </a:r>
            <a:r>
              <a:rPr b="0" lang="en-US" sz="3200" spc="-1" strike="noStrike">
                <a:solidFill>
                  <a:srgbClr val="000000"/>
                </a:solidFill>
                <a:latin typeface="Calibri"/>
              </a:rPr>
              <a:t>.</a:t>
            </a:r>
            <a:endParaRPr b="0" lang="en-US" sz="3200" spc="-1" strike="noStrike">
              <a:latin typeface="Arial"/>
            </a:endParaRPr>
          </a:p>
        </p:txBody>
      </p:sp>
    </p:spTree>
  </p:cSld>
  <p:timing>
    <p:tnLst>
      <p:par>
        <p:cTn id="153" dur="indefinite" restart="never" nodeType="tmRoot">
          <p:childTnLst>
            <p:seq>
              <p:cTn id="15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57200" y="274680"/>
            <a:ext cx="8228880" cy="1142280"/>
          </a:xfrm>
          <a:prstGeom prst="rect">
            <a:avLst/>
          </a:prstGeom>
          <a:noFill/>
          <a:ln>
            <a:noFill/>
          </a:ln>
        </p:spPr>
        <p:style>
          <a:lnRef idx="0"/>
          <a:fillRef idx="0"/>
          <a:effectRef idx="0"/>
          <a:fontRef idx="minor"/>
        </p:style>
      </p:sp>
      <p:pic>
        <p:nvPicPr>
          <p:cNvPr id="126" name="Picture 2" descr=""/>
          <p:cNvPicPr/>
          <p:nvPr/>
        </p:nvPicPr>
        <p:blipFill>
          <a:blip r:embed="rId1"/>
          <a:stretch/>
        </p:blipFill>
        <p:spPr>
          <a:xfrm>
            <a:off x="457200" y="2146680"/>
            <a:ext cx="8228880" cy="3432600"/>
          </a:xfrm>
          <a:prstGeom prst="rect">
            <a:avLst/>
          </a:prstGeom>
          <a:ln w="9360">
            <a:noFill/>
          </a:ln>
        </p:spPr>
      </p:pic>
    </p:spTree>
  </p:cSld>
  <p:timing>
    <p:tnLst>
      <p:par>
        <p:cTn id="155" dur="indefinite" restart="never" nodeType="tmRoot">
          <p:childTnLst>
            <p:seq>
              <p:cTn id="15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Example Simulation</a:t>
            </a:r>
            <a:endParaRPr b="0" lang="en-US" sz="4400" spc="-1" strike="noStrike">
              <a:latin typeface="Arial"/>
            </a:endParaRPr>
          </a:p>
        </p:txBody>
      </p:sp>
      <p:pic>
        <p:nvPicPr>
          <p:cNvPr id="128" name="Picture 2" descr=""/>
          <p:cNvPicPr/>
          <p:nvPr/>
        </p:nvPicPr>
        <p:blipFill>
          <a:blip r:embed="rId1"/>
          <a:stretch/>
        </p:blipFill>
        <p:spPr>
          <a:xfrm>
            <a:off x="380880" y="3429000"/>
            <a:ext cx="8228880" cy="2952720"/>
          </a:xfrm>
          <a:prstGeom prst="rect">
            <a:avLst/>
          </a:prstGeom>
          <a:ln w="9360">
            <a:noFill/>
          </a:ln>
        </p:spPr>
      </p:pic>
      <p:sp>
        <p:nvSpPr>
          <p:cNvPr id="129" name="CustomShape 2"/>
          <p:cNvSpPr/>
          <p:nvPr/>
        </p:nvSpPr>
        <p:spPr>
          <a:xfrm>
            <a:off x="-154440" y="2057400"/>
            <a:ext cx="9025920" cy="11872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Following figure graphically illustrates the simulation results over time,</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showing the number of customers in the grocery store as time progresses.   </a:t>
            </a:r>
            <a:endParaRPr b="0" lang="en-US" sz="1800" spc="-1" strike="noStrike">
              <a:latin typeface="Arial"/>
            </a:endParaRPr>
          </a:p>
          <a:p>
            <a:pPr>
              <a:lnSpc>
                <a:spcPct val="100000"/>
              </a:lnSpc>
            </a:pPr>
            <a:r>
              <a:rPr b="0" lang="en-US" sz="1800" spc="-1" strike="noStrike">
                <a:solidFill>
                  <a:srgbClr val="000000"/>
                </a:solidFill>
                <a:latin typeface="Calibri"/>
                <a:ea typeface="DejaVu Sans"/>
              </a:rPr>
              <a:t>L (  t ) denotes the number of customers in the system at time t. </a:t>
            </a:r>
            <a:endParaRPr b="0" lang="en-US" sz="1800" spc="-1" strike="noStrike">
              <a:latin typeface="Arial"/>
            </a:endParaRPr>
          </a:p>
          <a:p>
            <a:pPr>
              <a:lnSpc>
                <a:spcPct val="100000"/>
              </a:lnSpc>
            </a:pPr>
            <a:endParaRPr b="0" lang="en-US" sz="1800" spc="-1" strike="noStrike">
              <a:latin typeface="Arial"/>
            </a:endParaRPr>
          </a:p>
        </p:txBody>
      </p:sp>
    </p:spTree>
  </p:cSld>
  <p:timing>
    <p:tnLst>
      <p:par>
        <p:cTn id="157" dur="indefinite" restart="never" nodeType="tmRoot">
          <p:childTnLst>
            <p:seq>
              <p:cTn id="15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rPr>
              <a:t>Example Simulation</a:t>
            </a:r>
            <a:endParaRPr b="0" lang="en-US" sz="4400" spc="-1" strike="noStrike">
              <a:latin typeface="Arial"/>
            </a:endParaRPr>
          </a:p>
        </p:txBody>
      </p:sp>
      <p:sp>
        <p:nvSpPr>
          <p:cNvPr id="13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The average customer (   L ¯   ) at time t can be calculated from the figure as follows.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L ¯       =    (1    +    2    +    2    +    3    +    2    +    2    +    2    +    2    +    2    +    1    +    1    +    2    +    2    +    2    +    2    +     1    +    1    +    1)/21    =    1.48.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arrival rate (    λ   ) is 8/21   =   0.38.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mean residence time (  w )  is  (4    +    5    +    6    +    4    +    2    +    3    +    3    +    4)/8   =   3.88.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average number of customers in the system can be calculated from Little ’ s  law:    L    =     λ w     =    0.38     ×     3.88    =    1.48.  The  result  of  Little ’ s  law  is  the  same  as that of simulation as shown in Figure  . </a:t>
            </a:r>
            <a:endParaRPr b="0" lang="en-US" sz="3200" spc="-1" strike="noStrike">
              <a:latin typeface="Arial"/>
            </a:endParaRPr>
          </a:p>
        </p:txBody>
      </p:sp>
    </p:spTree>
  </p:cSld>
  <p:timing>
    <p:tnLst>
      <p:par>
        <p:cTn id="159" dur="indefinite" restart="never" nodeType="tmRoot">
          <p:childTnLst>
            <p:seq>
              <p:cTn id="160"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457200" y="274680"/>
            <a:ext cx="8228880" cy="1142280"/>
          </a:xfrm>
          <a:prstGeom prst="rect">
            <a:avLst/>
          </a:prstGeom>
          <a:noFill/>
          <a:ln>
            <a:noFill/>
          </a:ln>
        </p:spPr>
        <p:style>
          <a:lnRef idx="0"/>
          <a:fillRef idx="0"/>
          <a:effectRef idx="0"/>
          <a:fontRef idx="minor"/>
        </p:style>
      </p:sp>
      <p:pic>
        <p:nvPicPr>
          <p:cNvPr id="81" name="Picture 2" descr=""/>
          <p:cNvPicPr/>
          <p:nvPr/>
        </p:nvPicPr>
        <p:blipFill>
          <a:blip r:embed="rId1"/>
          <a:stretch/>
        </p:blipFill>
        <p:spPr>
          <a:xfrm>
            <a:off x="614520" y="1929600"/>
            <a:ext cx="7123320" cy="3479760"/>
          </a:xfrm>
          <a:prstGeom prst="rect">
            <a:avLst/>
          </a:prstGeom>
          <a:ln w="9360">
            <a:noFill/>
          </a:ln>
        </p:spPr>
      </p:pic>
      <p:sp>
        <p:nvSpPr>
          <p:cNvPr id="82" name="CustomShape 2"/>
          <p:cNvSpPr/>
          <p:nvPr/>
        </p:nvSpPr>
        <p:spPr>
          <a:xfrm>
            <a:off x="2057400" y="5638680"/>
            <a:ext cx="4781520" cy="6379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Components of a single-server Queuing Model</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57200" y="274680"/>
            <a:ext cx="8228880" cy="1142280"/>
          </a:xfrm>
          <a:prstGeom prst="rect">
            <a:avLst/>
          </a:prstGeom>
          <a:noFill/>
          <a:ln>
            <a:noFill/>
          </a:ln>
        </p:spPr>
        <p:style>
          <a:lnRef idx="0"/>
          <a:fillRef idx="0"/>
          <a:effectRef idx="0"/>
          <a:fontRef idx="minor"/>
        </p:style>
      </p:sp>
      <p:pic>
        <p:nvPicPr>
          <p:cNvPr id="84" name="Picture 2" descr=""/>
          <p:cNvPicPr/>
          <p:nvPr/>
        </p:nvPicPr>
        <p:blipFill>
          <a:blip r:embed="rId1"/>
          <a:stretch/>
        </p:blipFill>
        <p:spPr>
          <a:xfrm>
            <a:off x="1501560" y="1600200"/>
            <a:ext cx="6139800" cy="4525200"/>
          </a:xfrm>
          <a:prstGeom prst="rect">
            <a:avLst/>
          </a:prstGeom>
          <a:ln w="9360">
            <a:noFill/>
          </a:ln>
        </p:spPr>
      </p:pic>
      <p:sp>
        <p:nvSpPr>
          <p:cNvPr id="85" name="CustomShape 2"/>
          <p:cNvSpPr/>
          <p:nvPr/>
        </p:nvSpPr>
        <p:spPr>
          <a:xfrm>
            <a:off x="2607480" y="6324480"/>
            <a:ext cx="3234960" cy="36432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Single and Parallel Queues</a:t>
            </a:r>
            <a:endParaRPr b="0" lang="en-US"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Attributes of Queuing Model  </a:t>
            </a:r>
            <a:br/>
            <a:r>
              <a:rPr b="0" lang="en-US" sz="4400" spc="-1" strike="noStrike">
                <a:solidFill>
                  <a:srgbClr val="000000"/>
                </a:solidFill>
                <a:latin typeface="Calibri"/>
              </a:rPr>
              <a:t>1. Calling Population</a:t>
            </a:r>
            <a:endParaRPr b="0" lang="en-US" sz="4400" spc="-1" strike="noStrike">
              <a:latin typeface="Arial"/>
            </a:endParaRPr>
          </a:p>
        </p:txBody>
      </p:sp>
      <p:sp>
        <p:nvSpPr>
          <p:cNvPr id="8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The calling population , which can be either finite or infinite, is defined as  “the pool of customers who possibly can request the service in the near future”.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If the size of the calling population is infinite, the arrival rate is not affected by others.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endParaRPr b="0" lang="en-US" sz="3200" spc="-1" strike="noStrike">
              <a:latin typeface="Arial"/>
            </a:endParaRPr>
          </a:p>
        </p:txBody>
      </p:sp>
    </p:spTree>
  </p:cSld>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10">
                                  <p:stCondLst>
                                    <p:cond delay="0"/>
                                  </p:stCondLst>
                                  <p:childTnLst>
                                    <p:set>
                                      <p:cBhvr>
                                        <p:cTn id="14" dur="1" fill="hold">
                                          <p:stCondLst>
                                            <p:cond delay="0"/>
                                          </p:stCondLst>
                                        </p:cTn>
                                        <p:tgtEl>
                                          <p:spTgt spid="87">
                                            <p:txEl>
                                              <p:pRg st="0" end="0"/>
                                            </p:txEl>
                                          </p:spTgt>
                                        </p:tgtEl>
                                        <p:attrNameLst>
                                          <p:attrName>style.visibility</p:attrName>
                                        </p:attrNameLst>
                                      </p:cBhvr>
                                      <p:to>
                                        <p:strVal val="visible"/>
                                      </p:to>
                                    </p:set>
                                    <p:animEffect filter="fade" transition="in">
                                      <p:cBhvr additive="repl">
                                        <p:cTn id="15" dur="2000"/>
                                        <p:tgtEl>
                                          <p:spTgt spid="8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10">
                                  <p:stCondLst>
                                    <p:cond delay="0"/>
                                  </p:stCondLst>
                                  <p:childTnLst>
                                    <p:set>
                                      <p:cBhvr>
                                        <p:cTn id="19" dur="1" fill="hold">
                                          <p:stCondLst>
                                            <p:cond delay="0"/>
                                          </p:stCondLst>
                                        </p:cTn>
                                        <p:tgtEl>
                                          <p:spTgt spid="87">
                                            <p:txEl>
                                              <p:pRg st="1" end="1"/>
                                            </p:txEl>
                                          </p:spTgt>
                                        </p:tgtEl>
                                        <p:attrNameLst>
                                          <p:attrName>style.visibility</p:attrName>
                                        </p:attrNameLst>
                                      </p:cBhvr>
                                      <p:to>
                                        <p:strVal val="visible"/>
                                      </p:to>
                                    </p:set>
                                    <p:animEffect filter="fade" transition="in">
                                      <p:cBhvr additive="repl">
                                        <p:cTn id="20" dur="2000"/>
                                        <p:tgtEl>
                                          <p:spTgt spid="8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0">
                                  <p:stCondLst>
                                    <p:cond delay="0"/>
                                  </p:stCondLst>
                                  <p:childTnLst>
                                    <p:set>
                                      <p:cBhvr>
                                        <p:cTn id="24" dur="1" fill="hold">
                                          <p:stCondLst>
                                            <p:cond delay="0"/>
                                          </p:stCondLst>
                                        </p:cTn>
                                        <p:tgtEl>
                                          <p:spTgt spid="87">
                                            <p:txEl>
                                              <p:pRg st="2" end="2"/>
                                            </p:txEl>
                                          </p:spTgt>
                                        </p:tgtEl>
                                        <p:attrNameLst>
                                          <p:attrName>style.visibility</p:attrName>
                                        </p:attrNameLst>
                                      </p:cBhvr>
                                      <p:to>
                                        <p:strVal val="visible"/>
                                      </p:to>
                                    </p:set>
                                    <p:animEffect filter="fade" transition="in">
                                      <p:cBhvr additive="repl">
                                        <p:cTn id="25" dur="2000"/>
                                        <p:tgtEl>
                                          <p:spTgt spid="87">
                                            <p:txEl>
                                              <p:pRg st="2" end="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Attributes of Queuing Model  </a:t>
            </a:r>
            <a:br/>
            <a:r>
              <a:rPr b="0" lang="en-US" sz="4400" spc="-1" strike="noStrike">
                <a:solidFill>
                  <a:srgbClr val="000000"/>
                </a:solidFill>
                <a:latin typeface="Calibri"/>
              </a:rPr>
              <a:t>2. Queue Pattern</a:t>
            </a:r>
            <a:endParaRPr b="0" lang="en-US" sz="4400" spc="-1" strike="noStrike">
              <a:latin typeface="Arial"/>
            </a:endParaRPr>
          </a:p>
        </p:txBody>
      </p:sp>
      <p:sp>
        <p:nvSpPr>
          <p:cNvPr id="8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When a server becomes idle, the next customer is selected among candidates from the queue. The selection of strategy from the queue is called   queue discipline.</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common algorithms of queue discipline are  first - in  first - out  </a:t>
            </a:r>
            <a:r>
              <a:rPr b="1" lang="en-US" sz="3200" spc="-1" strike="noStrike">
                <a:solidFill>
                  <a:srgbClr val="000000"/>
                </a:solidFill>
                <a:latin typeface="Calibri"/>
              </a:rPr>
              <a:t>(FIFO</a:t>
            </a:r>
            <a:r>
              <a:rPr b="0" lang="en-US" sz="3200" spc="-1" strike="noStrike">
                <a:solidFill>
                  <a:srgbClr val="000000"/>
                </a:solidFill>
                <a:latin typeface="Calibri"/>
              </a:rPr>
              <a:t>),  last - in first - out </a:t>
            </a:r>
            <a:r>
              <a:rPr b="1" lang="en-US" sz="3200" spc="-1" strike="noStrike">
                <a:solidFill>
                  <a:srgbClr val="000000"/>
                </a:solidFill>
                <a:latin typeface="Calibri"/>
              </a:rPr>
              <a:t>(LIFO), </a:t>
            </a:r>
            <a:r>
              <a:rPr b="0" lang="en-US" sz="3200" spc="-1" strike="noStrike">
                <a:solidFill>
                  <a:srgbClr val="000000"/>
                </a:solidFill>
                <a:latin typeface="Calibri"/>
              </a:rPr>
              <a:t>service in random order </a:t>
            </a:r>
            <a:r>
              <a:rPr b="1" lang="en-US" sz="3200" spc="-1" strike="noStrike">
                <a:solidFill>
                  <a:srgbClr val="000000"/>
                </a:solidFill>
                <a:latin typeface="Calibri"/>
              </a:rPr>
              <a:t>(SIRO), </a:t>
            </a:r>
            <a:r>
              <a:rPr b="0" lang="en-US" sz="3200" spc="-1" strike="noStrike">
                <a:solidFill>
                  <a:srgbClr val="000000"/>
                </a:solidFill>
                <a:latin typeface="Calibri"/>
              </a:rPr>
              <a:t>and </a:t>
            </a:r>
            <a:r>
              <a:rPr b="1" lang="en-US" sz="3200" spc="-1" strike="noStrike">
                <a:solidFill>
                  <a:srgbClr val="000000"/>
                </a:solidFill>
                <a:latin typeface="Calibri"/>
              </a:rPr>
              <a:t>priority queue.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most common queue discipline is FIFO.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In a priority queue discipline, each arrival has its priority.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The priority scheme may be either   preemptive   or    non-preemptive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In a</a:t>
            </a:r>
            <a:r>
              <a:rPr b="1" lang="en-US" sz="3200" spc="-1" strike="noStrike">
                <a:solidFill>
                  <a:srgbClr val="000000"/>
                </a:solidFill>
                <a:latin typeface="Calibri"/>
              </a:rPr>
              <a:t> preemptive </a:t>
            </a:r>
            <a:r>
              <a:rPr b="0" lang="en-US" sz="3200" spc="-1" strike="noStrike">
                <a:solidFill>
                  <a:srgbClr val="000000"/>
                </a:solidFill>
                <a:latin typeface="Calibri"/>
              </a:rPr>
              <a:t>scheme, the customer currently being served is placed back at the front of the queue if the incoming customer has the higher priority than the customer has who is currently being served.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displaced customer ’ s service may be either restarted or resumed.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In a </a:t>
            </a:r>
            <a:r>
              <a:rPr b="1" lang="en-US" sz="3200" spc="-1" strike="noStrike">
                <a:solidFill>
                  <a:srgbClr val="000000"/>
                </a:solidFill>
                <a:latin typeface="Calibri"/>
              </a:rPr>
              <a:t>non-preemptive</a:t>
            </a:r>
            <a:r>
              <a:rPr b="0" lang="en-US" sz="3200" spc="-1" strike="noStrike">
                <a:solidFill>
                  <a:srgbClr val="000000"/>
                </a:solidFill>
                <a:latin typeface="Calibri"/>
              </a:rPr>
              <a:t> scheme, the continuous service is provided for the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customer currently being served until it ends. </a:t>
            </a:r>
            <a:endParaRPr b="0" lang="en-US" sz="3200" spc="-1" strike="noStrike">
              <a:latin typeface="Arial"/>
            </a:endParaRPr>
          </a:p>
        </p:txBody>
      </p:sp>
    </p:spTree>
  </p:cSld>
  <p:timing>
    <p:tnLst>
      <p:par>
        <p:cTn id="26" dur="indefinite" restart="never" nodeType="tmRoot">
          <p:childTnLst>
            <p:seq>
              <p:cTn id="27" dur="indefinite" nodeType="mainSeq">
                <p:childTnLst>
                  <p:par>
                    <p:cTn id="28" fill="hold">
                      <p:stCondLst>
                        <p:cond delay="indefinite"/>
                      </p:stCondLst>
                      <p:childTnLst>
                        <p:par>
                          <p:cTn id="29" fill="hold">
                            <p:stCondLst>
                              <p:cond delay="0"/>
                            </p:stCondLst>
                            <p:childTnLst>
                              <p:par>
                                <p:cTn id="30" nodeType="clickEffect" fill="hold" presetClass="entr" presetID="10">
                                  <p:stCondLst>
                                    <p:cond delay="0"/>
                                  </p:stCondLst>
                                  <p:childTnLst>
                                    <p:set>
                                      <p:cBhvr>
                                        <p:cTn id="31" dur="1" fill="hold">
                                          <p:stCondLst>
                                            <p:cond delay="0"/>
                                          </p:stCondLst>
                                        </p:cTn>
                                        <p:tgtEl>
                                          <p:spTgt spid="89">
                                            <p:txEl>
                                              <p:pRg st="0" end="0"/>
                                            </p:txEl>
                                          </p:spTgt>
                                        </p:tgtEl>
                                        <p:attrNameLst>
                                          <p:attrName>style.visibility</p:attrName>
                                        </p:attrNameLst>
                                      </p:cBhvr>
                                      <p:to>
                                        <p:strVal val="visible"/>
                                      </p:to>
                                    </p:set>
                                    <p:animEffect filter="fade" transition="in">
                                      <p:cBhvr additive="repl">
                                        <p:cTn id="32" dur="2000"/>
                                        <p:tgtEl>
                                          <p:spTgt spid="8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0">
                                  <p:stCondLst>
                                    <p:cond delay="0"/>
                                  </p:stCondLst>
                                  <p:childTnLst>
                                    <p:set>
                                      <p:cBhvr>
                                        <p:cTn id="36" dur="1" fill="hold">
                                          <p:stCondLst>
                                            <p:cond delay="0"/>
                                          </p:stCondLst>
                                        </p:cTn>
                                        <p:tgtEl>
                                          <p:spTgt spid="89">
                                            <p:txEl>
                                              <p:pRg st="1" end="1"/>
                                            </p:txEl>
                                          </p:spTgt>
                                        </p:tgtEl>
                                        <p:attrNameLst>
                                          <p:attrName>style.visibility</p:attrName>
                                        </p:attrNameLst>
                                      </p:cBhvr>
                                      <p:to>
                                        <p:strVal val="visible"/>
                                      </p:to>
                                    </p:set>
                                    <p:animEffect filter="fade" transition="in">
                                      <p:cBhvr additive="repl">
                                        <p:cTn id="37" dur="2000"/>
                                        <p:tgtEl>
                                          <p:spTgt spid="89">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nodeType="clickEffect" fill="hold" presetClass="entr" presetID="10">
                                  <p:stCondLst>
                                    <p:cond delay="0"/>
                                  </p:stCondLst>
                                  <p:childTnLst>
                                    <p:set>
                                      <p:cBhvr>
                                        <p:cTn id="41" dur="1" fill="hold">
                                          <p:stCondLst>
                                            <p:cond delay="0"/>
                                          </p:stCondLst>
                                        </p:cTn>
                                        <p:tgtEl>
                                          <p:spTgt spid="89">
                                            <p:txEl>
                                              <p:pRg st="2" end="2"/>
                                            </p:txEl>
                                          </p:spTgt>
                                        </p:tgtEl>
                                        <p:attrNameLst>
                                          <p:attrName>style.visibility</p:attrName>
                                        </p:attrNameLst>
                                      </p:cBhvr>
                                      <p:to>
                                        <p:strVal val="visible"/>
                                      </p:to>
                                    </p:set>
                                    <p:animEffect filter="fade" transition="in">
                                      <p:cBhvr additive="repl">
                                        <p:cTn id="42" dur="2000"/>
                                        <p:tgtEl>
                                          <p:spTgt spid="8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0">
                                  <p:stCondLst>
                                    <p:cond delay="0"/>
                                  </p:stCondLst>
                                  <p:childTnLst>
                                    <p:set>
                                      <p:cBhvr>
                                        <p:cTn id="46" dur="1" fill="hold">
                                          <p:stCondLst>
                                            <p:cond delay="0"/>
                                          </p:stCondLst>
                                        </p:cTn>
                                        <p:tgtEl>
                                          <p:spTgt spid="89">
                                            <p:txEl>
                                              <p:pRg st="3" end="3"/>
                                            </p:txEl>
                                          </p:spTgt>
                                        </p:tgtEl>
                                        <p:attrNameLst>
                                          <p:attrName>style.visibility</p:attrName>
                                        </p:attrNameLst>
                                      </p:cBhvr>
                                      <p:to>
                                        <p:strVal val="visible"/>
                                      </p:to>
                                    </p:set>
                                    <p:animEffect filter="fade" transition="in">
                                      <p:cBhvr additive="repl">
                                        <p:cTn id="47" dur="2000"/>
                                        <p:tgtEl>
                                          <p:spTgt spid="89">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nodeType="clickEffect" fill="hold" presetClass="entr" presetID="10">
                                  <p:stCondLst>
                                    <p:cond delay="0"/>
                                  </p:stCondLst>
                                  <p:childTnLst>
                                    <p:set>
                                      <p:cBhvr>
                                        <p:cTn id="51" dur="1" fill="hold">
                                          <p:stCondLst>
                                            <p:cond delay="0"/>
                                          </p:stCondLst>
                                        </p:cTn>
                                        <p:tgtEl>
                                          <p:spTgt spid="89">
                                            <p:txEl>
                                              <p:pRg st="4" end="4"/>
                                            </p:txEl>
                                          </p:spTgt>
                                        </p:tgtEl>
                                        <p:attrNameLst>
                                          <p:attrName>style.visibility</p:attrName>
                                        </p:attrNameLst>
                                      </p:cBhvr>
                                      <p:to>
                                        <p:strVal val="visible"/>
                                      </p:to>
                                    </p:set>
                                    <p:animEffect filter="fade" transition="in">
                                      <p:cBhvr additive="repl">
                                        <p:cTn id="52" dur="2000"/>
                                        <p:tgtEl>
                                          <p:spTgt spid="89">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0">
                                  <p:stCondLst>
                                    <p:cond delay="0"/>
                                  </p:stCondLst>
                                  <p:childTnLst>
                                    <p:set>
                                      <p:cBhvr>
                                        <p:cTn id="56" dur="1" fill="hold">
                                          <p:stCondLst>
                                            <p:cond delay="0"/>
                                          </p:stCondLst>
                                        </p:cTn>
                                        <p:tgtEl>
                                          <p:spTgt spid="89">
                                            <p:txEl>
                                              <p:pRg st="5" end="5"/>
                                            </p:txEl>
                                          </p:spTgt>
                                        </p:tgtEl>
                                        <p:attrNameLst>
                                          <p:attrName>style.visibility</p:attrName>
                                        </p:attrNameLst>
                                      </p:cBhvr>
                                      <p:to>
                                        <p:strVal val="visible"/>
                                      </p:to>
                                    </p:set>
                                    <p:animEffect filter="fade" transition="in">
                                      <p:cBhvr additive="repl">
                                        <p:cTn id="57" dur="2000"/>
                                        <p:tgtEl>
                                          <p:spTgt spid="89">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nodeType="clickEffect" fill="hold" presetClass="entr" presetID="10">
                                  <p:stCondLst>
                                    <p:cond delay="0"/>
                                  </p:stCondLst>
                                  <p:childTnLst>
                                    <p:set>
                                      <p:cBhvr>
                                        <p:cTn id="61" dur="1" fill="hold">
                                          <p:stCondLst>
                                            <p:cond delay="0"/>
                                          </p:stCondLst>
                                        </p:cTn>
                                        <p:tgtEl>
                                          <p:spTgt spid="89">
                                            <p:txEl>
                                              <p:pRg st="6" end="6"/>
                                            </p:txEl>
                                          </p:spTgt>
                                        </p:tgtEl>
                                        <p:attrNameLst>
                                          <p:attrName>style.visibility</p:attrName>
                                        </p:attrNameLst>
                                      </p:cBhvr>
                                      <p:to>
                                        <p:strVal val="visible"/>
                                      </p:to>
                                    </p:set>
                                    <p:animEffect filter="fade" transition="in">
                                      <p:cBhvr additive="repl">
                                        <p:cTn id="62" dur="2000"/>
                                        <p:tgtEl>
                                          <p:spTgt spid="89">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0">
                                  <p:stCondLst>
                                    <p:cond delay="0"/>
                                  </p:stCondLst>
                                  <p:childTnLst>
                                    <p:set>
                                      <p:cBhvr>
                                        <p:cTn id="66" dur="1" fill="hold">
                                          <p:stCondLst>
                                            <p:cond delay="0"/>
                                          </p:stCondLst>
                                        </p:cTn>
                                        <p:tgtEl>
                                          <p:spTgt spid="89">
                                            <p:txEl>
                                              <p:pRg st="7" end="7"/>
                                            </p:txEl>
                                          </p:spTgt>
                                        </p:tgtEl>
                                        <p:attrNameLst>
                                          <p:attrName>style.visibility</p:attrName>
                                        </p:attrNameLst>
                                      </p:cBhvr>
                                      <p:to>
                                        <p:strVal val="visible"/>
                                      </p:to>
                                    </p:set>
                                    <p:animEffect filter="fade" transition="in">
                                      <p:cBhvr additive="repl">
                                        <p:cTn id="67" dur="2000"/>
                                        <p:tgtEl>
                                          <p:spTgt spid="89">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10">
                                  <p:stCondLst>
                                    <p:cond delay="0"/>
                                  </p:stCondLst>
                                  <p:childTnLst>
                                    <p:set>
                                      <p:cBhvr>
                                        <p:cTn id="71" dur="1" fill="hold">
                                          <p:stCondLst>
                                            <p:cond delay="0"/>
                                          </p:stCondLst>
                                        </p:cTn>
                                        <p:tgtEl>
                                          <p:spTgt spid="89">
                                            <p:txEl>
                                              <p:pRg st="8" end="8"/>
                                            </p:txEl>
                                          </p:spTgt>
                                        </p:tgtEl>
                                        <p:attrNameLst>
                                          <p:attrName>style.visibility</p:attrName>
                                        </p:attrNameLst>
                                      </p:cBhvr>
                                      <p:to>
                                        <p:strVal val="visible"/>
                                      </p:to>
                                    </p:set>
                                    <p:animEffect filter="fade" transition="in">
                                      <p:cBhvr additive="repl">
                                        <p:cTn id="72" dur="2000"/>
                                        <p:tgtEl>
                                          <p:spTgt spid="89">
                                            <p:txEl>
                                              <p:pRg st="8" end="8"/>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Attributes of Queuing Model </a:t>
            </a:r>
            <a:br/>
            <a:r>
              <a:rPr b="0" lang="en-US" sz="4400" spc="-1" strike="noStrike">
                <a:solidFill>
                  <a:srgbClr val="000000"/>
                </a:solidFill>
                <a:latin typeface="Calibri"/>
              </a:rPr>
              <a:t>3. Arrival and Service Pattern</a:t>
            </a:r>
            <a:endParaRPr b="0" lang="en-US" sz="4400" spc="-1" strike="noStrike">
              <a:latin typeface="Arial"/>
            </a:endParaRPr>
          </a:p>
        </p:txBody>
      </p:sp>
      <p:sp>
        <p:nvSpPr>
          <p:cNvPr id="9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Arrival  and   service patterns  are the two most important factors determining behaviors of queuing models.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A queuing model may be   deterministic   or    stochastic .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For the stochastic case, new arrivals occur in a random pattern and their service time is obtained by probability distribution.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arrival and service rates, based on observation, are provided as the values of parameters for stochastic queuing models. </a:t>
            </a:r>
            <a:endParaRPr b="0" lang="en-US" sz="3200" spc="-1" strike="noStrike">
              <a:latin typeface="Arial"/>
            </a:endParaRPr>
          </a:p>
        </p:txBody>
      </p:sp>
    </p:spTree>
  </p:cSld>
  <p:timing>
    <p:tnLst>
      <p:par>
        <p:cTn id="73" dur="indefinite" restart="never" nodeType="tmRoot">
          <p:childTnLst>
            <p:seq>
              <p:cTn id="74" dur="indefinite" nodeType="mainSeq">
                <p:childTnLst>
                  <p:par>
                    <p:cTn id="75" fill="hold">
                      <p:stCondLst>
                        <p:cond delay="indefinite"/>
                      </p:stCondLst>
                      <p:childTnLst>
                        <p:par>
                          <p:cTn id="76" fill="hold">
                            <p:stCondLst>
                              <p:cond delay="0"/>
                            </p:stCondLst>
                            <p:childTnLst>
                              <p:par>
                                <p:cTn id="77" nodeType="clickEffect" fill="hold" presetClass="entr" presetID="10">
                                  <p:stCondLst>
                                    <p:cond delay="0"/>
                                  </p:stCondLst>
                                  <p:childTnLst>
                                    <p:set>
                                      <p:cBhvr>
                                        <p:cTn id="78" dur="1" fill="hold">
                                          <p:stCondLst>
                                            <p:cond delay="0"/>
                                          </p:stCondLst>
                                        </p:cTn>
                                        <p:tgtEl>
                                          <p:spTgt spid="91">
                                            <p:txEl>
                                              <p:pRg st="0" end="0"/>
                                            </p:txEl>
                                          </p:spTgt>
                                        </p:tgtEl>
                                        <p:attrNameLst>
                                          <p:attrName>style.visibility</p:attrName>
                                        </p:attrNameLst>
                                      </p:cBhvr>
                                      <p:to>
                                        <p:strVal val="visible"/>
                                      </p:to>
                                    </p:set>
                                    <p:animEffect filter="fade" transition="in">
                                      <p:cBhvr additive="repl">
                                        <p:cTn id="79" dur="2000"/>
                                        <p:tgtEl>
                                          <p:spTgt spid="91">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nodeType="clickEffect" fill="hold" presetClass="entr" presetID="10">
                                  <p:stCondLst>
                                    <p:cond delay="0"/>
                                  </p:stCondLst>
                                  <p:childTnLst>
                                    <p:set>
                                      <p:cBhvr>
                                        <p:cTn id="83" dur="1" fill="hold">
                                          <p:stCondLst>
                                            <p:cond delay="0"/>
                                          </p:stCondLst>
                                        </p:cTn>
                                        <p:tgtEl>
                                          <p:spTgt spid="91">
                                            <p:txEl>
                                              <p:pRg st="1" end="1"/>
                                            </p:txEl>
                                          </p:spTgt>
                                        </p:tgtEl>
                                        <p:attrNameLst>
                                          <p:attrName>style.visibility</p:attrName>
                                        </p:attrNameLst>
                                      </p:cBhvr>
                                      <p:to>
                                        <p:strVal val="visible"/>
                                      </p:to>
                                    </p:set>
                                    <p:animEffect filter="fade" transition="in">
                                      <p:cBhvr additive="repl">
                                        <p:cTn id="84" dur="2000"/>
                                        <p:tgtEl>
                                          <p:spTgt spid="91">
                                            <p:txEl>
                                              <p:pRg st="1" end="1"/>
                                            </p:txEl>
                                          </p:spTgt>
                                        </p:tgtEl>
                                      </p:cBhvr>
                                    </p:animEffec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0">
                                  <p:stCondLst>
                                    <p:cond delay="0"/>
                                  </p:stCondLst>
                                  <p:childTnLst>
                                    <p:set>
                                      <p:cBhvr>
                                        <p:cTn id="88" dur="1" fill="hold">
                                          <p:stCondLst>
                                            <p:cond delay="0"/>
                                          </p:stCondLst>
                                        </p:cTn>
                                        <p:tgtEl>
                                          <p:spTgt spid="91">
                                            <p:txEl>
                                              <p:pRg st="2" end="2"/>
                                            </p:txEl>
                                          </p:spTgt>
                                        </p:tgtEl>
                                        <p:attrNameLst>
                                          <p:attrName>style.visibility</p:attrName>
                                        </p:attrNameLst>
                                      </p:cBhvr>
                                      <p:to>
                                        <p:strVal val="visible"/>
                                      </p:to>
                                    </p:set>
                                    <p:animEffect filter="fade" transition="in">
                                      <p:cBhvr additive="repl">
                                        <p:cTn id="89" dur="2000"/>
                                        <p:tgtEl>
                                          <p:spTgt spid="91">
                                            <p:txEl>
                                              <p:pRg st="2" end="2"/>
                                            </p:txEl>
                                          </p:spTgt>
                                        </p:tgtEl>
                                      </p:cBhvr>
                                    </p:animEffect>
                                  </p:childTnLst>
                                </p:cTn>
                              </p:par>
                            </p:childTnLst>
                          </p:cTn>
                        </p:par>
                      </p:childTnLst>
                    </p:cTn>
                  </p:par>
                  <p:par>
                    <p:cTn id="90" fill="hold">
                      <p:stCondLst>
                        <p:cond delay="indefinite"/>
                      </p:stCondLst>
                      <p:childTnLst>
                        <p:par>
                          <p:cTn id="91" fill="hold">
                            <p:stCondLst>
                              <p:cond delay="0"/>
                            </p:stCondLst>
                            <p:childTnLst>
                              <p:par>
                                <p:cTn id="92" nodeType="clickEffect" fill="hold" presetClass="entr" presetID="10">
                                  <p:stCondLst>
                                    <p:cond delay="0"/>
                                  </p:stCondLst>
                                  <p:childTnLst>
                                    <p:set>
                                      <p:cBhvr>
                                        <p:cTn id="93" dur="1" fill="hold">
                                          <p:stCondLst>
                                            <p:cond delay="0"/>
                                          </p:stCondLst>
                                        </p:cTn>
                                        <p:tgtEl>
                                          <p:spTgt spid="91">
                                            <p:txEl>
                                              <p:pRg st="3" end="3"/>
                                            </p:txEl>
                                          </p:spTgt>
                                        </p:tgtEl>
                                        <p:attrNameLst>
                                          <p:attrName>style.visibility</p:attrName>
                                        </p:attrNameLst>
                                      </p:cBhvr>
                                      <p:to>
                                        <p:strVal val="visible"/>
                                      </p:to>
                                    </p:set>
                                    <p:animEffect filter="fade" transition="in">
                                      <p:cBhvr additive="repl">
                                        <p:cTn id="94" dur="2000"/>
                                        <p:tgtEl>
                                          <p:spTgt spid="91">
                                            <p:txEl>
                                              <p:pRg st="3" end="3"/>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Attributes of Queuing Model </a:t>
            </a:r>
            <a:br/>
            <a:r>
              <a:rPr b="0" lang="en-US" sz="4400" spc="-1" strike="noStrike">
                <a:solidFill>
                  <a:srgbClr val="000000"/>
                </a:solidFill>
                <a:latin typeface="Calibri"/>
              </a:rPr>
              <a:t>4. Arrival Rate and Service Rate</a:t>
            </a:r>
            <a:endParaRPr b="0" lang="en-US" sz="4400" spc="-1" strike="noStrike">
              <a:latin typeface="Arial"/>
            </a:endParaRPr>
          </a:p>
        </p:txBody>
      </p:sp>
      <p:sp>
        <p:nvSpPr>
          <p:cNvPr id="9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arrival rate  is defined as the mean number of customers per unit time, and the   service rate   is  defined by the capacity of the server in the queuing model.</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r>
              <a:rPr b="0" lang="en-US" sz="3200" spc="-1" strike="noStrike">
                <a:solidFill>
                  <a:srgbClr val="000000"/>
                </a:solidFill>
                <a:latin typeface="Calibri"/>
              </a:rPr>
              <a:t>If the service rate is less than the arrival rate, the size of the queue will grow infinitely.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arrival rate must be less than the service rate in order to maintain a stable queuing system.</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randomness of arrival and service patterns cause the length of waiting lines in the queue to vary. </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000000"/>
                </a:solidFill>
                <a:latin typeface="Calibri"/>
              </a:rPr>
              <a:t>Probabiltiy Distribution of Processes in Queing Model</a:t>
            </a:r>
            <a:endParaRPr b="0" lang="en-US" sz="4400" spc="-1" strike="noStrike">
              <a:latin typeface="Arial"/>
            </a:endParaRPr>
          </a:p>
        </p:txBody>
      </p:sp>
      <p:sp>
        <p:nvSpPr>
          <p:cNvPr id="95" name="CustomShape 2"/>
          <p:cNvSpPr/>
          <p:nvPr/>
        </p:nvSpPr>
        <p:spPr>
          <a:xfrm>
            <a:off x="457200" y="1600200"/>
            <a:ext cx="8228880" cy="44190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Note that there are three main processes in the system, </a:t>
            </a:r>
            <a:r>
              <a:rPr b="1" lang="en-US" sz="3200" spc="-1" strike="noStrike">
                <a:solidFill>
                  <a:srgbClr val="000000"/>
                </a:solidFill>
                <a:latin typeface="Calibri"/>
              </a:rPr>
              <a:t>the   arrival process </a:t>
            </a:r>
            <a:r>
              <a:rPr b="0" lang="en-US" sz="3200" spc="-1" strike="noStrike">
                <a:solidFill>
                  <a:srgbClr val="000000"/>
                </a:solidFill>
                <a:latin typeface="Calibri"/>
              </a:rPr>
              <a:t>,  </a:t>
            </a:r>
            <a:r>
              <a:rPr b="1" lang="en-US" sz="3200" spc="-1" strike="noStrike">
                <a:solidFill>
                  <a:srgbClr val="000000"/>
                </a:solidFill>
                <a:latin typeface="Calibri"/>
              </a:rPr>
              <a:t>the</a:t>
            </a:r>
            <a:r>
              <a:rPr b="0" lang="en-US" sz="3200" spc="-1" strike="noStrike">
                <a:solidFill>
                  <a:srgbClr val="000000"/>
                </a:solidFill>
                <a:latin typeface="Calibri"/>
              </a:rPr>
              <a:t>   </a:t>
            </a:r>
            <a:r>
              <a:rPr b="1" lang="en-US" sz="3200" spc="-1" strike="noStrike">
                <a:solidFill>
                  <a:srgbClr val="000000"/>
                </a:solidFill>
                <a:latin typeface="Calibri"/>
              </a:rPr>
              <a:t>service process </a:t>
            </a:r>
            <a:r>
              <a:rPr b="0" lang="en-US" sz="3200" spc="-1" strike="noStrike">
                <a:solidFill>
                  <a:srgbClr val="000000"/>
                </a:solidFill>
                <a:latin typeface="Calibri"/>
              </a:rPr>
              <a:t>, and the   departure process . </a:t>
            </a:r>
            <a:endParaRPr b="0" lang="en-US" sz="3200" spc="-1" strike="noStrike">
              <a:latin typeface="Arial"/>
            </a:endParaRPr>
          </a:p>
          <a:p>
            <a:pPr marL="343080" indent="-342360">
              <a:lnSpc>
                <a:spcPct val="100000"/>
              </a:lnSpc>
              <a:spcBef>
                <a:spcPts val="641"/>
              </a:spcBef>
              <a:buClr>
                <a:srgbClr val="000000"/>
              </a:buClr>
              <a:buFont typeface="Arial"/>
              <a:buChar char="•"/>
            </a:pPr>
            <a:r>
              <a:rPr b="1" lang="en-US" sz="3200" spc="-1" strike="noStrike">
                <a:solidFill>
                  <a:srgbClr val="000000"/>
                </a:solidFill>
                <a:latin typeface="Calibri"/>
              </a:rPr>
              <a:t>Arrival Process: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Suppose    λ    is the average arrival rate (e.g., customers arrive at a rate of     λ    per hour) and x is the number of customers.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The probability that x customers arrive in one hour is given by a </a:t>
            </a:r>
            <a:r>
              <a:rPr b="1" lang="en-US" sz="3200" spc="-1" strike="noStrike">
                <a:solidFill>
                  <a:srgbClr val="000000"/>
                </a:solidFill>
                <a:latin typeface="Calibri"/>
              </a:rPr>
              <a:t>Poisson statistical distribution.</a:t>
            </a:r>
            <a:endParaRPr b="0" lang="en-US" sz="3200" spc="-1" strike="noStrike">
              <a:latin typeface="Arial"/>
            </a:endParaRPr>
          </a:p>
          <a:p>
            <a:pPr>
              <a:lnSpc>
                <a:spcPct val="100000"/>
              </a:lnSpc>
              <a:spcBef>
                <a:spcPts val="641"/>
              </a:spcBef>
            </a:pPr>
            <a:endParaRPr b="0" lang="en-US" sz="3200" spc="-1" strike="noStrike">
              <a:latin typeface="Arial"/>
            </a:endParaRPr>
          </a:p>
          <a:p>
            <a:pPr marL="343080" indent="-342360">
              <a:lnSpc>
                <a:spcPct val="100000"/>
              </a:lnSpc>
              <a:spcBef>
                <a:spcPts val="641"/>
              </a:spcBef>
              <a:buClr>
                <a:srgbClr val="000000"/>
              </a:buClr>
              <a:buFont typeface="Arial"/>
              <a:buChar char="•"/>
            </a:pPr>
            <a:r>
              <a:rPr b="1" lang="en-US" sz="3200" spc="-1" strike="noStrike">
                <a:solidFill>
                  <a:srgbClr val="000000"/>
                </a:solidFill>
                <a:latin typeface="Calibri"/>
              </a:rPr>
              <a:t> </a:t>
            </a:r>
            <a:endParaRPr b="0" lang="en-US" sz="3200" spc="-1" strike="noStrike">
              <a:latin typeface="Arial"/>
            </a:endParaRPr>
          </a:p>
          <a:p>
            <a:pPr marL="343080" indent="-342360">
              <a:lnSpc>
                <a:spcPct val="100000"/>
              </a:lnSpc>
              <a:spcBef>
                <a:spcPts val="641"/>
              </a:spcBef>
              <a:buClr>
                <a:srgbClr val="000000"/>
              </a:buClr>
              <a:buFont typeface="Arial"/>
              <a:buChar char="•"/>
            </a:pPr>
            <a:r>
              <a:rPr b="0" lang="en-US" sz="3200" spc="-1" strike="noStrike">
                <a:solidFill>
                  <a:srgbClr val="000000"/>
                </a:solidFill>
                <a:latin typeface="Calibri"/>
              </a:rPr>
              <a:t> </a:t>
            </a:r>
            <a:endParaRPr b="0" lang="en-US" sz="3200" spc="-1" strike="noStrike">
              <a:latin typeface="Arial"/>
            </a:endParaRPr>
          </a:p>
        </p:txBody>
      </p:sp>
      <p:pic>
        <p:nvPicPr>
          <p:cNvPr id="96" name="Picture 4" descr=""/>
          <p:cNvPicPr/>
          <p:nvPr/>
        </p:nvPicPr>
        <p:blipFill>
          <a:blip r:embed="rId1"/>
          <a:stretch/>
        </p:blipFill>
        <p:spPr>
          <a:xfrm>
            <a:off x="2377440" y="4206240"/>
            <a:ext cx="4199760" cy="694440"/>
          </a:xfrm>
          <a:prstGeom prst="rect">
            <a:avLst/>
          </a:prstGeom>
          <a:ln w="9360">
            <a:noFill/>
          </a:ln>
        </p:spPr>
      </p:pic>
    </p:spTree>
  </p:cSld>
  <p:timing>
    <p:tnLst>
      <p:par>
        <p:cTn id="97" dur="indefinite" restart="never" nodeType="tmRoot">
          <p:childTnLst>
            <p:seq>
              <p:cTn id="98" dur="indefinite" nodeType="mainSeq">
                <p:childTnLst>
                  <p:par>
                    <p:cTn id="99" fill="hold">
                      <p:stCondLst>
                        <p:cond delay="indefinite"/>
                      </p:stCondLst>
                      <p:childTnLst>
                        <p:par>
                          <p:cTn id="100" fill="hold">
                            <p:stCondLst>
                              <p:cond delay="0"/>
                            </p:stCondLst>
                            <p:childTnLst>
                              <p:par>
                                <p:cTn id="101" nodeType="clickEffect" fill="hold" presetClass="entr" presetID="10">
                                  <p:stCondLst>
                                    <p:cond delay="0"/>
                                  </p:stCondLst>
                                  <p:childTnLst>
                                    <p:set>
                                      <p:cBhvr>
                                        <p:cTn id="102" dur="1" fill="hold">
                                          <p:stCondLst>
                                            <p:cond delay="0"/>
                                          </p:stCondLst>
                                        </p:cTn>
                                        <p:tgtEl>
                                          <p:spTgt spid="95">
                                            <p:txEl>
                                              <p:pRg st="0" end="0"/>
                                            </p:txEl>
                                          </p:spTgt>
                                        </p:tgtEl>
                                        <p:attrNameLst>
                                          <p:attrName>style.visibility</p:attrName>
                                        </p:attrNameLst>
                                      </p:cBhvr>
                                      <p:to>
                                        <p:strVal val="visible"/>
                                      </p:to>
                                    </p:set>
                                    <p:animEffect filter="fade" transition="in">
                                      <p:cBhvr additive="repl">
                                        <p:cTn id="103" dur="2000"/>
                                        <p:tgtEl>
                                          <p:spTgt spid="95">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10">
                                  <p:stCondLst>
                                    <p:cond delay="0"/>
                                  </p:stCondLst>
                                  <p:childTnLst>
                                    <p:set>
                                      <p:cBhvr>
                                        <p:cTn id="107" dur="1" fill="hold">
                                          <p:stCondLst>
                                            <p:cond delay="0"/>
                                          </p:stCondLst>
                                        </p:cTn>
                                        <p:tgtEl>
                                          <p:spTgt spid="95">
                                            <p:txEl>
                                              <p:pRg st="1" end="1"/>
                                            </p:txEl>
                                          </p:spTgt>
                                        </p:tgtEl>
                                        <p:attrNameLst>
                                          <p:attrName>style.visibility</p:attrName>
                                        </p:attrNameLst>
                                      </p:cBhvr>
                                      <p:to>
                                        <p:strVal val="visible"/>
                                      </p:to>
                                    </p:set>
                                    <p:animEffect filter="fade" transition="in">
                                      <p:cBhvr additive="repl">
                                        <p:cTn id="108" dur="2000"/>
                                        <p:tgtEl>
                                          <p:spTgt spid="95">
                                            <p:txEl>
                                              <p:pRg st="1" end="1"/>
                                            </p:txEl>
                                          </p:spTgt>
                                        </p:tgtEl>
                                      </p:cBhvr>
                                    </p:animEffec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0">
                                  <p:stCondLst>
                                    <p:cond delay="0"/>
                                  </p:stCondLst>
                                  <p:childTnLst>
                                    <p:set>
                                      <p:cBhvr>
                                        <p:cTn id="112" dur="1" fill="hold">
                                          <p:stCondLst>
                                            <p:cond delay="0"/>
                                          </p:stCondLst>
                                        </p:cTn>
                                        <p:tgtEl>
                                          <p:spTgt spid="95">
                                            <p:txEl>
                                              <p:pRg st="2" end="2"/>
                                            </p:txEl>
                                          </p:spTgt>
                                        </p:tgtEl>
                                        <p:attrNameLst>
                                          <p:attrName>style.visibility</p:attrName>
                                        </p:attrNameLst>
                                      </p:cBhvr>
                                      <p:to>
                                        <p:strVal val="visible"/>
                                      </p:to>
                                    </p:set>
                                    <p:animEffect filter="fade" transition="in">
                                      <p:cBhvr additive="repl">
                                        <p:cTn id="113" dur="2000"/>
                                        <p:tgtEl>
                                          <p:spTgt spid="95">
                                            <p:txEl>
                                              <p:pRg st="2" end="2"/>
                                            </p:txEl>
                                          </p:spTgt>
                                        </p:tgtEl>
                                      </p:cBhvr>
                                    </p:animEffect>
                                  </p:childTnLst>
                                </p:cTn>
                              </p:par>
                            </p:childTnLst>
                          </p:cTn>
                        </p:par>
                      </p:childTnLst>
                    </p:cTn>
                  </p:par>
                  <p:par>
                    <p:cTn id="114" fill="hold">
                      <p:stCondLst>
                        <p:cond delay="indefinite"/>
                      </p:stCondLst>
                      <p:childTnLst>
                        <p:par>
                          <p:cTn id="115" fill="hold">
                            <p:stCondLst>
                              <p:cond delay="0"/>
                            </p:stCondLst>
                            <p:childTnLst>
                              <p:par>
                                <p:cTn id="116" nodeType="clickEffect" fill="hold" presetClass="entr" presetID="10">
                                  <p:stCondLst>
                                    <p:cond delay="0"/>
                                  </p:stCondLst>
                                  <p:childTnLst>
                                    <p:set>
                                      <p:cBhvr>
                                        <p:cTn id="117" dur="1" fill="hold">
                                          <p:stCondLst>
                                            <p:cond delay="0"/>
                                          </p:stCondLst>
                                        </p:cTn>
                                        <p:tgtEl>
                                          <p:spTgt spid="95">
                                            <p:txEl>
                                              <p:pRg st="3" end="3"/>
                                            </p:txEl>
                                          </p:spTgt>
                                        </p:tgtEl>
                                        <p:attrNameLst>
                                          <p:attrName>style.visibility</p:attrName>
                                        </p:attrNameLst>
                                      </p:cBhvr>
                                      <p:to>
                                        <p:strVal val="visible"/>
                                      </p:to>
                                    </p:set>
                                    <p:animEffect filter="fade" transition="in">
                                      <p:cBhvr additive="repl">
                                        <p:cTn id="118" dur="2000"/>
                                        <p:tgtEl>
                                          <p:spTgt spid="95">
                                            <p:txEl>
                                              <p:pRg st="3" end="3"/>
                                            </p:txEl>
                                          </p:spTgt>
                                        </p:tgtEl>
                                      </p:cBhvr>
                                    </p:animEffec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10">
                                  <p:stCondLst>
                                    <p:cond delay="0"/>
                                  </p:stCondLst>
                                  <p:childTnLst>
                                    <p:set>
                                      <p:cBhvr>
                                        <p:cTn id="122" dur="1" fill="hold">
                                          <p:stCondLst>
                                            <p:cond delay="0"/>
                                          </p:stCondLst>
                                        </p:cTn>
                                        <p:tgtEl>
                                          <p:spTgt spid="95">
                                            <p:txEl>
                                              <p:pRg st="5" end="5"/>
                                            </p:txEl>
                                          </p:spTgt>
                                        </p:tgtEl>
                                        <p:attrNameLst>
                                          <p:attrName>style.visibility</p:attrName>
                                        </p:attrNameLst>
                                      </p:cBhvr>
                                      <p:to>
                                        <p:strVal val="visible"/>
                                      </p:to>
                                    </p:set>
                                    <p:animEffect filter="fade" transition="in">
                                      <p:cBhvr additive="repl">
                                        <p:cTn id="123" dur="2000"/>
                                        <p:tgtEl>
                                          <p:spTgt spid="95">
                                            <p:txEl>
                                              <p:pRg st="5" end="5"/>
                                            </p:txEl>
                                          </p:spTgt>
                                        </p:tgtEl>
                                      </p:cBhvr>
                                    </p:animEffect>
                                  </p:childTnLst>
                                </p:cTn>
                              </p:par>
                            </p:childTnLst>
                          </p:cTn>
                        </p:par>
                      </p:childTnLst>
                    </p:cTn>
                  </p:par>
                  <p:par>
                    <p:cTn id="124" fill="hold">
                      <p:stCondLst>
                        <p:cond delay="indefinite"/>
                      </p:stCondLst>
                      <p:childTnLst>
                        <p:par>
                          <p:cTn id="125" fill="hold">
                            <p:stCondLst>
                              <p:cond delay="0"/>
                            </p:stCondLst>
                            <p:childTnLst>
                              <p:par>
                                <p:cTn id="126" nodeType="clickEffect" fill="hold" presetClass="entr" presetID="10">
                                  <p:stCondLst>
                                    <p:cond delay="0"/>
                                  </p:stCondLst>
                                  <p:childTnLst>
                                    <p:set>
                                      <p:cBhvr>
                                        <p:cTn id="127" dur="1" fill="hold">
                                          <p:stCondLst>
                                            <p:cond delay="0"/>
                                          </p:stCondLst>
                                        </p:cTn>
                                        <p:tgtEl>
                                          <p:spTgt spid="95">
                                            <p:txEl>
                                              <p:pRg st="6" end="6"/>
                                            </p:txEl>
                                          </p:spTgt>
                                        </p:tgtEl>
                                        <p:attrNameLst>
                                          <p:attrName>style.visibility</p:attrName>
                                        </p:attrNameLst>
                                      </p:cBhvr>
                                      <p:to>
                                        <p:strVal val="visible"/>
                                      </p:to>
                                    </p:set>
                                    <p:animEffect filter="fade" transition="in">
                                      <p:cBhvr additive="repl">
                                        <p:cTn id="128" dur="2000"/>
                                        <p:tgtEl>
                                          <p:spTgt spid="95">
                                            <p:txEl>
                                              <p:pRg st="6" end="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1918</TotalTime>
  <Application>LibreOffice/6.0.7.3$Linux_X86_64 LibreOffice_project/00m0$Build-3</Application>
  <Words>1637</Words>
  <Paragraphs>105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2020-04-20T15:47:14Z</dcterms:created>
  <dc:creator>prince computer</dc:creator>
  <dc:description/>
  <dc:language>en-US</dc:language>
  <cp:lastModifiedBy/>
  <dcterms:modified xsi:type="dcterms:W3CDTF">2021-06-17T14:06:57Z</dcterms:modified>
  <cp:revision>73</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26</vt:i4>
  </property>
</Properties>
</file>