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en-US" sz="4400" spc="-1" strike="noStrike">
                <a:solidFill>
                  <a:srgbClr val="000000"/>
                </a:solidFill>
                <a:latin typeface="Calibri"/>
              </a:rPr>
              <a:t>Click to edit Master </a:t>
            </a:r>
            <a:r>
              <a:rPr b="0" lang="en-US" sz="4400" spc="-1" strike="noStrike">
                <a:solidFill>
                  <a:srgbClr val="000000"/>
                </a:solidFill>
                <a:latin typeface="Calibri"/>
              </a:rPr>
              <a:t>title style</a:t>
            </a:r>
            <a:endParaRPr b="0" lang="en-US" sz="4400" spc="-1" strike="noStrike">
              <a:solidFill>
                <a:srgbClr val="000000"/>
              </a:solid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fld id="{7EC7231C-65A7-4504-B744-0E19F32FC452}" type="datetime">
              <a:rPr b="0" lang="en-US" sz="1200" spc="-1" strike="noStrike">
                <a:solidFill>
                  <a:srgbClr val="8b8b8b"/>
                </a:solidFill>
                <a:latin typeface="Calibri"/>
              </a:rPr>
              <a:t>6/21/21</a:t>
            </a:fld>
            <a:endParaRPr b="0" lang="en-US"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b="0" lang="en-US"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CCE86310-D16B-4899-8B8A-CEF8D0B8D99F}"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p>
            <a:pPr>
              <a:lnSpc>
                <a:spcPct val="100000"/>
              </a:lnSpc>
            </a:pPr>
            <a:fld id="{1357C523-255A-40F2-ADDB-B5CD07DA9D4B}" type="datetime">
              <a:rPr b="0" lang="en-US" sz="1200" spc="-1" strike="noStrike">
                <a:solidFill>
                  <a:srgbClr val="8b8b8b"/>
                </a:solidFill>
                <a:latin typeface="Calibri"/>
              </a:rPr>
              <a:t>6/21/21</a:t>
            </a:fld>
            <a:endParaRPr b="0" lang="en-US"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p>
            <a:endParaRPr b="0" lang="en-US"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p>
            <a:pPr algn="r">
              <a:lnSpc>
                <a:spcPct val="100000"/>
              </a:lnSpc>
            </a:pPr>
            <a:fld id="{AFC6168D-8D57-4E9E-A079-0F1A49E8BB54}"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685800" y="2130480"/>
            <a:ext cx="7772040" cy="1469520"/>
          </a:xfrm>
          <a:prstGeom prst="rect">
            <a:avLst/>
          </a:prstGeom>
          <a:noFill/>
          <a:ln>
            <a:noFill/>
          </a:ln>
        </p:spPr>
        <p:txBody>
          <a:bodyPr anchor="ctr"/>
          <a:p>
            <a:pPr algn="ctr">
              <a:lnSpc>
                <a:spcPct val="100000"/>
              </a:lnSpc>
            </a:pPr>
            <a:r>
              <a:rPr b="0" lang="en-US" sz="4400" spc="-1" strike="noStrike">
                <a:solidFill>
                  <a:srgbClr val="000000"/>
                </a:solidFill>
                <a:latin typeface="Calibri"/>
              </a:rPr>
              <a:t>Computer Modeling and Simulation</a:t>
            </a:r>
            <a:endParaRPr b="0" lang="en-US" sz="4400" spc="-1" strike="noStrike">
              <a:solidFill>
                <a:srgbClr val="000000"/>
              </a:solidFill>
              <a:latin typeface="Calibri"/>
            </a:endParaRPr>
          </a:p>
        </p:txBody>
      </p:sp>
      <p:sp>
        <p:nvSpPr>
          <p:cNvPr id="83" name="TextShape 2"/>
          <p:cNvSpPr txBox="1"/>
          <p:nvPr/>
        </p:nvSpPr>
        <p:spPr>
          <a:xfrm>
            <a:off x="1371600" y="3886200"/>
            <a:ext cx="6400440" cy="1752120"/>
          </a:xfrm>
          <a:prstGeom prst="rect">
            <a:avLst/>
          </a:prstGeom>
          <a:noFill/>
          <a:ln>
            <a:noFill/>
          </a:ln>
        </p:spPr>
        <p:txBody>
          <a:bodyPr/>
          <a:p>
            <a:pPr algn="r">
              <a:lnSpc>
                <a:spcPct val="100000"/>
              </a:lnSpc>
              <a:spcBef>
                <a:spcPts val="641"/>
              </a:spcBef>
            </a:pPr>
            <a:r>
              <a:rPr b="0" lang="en-US" sz="3200" spc="-1" strike="noStrike">
                <a:solidFill>
                  <a:srgbClr val="8b8b8b"/>
                </a:solidFill>
                <a:latin typeface="Calibri"/>
              </a:rPr>
              <a:t>By</a:t>
            </a:r>
            <a:endParaRPr b="0" lang="en-US" sz="3200" spc="-1" strike="noStrike">
              <a:latin typeface="Arial"/>
            </a:endParaRPr>
          </a:p>
          <a:p>
            <a:pPr algn="r">
              <a:lnSpc>
                <a:spcPct val="100000"/>
              </a:lnSpc>
              <a:spcBef>
                <a:spcPts val="641"/>
              </a:spcBef>
            </a:pPr>
            <a:r>
              <a:rPr b="0" lang="en-US" sz="3200" spc="-1" strike="noStrike">
                <a:solidFill>
                  <a:srgbClr val="8b8b8b"/>
                </a:solidFill>
                <a:latin typeface="Calibri"/>
              </a:rPr>
              <a:t>Sara Rehmat</a:t>
            </a:r>
            <a:endParaRPr b="0" lang="en-US" sz="3200" spc="-1" strike="noStrike">
              <a:latin typeface="Arial"/>
            </a:endParaRPr>
          </a:p>
          <a:p>
            <a:pPr algn="r">
              <a:lnSpc>
                <a:spcPct val="100000"/>
              </a:lnSpc>
              <a:spcBef>
                <a:spcPts val="641"/>
              </a:spcBef>
            </a:pPr>
            <a:r>
              <a:rPr b="0" lang="en-US" sz="3200" spc="-1" strike="noStrike">
                <a:solidFill>
                  <a:srgbClr val="8b8b8b"/>
                </a:solidFill>
                <a:latin typeface="Calibri"/>
              </a:rPr>
              <a:t>MS(CS)</a:t>
            </a:r>
            <a:endParaRPr b="0" lang="en-US"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457200" y="274680"/>
            <a:ext cx="8229240" cy="1142640"/>
          </a:xfrm>
          <a:prstGeom prst="rect">
            <a:avLst/>
          </a:prstGeom>
          <a:noFill/>
          <a:ln>
            <a:noFill/>
          </a:ln>
        </p:spPr>
        <p:txBody>
          <a:bodyPr anchor="ctr"/>
          <a:p>
            <a:endParaRPr b="0" lang="en-US" sz="1800" spc="-1" strike="noStrike">
              <a:solidFill>
                <a:srgbClr val="000000"/>
              </a:solidFill>
              <a:latin typeface="Calibri"/>
            </a:endParaRPr>
          </a:p>
        </p:txBody>
      </p:sp>
      <p:pic>
        <p:nvPicPr>
          <p:cNvPr id="101" name="Picture 2" descr=""/>
          <p:cNvPicPr/>
          <p:nvPr/>
        </p:nvPicPr>
        <p:blipFill>
          <a:blip r:embed="rId1"/>
          <a:stretch/>
        </p:blipFill>
        <p:spPr>
          <a:xfrm>
            <a:off x="1366920" y="3162960"/>
            <a:ext cx="6409800" cy="1399680"/>
          </a:xfrm>
          <a:prstGeom prst="rect">
            <a:avLst/>
          </a:prstGeom>
          <a:ln w="9360">
            <a:noFill/>
          </a:ln>
        </p:spPr>
      </p:pic>
      <p:sp>
        <p:nvSpPr>
          <p:cNvPr id="102" name="CustomShape 2"/>
          <p:cNvSpPr/>
          <p:nvPr/>
        </p:nvSpPr>
        <p:spPr>
          <a:xfrm>
            <a:off x="2567520" y="4800600"/>
            <a:ext cx="29836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rPr>
              <a:t>A simplified Web Server </a:t>
            </a:r>
            <a:endParaRPr b="0" lang="en-US"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457200" y="274680"/>
            <a:ext cx="8229240" cy="1142640"/>
          </a:xfrm>
          <a:prstGeom prst="rect">
            <a:avLst/>
          </a:prstGeom>
          <a:noFill/>
          <a:ln>
            <a:noFill/>
          </a:ln>
        </p:spPr>
        <p:txBody>
          <a:bodyPr anchor="ctr"/>
          <a:p>
            <a:endParaRPr b="0" lang="en-US" sz="1800" spc="-1" strike="noStrike">
              <a:solidFill>
                <a:srgbClr val="000000"/>
              </a:solidFill>
              <a:latin typeface="Calibri"/>
            </a:endParaRPr>
          </a:p>
        </p:txBody>
      </p:sp>
      <p:sp>
        <p:nvSpPr>
          <p:cNvPr id="104"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We want the web server simulation program to produce output like this:</a:t>
            </a:r>
            <a:endParaRPr b="0" lang="en-US" sz="3200" spc="-1" strike="noStrike">
              <a:solidFill>
                <a:srgbClr val="000000"/>
              </a:solidFill>
              <a:latin typeface="Calibri"/>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457200" y="274680"/>
            <a:ext cx="8229240" cy="1142640"/>
          </a:xfrm>
          <a:prstGeom prst="rect">
            <a:avLst/>
          </a:prstGeom>
          <a:noFill/>
          <a:ln>
            <a:noFill/>
          </a:ln>
        </p:spPr>
        <p:txBody>
          <a:bodyPr anchor="ctr"/>
          <a:p>
            <a:endParaRPr b="0" lang="en-US" sz="1800" spc="-1" strike="noStrike">
              <a:solidFill>
                <a:srgbClr val="000000"/>
              </a:solidFill>
              <a:latin typeface="Calibri"/>
            </a:endParaRPr>
          </a:p>
        </p:txBody>
      </p:sp>
      <p:pic>
        <p:nvPicPr>
          <p:cNvPr id="106" name="Picture 2" descr=""/>
          <p:cNvPicPr/>
          <p:nvPr/>
        </p:nvPicPr>
        <p:blipFill>
          <a:blip r:embed="rId1"/>
          <a:stretch/>
        </p:blipFill>
        <p:spPr>
          <a:xfrm>
            <a:off x="2666880" y="838080"/>
            <a:ext cx="4086360" cy="4990680"/>
          </a:xfrm>
          <a:prstGeom prst="rect">
            <a:avLst/>
          </a:prstGeom>
          <a:ln w="9360">
            <a:noFill/>
          </a:ln>
        </p:spPr>
      </p:pic>
      <p:sp>
        <p:nvSpPr>
          <p:cNvPr id="107" name="TextShape 2"/>
          <p:cNvSpPr txBox="1"/>
          <p:nvPr/>
        </p:nvSpPr>
        <p:spPr>
          <a:xfrm>
            <a:off x="457200" y="1600200"/>
            <a:ext cx="8229240" cy="4525560"/>
          </a:xfrm>
          <a:prstGeom prst="rect">
            <a:avLst/>
          </a:prstGeom>
          <a:noFill/>
          <a:ln>
            <a:noFill/>
          </a:ln>
        </p:spPr>
        <p:txBody>
          <a:bodyPr/>
          <a:p>
            <a:endParaRPr b="0" lang="en-US" sz="3200" spc="-1" strike="noStrike">
              <a:solidFill>
                <a:srgbClr val="000000"/>
              </a:solidFill>
              <a:latin typeface="Calibri"/>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DES of a Web Server</a:t>
            </a:r>
            <a:endParaRPr b="0" lang="en-US" sz="4400" spc="-1" strike="noStrike">
              <a:solidFill>
                <a:srgbClr val="000000"/>
              </a:solidFill>
              <a:latin typeface="Calibri"/>
            </a:endParaRPr>
          </a:p>
        </p:txBody>
      </p:sp>
      <p:sp>
        <p:nvSpPr>
          <p:cNvPr id="109"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events consist of adding a request to the queue, starting to serve the first request in the queue, and removing a request from the queue (when ﬁnished serving it).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Each event happens at a particular instant in time, listed at the beginning of each line.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unit of time doesn’t matter, as long as we use the same unit throughout the simulation.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program simulates the events in ascending order of time.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Along with the simulation of events, the time is also being simulated.</a:t>
            </a:r>
            <a:endParaRPr b="0" lang="en-US" sz="3200" spc="-1" strike="noStrike">
              <a:solidFill>
                <a:srgbClr val="000000"/>
              </a:solidFill>
              <a:latin typeface="Calibri"/>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Probability in DES</a:t>
            </a:r>
            <a:endParaRPr b="0" lang="en-US" sz="4400" spc="-1" strike="noStrike">
              <a:solidFill>
                <a:srgbClr val="000000"/>
              </a:solidFill>
              <a:latin typeface="Calibri"/>
            </a:endParaRPr>
          </a:p>
        </p:txBody>
      </p:sp>
      <p:sp>
        <p:nvSpPr>
          <p:cNvPr id="111"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inter-arrival time is the difference between the times when successive requests arrive at the queue. In this example, the interarrival times are 0.106, 0.028, 0.026, 0.061, 0.045, 0.220, 0.019, 0.067, 0.179.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We will model the inter-arrival time as a random variable with a certain probability distribution, based on what we know (or assume) are the characteristics of the users and web browsers sending the requests.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So to write the web server simulation program, we will need to generate random numbers obeying this distribution, whatever it might be.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After arriving at the queue and possibly sitting there a while, the server begins serving the request, and sometime later finishes serving the request and removes it from the queue. </a:t>
            </a:r>
            <a:endParaRPr b="0" lang="en-US" sz="3200" spc="-1" strike="noStrike">
              <a:solidFill>
                <a:srgbClr val="000000"/>
              </a:solidFill>
              <a:latin typeface="Calibri"/>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457200" y="274680"/>
            <a:ext cx="8229240" cy="1142640"/>
          </a:xfrm>
          <a:prstGeom prst="rect">
            <a:avLst/>
          </a:prstGeom>
          <a:noFill/>
          <a:ln>
            <a:noFill/>
          </a:ln>
        </p:spPr>
        <p:txBody>
          <a:bodyPr anchor="ctr"/>
          <a:p>
            <a:endParaRPr b="0" lang="en-US" sz="1800" spc="-1" strike="noStrike">
              <a:solidFill>
                <a:srgbClr val="000000"/>
              </a:solidFill>
              <a:latin typeface="Calibri"/>
            </a:endParaRPr>
          </a:p>
        </p:txBody>
      </p:sp>
      <p:sp>
        <p:nvSpPr>
          <p:cNvPr id="113" name="TextShape 2"/>
          <p:cNvSpPr txBox="1"/>
          <p:nvPr/>
        </p:nvSpPr>
        <p:spPr>
          <a:xfrm>
            <a:off x="457200" y="1600200"/>
            <a:ext cx="8229240" cy="4525560"/>
          </a:xfrm>
          <a:prstGeom prst="rect">
            <a:avLst/>
          </a:prstGeom>
          <a:noFill/>
          <a:ln>
            <a:noFill/>
          </a:ln>
        </p:spPr>
        <p:txBody>
          <a:bodyPr/>
          <a:p>
            <a:pPr marL="343080" indent="-342720">
              <a:lnSpc>
                <a:spcPct val="100000"/>
              </a:lnSpc>
              <a:spcBef>
                <a:spcPts val="320"/>
              </a:spcBef>
              <a:buClr>
                <a:srgbClr val="000000"/>
              </a:buClr>
              <a:buFont typeface="Arial"/>
              <a:buChar char="•"/>
            </a:pPr>
            <a:r>
              <a:rPr b="0" lang="en-US" sz="1600" spc="-1" strike="noStrike">
                <a:solidFill>
                  <a:srgbClr val="000000"/>
                </a:solidFill>
                <a:latin typeface="Calibri"/>
              </a:rPr>
              <a:t>The service time is the diﬀerence between the times when the server starts and  ﬁnishes serving a request. </a:t>
            </a:r>
            <a:endParaRPr b="0" lang="en-US" sz="1600" spc="-1" strike="noStrike">
              <a:solidFill>
                <a:srgbClr val="000000"/>
              </a:solidFill>
              <a:latin typeface="Calibri"/>
            </a:endParaRPr>
          </a:p>
          <a:p>
            <a:pPr marL="343080" indent="-342720">
              <a:lnSpc>
                <a:spcPct val="100000"/>
              </a:lnSpc>
              <a:spcBef>
                <a:spcPts val="320"/>
              </a:spcBef>
              <a:buClr>
                <a:srgbClr val="000000"/>
              </a:buClr>
              <a:buFont typeface="Arial"/>
              <a:buChar char="•"/>
            </a:pPr>
            <a:r>
              <a:rPr b="0" lang="en-US" sz="1600" spc="-1" strike="noStrike">
                <a:solidFill>
                  <a:srgbClr val="000000"/>
                </a:solidFill>
                <a:latin typeface="Calibri"/>
              </a:rPr>
              <a:t>In this example, the service times are 0.103, 0.011, 0.074, 0.376, 0.156, 0.234, 0.093, 0.020, 0.010, 0.004. </a:t>
            </a:r>
            <a:endParaRPr b="0" lang="en-US" sz="1600" spc="-1" strike="noStrike">
              <a:solidFill>
                <a:srgbClr val="000000"/>
              </a:solidFill>
              <a:latin typeface="Calibri"/>
            </a:endParaRPr>
          </a:p>
          <a:p>
            <a:pPr marL="343080" indent="-342720">
              <a:lnSpc>
                <a:spcPct val="100000"/>
              </a:lnSpc>
              <a:spcBef>
                <a:spcPts val="320"/>
              </a:spcBef>
              <a:buClr>
                <a:srgbClr val="000000"/>
              </a:buClr>
              <a:buFont typeface="Arial"/>
              <a:buChar char="•"/>
            </a:pPr>
            <a:r>
              <a:rPr b="0" lang="en-US" sz="1600" spc="-1" strike="noStrike">
                <a:solidFill>
                  <a:srgbClr val="000000"/>
                </a:solidFill>
                <a:latin typeface="Calibri"/>
              </a:rPr>
              <a:t>Like the interarrival time, we will model the service time as a random variable with a certain probability distribution, based on what we know (or assume) are the characteristics of the web server, and we will need to generate random numbers obeying this distribution.</a:t>
            </a:r>
            <a:endParaRPr b="0" lang="en-US" sz="1600" spc="-1" strike="noStrike">
              <a:solidFill>
                <a:srgbClr val="000000"/>
              </a:solidFill>
              <a:latin typeface="Calibri"/>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Events in DES of Web Server</a:t>
            </a:r>
            <a:endParaRPr b="0" lang="en-US" sz="4400" spc="-1" strike="noStrike">
              <a:solidFill>
                <a:srgbClr val="000000"/>
              </a:solidFill>
              <a:latin typeface="Calibri"/>
            </a:endParaRPr>
          </a:p>
        </p:txBody>
      </p:sp>
      <p:sp>
        <p:nvSpPr>
          <p:cNvPr id="115"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Events can trigger the creation of other, future events. Adding a request to the queue also triggers the future event of adding the next request to the queue, after the proper random inter-arrival time has elapsed (provided there are more requests to simulate). When a request comes to the front of the queue and the server starts serving it, that also triggers the future event of removing the request from the queue, after the proper random service time has elapsed.</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However, the times of the arrival, start-serving, and removal events for a particular request are completely independent of the event times for the other requests. Events related to one request could be interleaved arbitrarily with events related to other requests. 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discrete event simulation program must somehow contrive to keep track of all these events and process them in ascending order of time.</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Queuing System – A DES</a:t>
            </a:r>
            <a:endParaRPr b="0" lang="en-US" sz="4400" spc="-1" strike="noStrike">
              <a:solidFill>
                <a:srgbClr val="000000"/>
              </a:solidFill>
              <a:latin typeface="Calibri"/>
            </a:endParaRPr>
          </a:p>
        </p:txBody>
      </p:sp>
      <p:sp>
        <p:nvSpPr>
          <p:cNvPr id="117"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This type of system is known as a   queuing system  and it is representative of many types of systems found in our daily lives.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A </a:t>
            </a:r>
            <a:r>
              <a:rPr b="1" lang="en-US" sz="3200" spc="-1" strike="noStrike">
                <a:solidFill>
                  <a:srgbClr val="000000"/>
                </a:solidFill>
                <a:latin typeface="Calibri"/>
              </a:rPr>
              <a:t>queueing system</a:t>
            </a:r>
            <a:r>
              <a:rPr b="0" lang="en-US" sz="3200" spc="-1" strike="noStrike">
                <a:solidFill>
                  <a:srgbClr val="000000"/>
                </a:solidFill>
                <a:latin typeface="Calibri"/>
              </a:rPr>
              <a:t> occurs any time 'customers′ demand 'service′ from some facility; usually both the arrival of the customers and the service times are assumed to be random.</a:t>
            </a:r>
            <a:endParaRPr b="0" lang="en-US" sz="3200" spc="-1" strike="noStrike">
              <a:solidFill>
                <a:srgbClr val="000000"/>
              </a:solidFill>
              <a:latin typeface="Calibri"/>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Different Configurations of Queuing Model</a:t>
            </a:r>
            <a:endParaRPr b="0" lang="en-US" sz="4400" spc="-1" strike="noStrike">
              <a:solidFill>
                <a:srgbClr val="000000"/>
              </a:solidFill>
              <a:latin typeface="Calibri"/>
            </a:endParaRPr>
          </a:p>
        </p:txBody>
      </p:sp>
      <p:pic>
        <p:nvPicPr>
          <p:cNvPr id="119" name="Picture 2" descr=""/>
          <p:cNvPicPr/>
          <p:nvPr/>
        </p:nvPicPr>
        <p:blipFill>
          <a:blip r:embed="rId1"/>
          <a:stretch/>
        </p:blipFill>
        <p:spPr>
          <a:xfrm>
            <a:off x="2514600" y="1600200"/>
            <a:ext cx="3658680" cy="5257440"/>
          </a:xfrm>
          <a:prstGeom prst="rect">
            <a:avLst/>
          </a:prstGeom>
          <a:ln w="9360">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Model and Simulation</a:t>
            </a:r>
            <a:endParaRPr b="0" lang="en-US" sz="4400" spc="-1" strike="noStrike">
              <a:solidFill>
                <a:srgbClr val="000000"/>
              </a:solidFill>
              <a:latin typeface="Calibri"/>
            </a:endParaRPr>
          </a:p>
        </p:txBody>
      </p:sp>
      <p:sp>
        <p:nvSpPr>
          <p:cNvPr id="85"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Model is a static representation of a particular world.</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Simulation adds a temporal aspect to a model by depicting how the system being modeled changes over time. So simulation can be deﬁned as a   time – varying representation of a model.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One may also think of simulation as a process by which you perform experiments on a model to see how a real system would behave if it had the same experiments performed on it.</a:t>
            </a:r>
            <a:endParaRPr b="0" lang="en-US" sz="3200" spc="-1" strike="noStrike">
              <a:solidFill>
                <a:srgbClr val="000000"/>
              </a:solidFill>
              <a:latin typeface="Calibri"/>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Types of Simulation</a:t>
            </a:r>
            <a:endParaRPr b="0" lang="en-US" sz="4400" spc="-1" strike="noStrike">
              <a:solidFill>
                <a:srgbClr val="000000"/>
              </a:solidFill>
              <a:latin typeface="Calibri"/>
            </a:endParaRPr>
          </a:p>
        </p:txBody>
      </p:sp>
      <p:sp>
        <p:nvSpPr>
          <p:cNvPr id="87"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Continuous Simulation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Discrete-Event Simulation</a:t>
            </a:r>
            <a:endParaRPr b="0" lang="en-US" sz="3200" spc="-1" strike="noStrike">
              <a:solidFill>
                <a:srgbClr val="000000"/>
              </a:solidFill>
              <a:latin typeface="Calibri"/>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Types of Simulation</a:t>
            </a:r>
            <a:endParaRPr b="0" lang="en-US" sz="4400" spc="-1" strike="noStrike">
              <a:solidFill>
                <a:srgbClr val="000000"/>
              </a:solidFill>
              <a:latin typeface="Calibri"/>
            </a:endParaRPr>
          </a:p>
        </p:txBody>
      </p:sp>
      <p:sp>
        <p:nvSpPr>
          <p:cNvPr id="89"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Discrete event simulation </a:t>
            </a:r>
            <a:r>
              <a:rPr b="0" lang="en-US" sz="3200" spc="-1" strike="noStrike">
                <a:solidFill>
                  <a:srgbClr val="000000"/>
                </a:solidFill>
                <a:latin typeface="Calibri"/>
              </a:rPr>
              <a:t>relies on the occurrence of speciﬁc events to advance a model from one state to another over time.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Continuous simulation </a:t>
            </a:r>
            <a:r>
              <a:rPr b="0" lang="en-US" sz="3200" spc="-1" strike="noStrike">
                <a:solidFill>
                  <a:srgbClr val="000000"/>
                </a:solidFill>
                <a:latin typeface="Calibri"/>
              </a:rPr>
              <a:t>represents model behavior over a continuum of time independent of events occurring in the system. </a:t>
            </a:r>
            <a:endParaRPr b="0" lang="en-US" sz="3200" spc="-1" strike="noStrike">
              <a:solidFill>
                <a:srgbClr val="000000"/>
              </a:solidFill>
              <a:latin typeface="Calibri"/>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Concepts in DES</a:t>
            </a:r>
            <a:endParaRPr b="0" lang="en-US" sz="4400" spc="-1" strike="noStrike">
              <a:solidFill>
                <a:srgbClr val="000000"/>
              </a:solidFill>
              <a:latin typeface="Calibri"/>
            </a:endParaRPr>
          </a:p>
        </p:txBody>
      </p:sp>
      <p:sp>
        <p:nvSpPr>
          <p:cNvPr id="91"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Discrete Event Simulation is the variation in a model caused by a chronological sequence of events acting on it.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1" lang="en-US" sz="3200" spc="-1" strike="noStrike">
                <a:solidFill>
                  <a:srgbClr val="000000"/>
                </a:solidFill>
                <a:latin typeface="Calibri"/>
              </a:rPr>
              <a:t>Events</a:t>
            </a:r>
            <a:r>
              <a:rPr b="0" lang="en-US" sz="3200" spc="-1" strike="noStrike">
                <a:solidFill>
                  <a:srgbClr val="000000"/>
                </a:solidFill>
                <a:latin typeface="Calibri"/>
              </a:rPr>
              <a:t>  are instantaneous occurrences that may cause variations or changes in the state of a system.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a:t>
            </a:r>
            <a:r>
              <a:rPr b="1" lang="en-US" sz="3200" spc="-1" strike="noStrike">
                <a:solidFill>
                  <a:srgbClr val="000000"/>
                </a:solidFill>
                <a:latin typeface="Calibri"/>
              </a:rPr>
              <a:t>state</a:t>
            </a:r>
            <a:r>
              <a:rPr b="0" lang="en-US" sz="3200" spc="-1" strike="noStrike">
                <a:solidFill>
                  <a:srgbClr val="000000"/>
                </a:solidFill>
                <a:latin typeface="Calibri"/>
              </a:rPr>
              <a:t> of a system  is defined as one or more variables that completely describe a system at any given moment in time. These variables are called   </a:t>
            </a:r>
            <a:r>
              <a:rPr b="1" lang="en-US" sz="3200" spc="-1" strike="noStrike">
                <a:solidFill>
                  <a:srgbClr val="000000"/>
                </a:solidFill>
                <a:latin typeface="Calibri"/>
              </a:rPr>
              <a:t>state variables.</a:t>
            </a:r>
            <a:r>
              <a:rPr b="0" lang="en-US" sz="3200" spc="-1" strike="noStrike">
                <a:solidFill>
                  <a:srgbClr val="000000"/>
                </a:solidFill>
                <a:latin typeface="Calibri"/>
              </a:rPr>
              <a:t> </a:t>
            </a:r>
            <a:endParaRPr b="0" lang="en-US" sz="3200" spc="-1" strike="noStrike">
              <a:solidFill>
                <a:srgbClr val="000000"/>
              </a:solidFill>
              <a:latin typeface="Calibri"/>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States and Events</a:t>
            </a:r>
            <a:endParaRPr b="0" lang="en-US" sz="4400" spc="-1" strike="noStrike">
              <a:solidFill>
                <a:srgbClr val="000000"/>
              </a:solidFill>
              <a:latin typeface="Calibri"/>
            </a:endParaRPr>
          </a:p>
        </p:txBody>
      </p:sp>
      <p:sp>
        <p:nvSpPr>
          <p:cNvPr id="93"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Take the example of traffic light.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State:  </a:t>
            </a:r>
            <a:r>
              <a:rPr b="0" lang="en-US" sz="3200" spc="-1" strike="noStrike">
                <a:solidFill>
                  <a:srgbClr val="000000"/>
                </a:solidFill>
                <a:latin typeface="Calibri"/>
              </a:rPr>
              <a:t>Its state can be represented by  which light is activated at any given time. So </a:t>
            </a:r>
            <a:r>
              <a:rPr b="1" lang="en-US" sz="3200" spc="-1" strike="noStrike">
                <a:solidFill>
                  <a:srgbClr val="000000"/>
                </a:solidFill>
                <a:latin typeface="Calibri"/>
              </a:rPr>
              <a:t>State variable </a:t>
            </a:r>
            <a:r>
              <a:rPr b="0" lang="en-US" sz="3200" spc="-1" strike="noStrike">
                <a:solidFill>
                  <a:srgbClr val="000000"/>
                </a:solidFill>
                <a:latin typeface="Calibri"/>
              </a:rPr>
              <a:t>called   </a:t>
            </a:r>
            <a:r>
              <a:rPr b="1" lang="en-US" sz="3200" spc="-1" strike="noStrike">
                <a:solidFill>
                  <a:srgbClr val="000000"/>
                </a:solidFill>
                <a:latin typeface="Calibri"/>
              </a:rPr>
              <a:t>light color </a:t>
            </a:r>
            <a:r>
              <a:rPr b="0" lang="en-US" sz="3200" spc="-1" strike="noStrike">
                <a:solidFill>
                  <a:srgbClr val="000000"/>
                </a:solidFill>
                <a:latin typeface="Calibri"/>
              </a:rPr>
              <a:t>is  chosen to represent its state. The value of that variable at any given point in time completely describes the state of the traffic light.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1" lang="en-US" sz="3200" spc="-1" strike="noStrike">
                <a:solidFill>
                  <a:srgbClr val="000000"/>
                </a:solidFill>
                <a:latin typeface="Calibri"/>
              </a:rPr>
              <a:t>Events</a:t>
            </a:r>
            <a:r>
              <a:rPr b="0" lang="en-US" sz="3200" spc="-1" strike="noStrike">
                <a:solidFill>
                  <a:srgbClr val="000000"/>
                </a:solidFill>
                <a:latin typeface="Calibri"/>
              </a:rPr>
              <a:t> for the traffic light system  consist of   </a:t>
            </a:r>
            <a:r>
              <a:rPr b="1" lang="en-US" sz="3200" spc="-1" strike="noStrike">
                <a:solidFill>
                  <a:srgbClr val="000000"/>
                </a:solidFill>
                <a:latin typeface="Calibri"/>
              </a:rPr>
              <a:t>switch to red</a:t>
            </a:r>
            <a:r>
              <a:rPr b="0" lang="en-US" sz="3200" spc="-1" strike="noStrike">
                <a:solidFill>
                  <a:srgbClr val="000000"/>
                </a:solidFill>
                <a:latin typeface="Calibri"/>
              </a:rPr>
              <a:t>, </a:t>
            </a:r>
            <a:r>
              <a:rPr b="1" lang="en-US" sz="3200" spc="-1" strike="noStrike">
                <a:solidFill>
                  <a:srgbClr val="000000"/>
                </a:solidFill>
                <a:latin typeface="Calibri"/>
              </a:rPr>
              <a:t>switch to yellow </a:t>
            </a:r>
            <a:r>
              <a:rPr b="0" lang="en-US" sz="3200" spc="-1" strike="noStrike">
                <a:solidFill>
                  <a:srgbClr val="000000"/>
                </a:solidFill>
                <a:latin typeface="Calibri"/>
              </a:rPr>
              <a:t>,  and    </a:t>
            </a:r>
            <a:r>
              <a:rPr b="1" lang="en-US" sz="3200" spc="-1" strike="noStrike">
                <a:solidFill>
                  <a:srgbClr val="000000"/>
                </a:solidFill>
                <a:latin typeface="Calibri"/>
              </a:rPr>
              <a:t>switch to green </a:t>
            </a:r>
            <a:r>
              <a:rPr b="0" lang="en-US" sz="3200" spc="-1" strike="noStrike">
                <a:solidFill>
                  <a:srgbClr val="000000"/>
                </a:solidFill>
                <a:latin typeface="Calibri"/>
              </a:rPr>
              <a:t>.  These  events  occur in a predetermined sequence and may be triggered by the passage of a certain amount  of time. Or they may be triggered by the event of the presence of a vehicle over some roadway sensor or a video system recognizing when a vehicle enters its field of view. </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Simulation Clock</a:t>
            </a:r>
            <a:endParaRPr b="0" lang="en-US" sz="4400" spc="-1" strike="noStrike">
              <a:solidFill>
                <a:srgbClr val="000000"/>
              </a:solidFill>
              <a:latin typeface="Calibri"/>
            </a:endParaRPr>
          </a:p>
        </p:txBody>
      </p:sp>
      <p:sp>
        <p:nvSpPr>
          <p:cNvPr id="95"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Another component of a discrete event simulation system is a</a:t>
            </a:r>
            <a:r>
              <a:rPr b="1" lang="en-US" sz="3200" spc="-1" strike="noStrike">
                <a:solidFill>
                  <a:srgbClr val="000000"/>
                </a:solidFill>
                <a:latin typeface="Calibri"/>
              </a:rPr>
              <a:t> clock</a:t>
            </a:r>
            <a:r>
              <a:rPr b="0" lang="en-US" sz="3200" spc="-1" strike="noStrike">
                <a:solidFill>
                  <a:srgbClr val="000000"/>
                </a:solidFill>
                <a:latin typeface="Calibri"/>
              </a:rPr>
              <a:t>.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clock keeps track of   </a:t>
            </a:r>
            <a:r>
              <a:rPr b="1" lang="en-US" sz="3200" spc="-1" strike="noStrike">
                <a:solidFill>
                  <a:srgbClr val="000000"/>
                </a:solidFill>
                <a:latin typeface="Calibri"/>
              </a:rPr>
              <a:t>simulation time  </a:t>
            </a:r>
            <a:r>
              <a:rPr b="0" lang="en-US" sz="3200" spc="-1" strike="noStrike">
                <a:solidFill>
                  <a:srgbClr val="000000"/>
                </a:solidFill>
                <a:latin typeface="Calibri"/>
              </a:rPr>
              <a:t>and may be used to trigger events in the system such as when to switch colors from red to green.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Simulation time may or may not be the same as   wall clock  or real time.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Wall clock time refers to how humans perceive the passage of time.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 simulation may run at wall clock time to provide a realistic representation as perceived by a human. It may also run considerably faster than wall clock time to allow for analysis of a system that would normally take hours, weeks, or months to evolve in real time.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ability to study the behavior of a system in a compressed amount of time is one advantage of using simulation. </a:t>
            </a:r>
            <a:endParaRPr b="0" lang="en-US" sz="3200" spc="-1" strike="noStrike">
              <a:solidFill>
                <a:srgbClr val="000000"/>
              </a:solidFill>
              <a:latin typeface="Calibri"/>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Simulation Clock</a:t>
            </a:r>
            <a:endParaRPr b="0" lang="en-US" sz="4400" spc="-1" strike="noStrike">
              <a:solidFill>
                <a:srgbClr val="000000"/>
              </a:solidFill>
              <a:latin typeface="Calibri"/>
            </a:endParaRPr>
          </a:p>
        </p:txBody>
      </p:sp>
      <p:sp>
        <p:nvSpPr>
          <p:cNvPr id="97"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 discrete event simulation program does not simulate in real time. The program only simulates what goes on at those discrete instants when an event occurs.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Once the program has processed an event, the program does an instantaneous time warp to the time of the next event, and processes that.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program repeats this until it runs out of events. In this way, the passage of minutes, hours, or days of simulated time can take place in microseconds of program execution time.</a:t>
            </a:r>
            <a:endParaRPr b="0" lang="en-US" sz="3200" spc="-1" strike="noStrike">
              <a:solidFill>
                <a:srgbClr val="000000"/>
              </a:solidFill>
              <a:latin typeface="Calibri"/>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Discrete Event Simulation</a:t>
            </a:r>
            <a:endParaRPr b="0" lang="en-US" sz="4400" spc="-1" strike="noStrike">
              <a:solidFill>
                <a:srgbClr val="000000"/>
              </a:solidFill>
              <a:latin typeface="Calibri"/>
            </a:endParaRPr>
          </a:p>
        </p:txBody>
      </p:sp>
      <p:sp>
        <p:nvSpPr>
          <p:cNvPr id="99"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program simulates a series of events that happen at discrete instants, it is called a discrete event simulation program.</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As another example, consider a web server.</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HTTP request messages from users’ web browsers arrive at the server and go into a queue.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server takes the first request in the queue, looks up the necessary information in its database, formulates an HTTP response message containing the requested web page, sends the response back to the browser, and goes on to the next request in the queue.</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391</TotalTime>
  <Application>LibreOffice/6.0.7.3$Linux_X86_64 LibreOffice_project/00m0$Build-3</Application>
  <Words>1246</Words>
  <Paragraphs>62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2020-04-13T11:20:01Z</dcterms:created>
  <dc:creator>prince computer</dc:creator>
  <dc:description/>
  <dc:language>en-US</dc:language>
  <cp:lastModifiedBy>prince computer</cp:lastModifiedBy>
  <dcterms:modified xsi:type="dcterms:W3CDTF">2020-04-22T18:39:51Z</dcterms:modified>
  <cp:revision>45</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18</vt:i4>
  </property>
</Properties>
</file>