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4" r:id="rId4"/>
    <p:sldId id="275" r:id="rId5"/>
    <p:sldId id="260" r:id="rId6"/>
    <p:sldId id="276" r:id="rId7"/>
    <p:sldId id="279" r:id="rId8"/>
    <p:sldId id="277" r:id="rId9"/>
    <p:sldId id="280" r:id="rId10"/>
    <p:sldId id="261" r:id="rId11"/>
    <p:sldId id="264" r:id="rId12"/>
    <p:sldId id="265" r:id="rId13"/>
    <p:sldId id="262" r:id="rId14"/>
    <p:sldId id="267" r:id="rId15"/>
    <p:sldId id="268" r:id="rId16"/>
    <p:sldId id="269" r:id="rId17"/>
    <p:sldId id="270" r:id="rId18"/>
    <p:sldId id="271" r:id="rId19"/>
    <p:sldId id="273"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4C366A-F80D-4C95-95E1-A070E7B5E28F}" type="datetimeFigureOut">
              <a:rPr lang="en-US" smtClean="0"/>
              <a:pPr/>
              <a:t>4/22/2021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D5FAF-BEE1-4AB2-AD61-54842100D4C9}" type="slidenum">
              <a:rPr lang="en-US" smtClean="0"/>
              <a:pPr/>
              <a:t>‹#›</a:t>
            </a:fld>
            <a:endParaRPr lang="en-US"/>
          </a:p>
        </p:txBody>
      </p:sp>
    </p:spTree>
    <p:extLst>
      <p:ext uri="{BB962C8B-B14F-4D97-AF65-F5344CB8AC3E}">
        <p14:creationId xmlns:p14="http://schemas.microsoft.com/office/powerpoint/2010/main" val="215334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6CD5FAF-BEE1-4AB2-AD61-54842100D4C9}" type="slidenum">
              <a:rPr lang="en-US" smtClean="0"/>
              <a:pPr/>
              <a:t>17</a:t>
            </a:fld>
            <a:endParaRPr lang="en-US"/>
          </a:p>
        </p:txBody>
      </p:sp>
    </p:spTree>
    <p:extLst>
      <p:ext uri="{BB962C8B-B14F-4D97-AF65-F5344CB8AC3E}">
        <p14:creationId xmlns:p14="http://schemas.microsoft.com/office/powerpoint/2010/main" val="318298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5F3A57-08EA-4499-9D6A-995BC428B962}"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F3A57-08EA-4499-9D6A-995BC428B962}"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F3A57-08EA-4499-9D6A-995BC428B962}"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5F3A57-08EA-4499-9D6A-995BC428B962}"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5F3A57-08EA-4499-9D6A-995BC428B962}"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5F3A57-08EA-4499-9D6A-995BC428B962}"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5F3A57-08EA-4499-9D6A-995BC428B962}" type="datetimeFigureOut">
              <a:rPr lang="en-US" smtClean="0"/>
              <a:pPr/>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5F3A57-08EA-4499-9D6A-995BC428B962}" type="datetimeFigureOut">
              <a:rPr lang="en-US" smtClean="0"/>
              <a:pPr/>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5F3A57-08EA-4499-9D6A-995BC428B962}" type="datetimeFigureOut">
              <a:rPr lang="en-US" smtClean="0"/>
              <a:pPr/>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F3A57-08EA-4499-9D6A-995BC428B962}"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5F3A57-08EA-4499-9D6A-995BC428B962}"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F1770-DECC-4AD8-9810-9196E0F434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5F3A57-08EA-4499-9D6A-995BC428B962}" type="datetimeFigureOut">
              <a:rPr lang="en-US" smtClean="0"/>
              <a:pPr/>
              <a:t>4/22/2021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F1770-DECC-4AD8-9810-9196E0F434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Modeling and Simulation</a:t>
            </a:r>
            <a:endParaRPr lang="en-US" dirty="0"/>
          </a:p>
        </p:txBody>
      </p:sp>
      <p:sp>
        <p:nvSpPr>
          <p:cNvPr id="3" name="Subtitle 2"/>
          <p:cNvSpPr>
            <a:spLocks noGrp="1"/>
          </p:cNvSpPr>
          <p:nvPr>
            <p:ph type="subTitle" idx="1"/>
          </p:nvPr>
        </p:nvSpPr>
        <p:spPr/>
        <p:txBody>
          <a:bodyPr/>
          <a:lstStyle/>
          <a:p>
            <a:pPr algn="r"/>
            <a:r>
              <a:rPr lang="en-US" dirty="0" smtClean="0"/>
              <a:t>By</a:t>
            </a:r>
          </a:p>
          <a:p>
            <a:pPr algn="r"/>
            <a:r>
              <a:rPr lang="en-US" dirty="0" smtClean="0"/>
              <a:t>Sara </a:t>
            </a:r>
            <a:r>
              <a:rPr lang="en-US" dirty="0" err="1" smtClean="0"/>
              <a:t>Rehmat</a:t>
            </a:r>
            <a:endParaRPr lang="en-US" dirty="0" smtClean="0"/>
          </a:p>
          <a:p>
            <a:pPr algn="r"/>
            <a:r>
              <a:rPr lang="en-US" dirty="0" smtClean="0"/>
              <a:t>MS(CS)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Random Walk</a:t>
            </a:r>
            <a:endParaRPr lang="en-US" dirty="0"/>
          </a:p>
        </p:txBody>
      </p:sp>
      <p:sp>
        <p:nvSpPr>
          <p:cNvPr id="3" name="Content Placeholder 2"/>
          <p:cNvSpPr>
            <a:spLocks noGrp="1"/>
          </p:cNvSpPr>
          <p:nvPr>
            <p:ph idx="1"/>
          </p:nvPr>
        </p:nvSpPr>
        <p:spPr/>
        <p:txBody>
          <a:bodyPr>
            <a:noAutofit/>
          </a:bodyPr>
          <a:lstStyle/>
          <a:p>
            <a:r>
              <a:rPr lang="en-US" sz="2000" dirty="0" smtClean="0"/>
              <a:t>At each time step of a particular random walk simulation, suppose an entity moves  in a random, diagonal direction—NE, NW, SE, or SW</a:t>
            </a:r>
            <a:r>
              <a:rPr lang="en-US" sz="2000" dirty="0" smtClean="0"/>
              <a:t>.</a:t>
            </a:r>
          </a:p>
          <a:p>
            <a:pPr lvl="1"/>
            <a:r>
              <a:rPr lang="en-US" sz="1600" dirty="0" smtClean="0"/>
              <a:t> </a:t>
            </a:r>
            <a:r>
              <a:rPr lang="en-US" sz="1600" dirty="0" smtClean="0"/>
              <a:t>To go in such a direction, the  entity walks east or west  one unit and north or south one unit, covering a diagonal  distance of  2 units.</a:t>
            </a:r>
          </a:p>
          <a:p>
            <a:r>
              <a:rPr lang="en-US" sz="2000" dirty="0" smtClean="0"/>
              <a:t>We develop a function, </a:t>
            </a:r>
            <a:r>
              <a:rPr lang="en-US" sz="2000" dirty="0" err="1" smtClean="0"/>
              <a:t>randomWalkPoints</a:t>
            </a:r>
            <a:r>
              <a:rPr lang="en-US" sz="2000" dirty="0" smtClean="0"/>
              <a:t>, with parameter, n, for the number of  steps. </a:t>
            </a:r>
          </a:p>
          <a:p>
            <a:r>
              <a:rPr lang="en-US" sz="2000" dirty="0" smtClean="0"/>
              <a:t>The function generates such a walk and returns a list or array of the coordinates of the steps. </a:t>
            </a:r>
          </a:p>
          <a:p>
            <a:r>
              <a:rPr lang="en-US" sz="2000" dirty="0" smtClean="0"/>
              <a:t>In the function body, variables x and y store the horizontal and vertical coordinates, respectively, of the current location, and variable </a:t>
            </a:r>
            <a:r>
              <a:rPr lang="en-US" sz="2000" dirty="0" err="1" smtClean="0"/>
              <a:t>lst</a:t>
            </a:r>
            <a:r>
              <a:rPr lang="en-US" sz="2000" dirty="0" smtClean="0"/>
              <a:t> holds a list  of locations in the path of the entity.</a:t>
            </a:r>
          </a:p>
          <a:p>
            <a:r>
              <a:rPr lang="en-US" sz="2000" dirty="0" smtClean="0"/>
              <a:t> Because the walker starts at the origin, we initialize </a:t>
            </a:r>
            <a:r>
              <a:rPr lang="en-US" sz="2000" dirty="0" err="1" smtClean="0"/>
              <a:t>lst</a:t>
            </a:r>
            <a:r>
              <a:rPr lang="en-US" sz="2000" dirty="0" smtClean="0"/>
              <a:t> to be a list containing the point (0, 0). With parameter n being the number  of steps to be taken, a loop to produce the path executes n times.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for Random Walk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Within the loop, we  generate one random integer of 0 or 1 to determine if the entity turns to the east or west by incrementing or decrementing x by 1, respectively. Then, another such “flip of the coin” dictates north with an increment of y or south with a decrement. We then append the new point (x, y) onto the developing </a:t>
            </a:r>
            <a:r>
              <a:rPr lang="en-US" dirty="0" err="1" smtClean="0"/>
              <a:t>lst</a:t>
            </a:r>
            <a:r>
              <a:rPr lang="en-US" dirty="0" smtClean="0"/>
              <a:t>. </a:t>
            </a:r>
          </a:p>
          <a:p>
            <a:r>
              <a:rPr lang="en-US" dirty="0" smtClean="0"/>
              <a:t>After the loop at the end of the function, we return this list of points.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447800" y="469599"/>
            <a:ext cx="7010400" cy="61217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a:t>
            </a:r>
            <a:endParaRPr lang="en-US" dirty="0"/>
          </a:p>
        </p:txBody>
      </p:sp>
      <p:sp>
        <p:nvSpPr>
          <p:cNvPr id="3" name="Content Placeholder 2"/>
          <p:cNvSpPr>
            <a:spLocks noGrp="1"/>
          </p:cNvSpPr>
          <p:nvPr>
            <p:ph idx="1"/>
          </p:nvPr>
        </p:nvSpPr>
        <p:spPr/>
        <p:txBody>
          <a:bodyPr>
            <a:normAutofit/>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914400" y="1600200"/>
            <a:ext cx="3095625" cy="3019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4495800" y="1676400"/>
            <a:ext cx="3600450" cy="3048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1143000" y="2286000"/>
            <a:ext cx="2638425" cy="24955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181600" y="2209800"/>
            <a:ext cx="2733675" cy="2571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fade">
                                      <p:cBhvr>
                                        <p:cTn id="12"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838200" y="2133600"/>
            <a:ext cx="2819400" cy="24860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105400" y="2209800"/>
            <a:ext cx="2705100" cy="2466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20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838200" y="1676400"/>
            <a:ext cx="2790825" cy="2514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419600" y="1676400"/>
            <a:ext cx="2819400" cy="26384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3"/>
          <a:srcRect/>
          <a:stretch>
            <a:fillRect/>
          </a:stretch>
        </p:blipFill>
        <p:spPr bwMode="auto">
          <a:xfrm>
            <a:off x="2667000" y="2057400"/>
            <a:ext cx="2867025" cy="2466975"/>
          </a:xfrm>
          <a:prstGeom prst="rect">
            <a:avLst/>
          </a:prstGeom>
          <a:noFill/>
          <a:ln w="9525">
            <a:noFill/>
            <a:miter lim="800000"/>
            <a:headEnd/>
            <a:tailEnd/>
          </a:ln>
          <a:effectLst/>
        </p:spPr>
      </p:pic>
      <p:cxnSp>
        <p:nvCxnSpPr>
          <p:cNvPr id="6" name="Straight Connector 5"/>
          <p:cNvCxnSpPr/>
          <p:nvPr/>
        </p:nvCxnSpPr>
        <p:spPr>
          <a:xfrm rot="16200000" flipH="1">
            <a:off x="3581400" y="2209800"/>
            <a:ext cx="1066800" cy="1066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MonteCarlo</a:t>
            </a:r>
            <a:r>
              <a:rPr lang="en-US" dirty="0" smtClean="0"/>
              <a:t> Simulation for average distance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obtain an estimate of a typical distance between the starting and ending points of a random walk of n steps, we should run the simulation many times and take the average of all the distances. </a:t>
            </a:r>
          </a:p>
          <a:p>
            <a:r>
              <a:rPr lang="en-US" dirty="0" smtClean="0"/>
              <a:t>In such a case, we are not interested in viewing a random walk, so we first </a:t>
            </a:r>
            <a:r>
              <a:rPr lang="en-US" dirty="0" err="1" smtClean="0"/>
              <a:t>defne</a:t>
            </a:r>
            <a:r>
              <a:rPr lang="en-US" dirty="0" smtClean="0"/>
              <a:t> another function, </a:t>
            </a:r>
            <a:r>
              <a:rPr lang="en-US" dirty="0" err="1" smtClean="0"/>
              <a:t>randomWalkDistance</a:t>
            </a:r>
            <a:r>
              <a:rPr lang="en-US" dirty="0" smtClean="0"/>
              <a:t>, that is similar to  </a:t>
            </a:r>
            <a:r>
              <a:rPr lang="en-US" dirty="0" err="1" smtClean="0"/>
              <a:t>randomWalkPoints</a:t>
            </a:r>
            <a:r>
              <a:rPr lang="en-US" dirty="0" smtClean="0"/>
              <a:t>, but which returns the desired distance instead of the list of points in a walk. </a:t>
            </a:r>
          </a:p>
          <a:p>
            <a:r>
              <a:rPr lang="en-US" dirty="0" smtClean="0"/>
              <a:t>Thus, in the loop that processes each step,  we keep only the current point, (x, y), and, after the loop, we return the distance from the last point value of (x, y) and the origin.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MonteCarlo</a:t>
            </a:r>
            <a:r>
              <a:rPr lang="en-US" smtClean="0"/>
              <a:t> Simulation for average distance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For a function </a:t>
            </a:r>
            <a:r>
              <a:rPr lang="en-US" dirty="0" err="1" smtClean="0"/>
              <a:t>meanRandomWalkDistance</a:t>
            </a:r>
            <a:r>
              <a:rPr lang="en-US" dirty="0" smtClean="0"/>
              <a:t>, which returns the average distance  traveled over </a:t>
            </a:r>
            <a:r>
              <a:rPr lang="en-US" b="1" dirty="0" err="1" smtClean="0"/>
              <a:t>numTests</a:t>
            </a:r>
            <a:r>
              <a:rPr lang="en-US" dirty="0" smtClean="0"/>
              <a:t> number of random walks of n steps each, we place a call to </a:t>
            </a:r>
            <a:r>
              <a:rPr lang="en-US" dirty="0" err="1" smtClean="0"/>
              <a:t>randomWalkPoints</a:t>
            </a:r>
            <a:r>
              <a:rPr lang="en-US" dirty="0" smtClean="0"/>
              <a:t>(n) in a loop that iterates </a:t>
            </a:r>
            <a:r>
              <a:rPr lang="en-US" dirty="0" err="1" smtClean="0"/>
              <a:t>numTests</a:t>
            </a:r>
            <a:r>
              <a:rPr lang="en-US" dirty="0" smtClean="0"/>
              <a:t> number of times.</a:t>
            </a:r>
          </a:p>
          <a:p>
            <a:r>
              <a:rPr lang="en-US" dirty="0" smtClean="0"/>
              <a:t> A variable, </a:t>
            </a:r>
            <a:r>
              <a:rPr lang="en-US" dirty="0" err="1" smtClean="0"/>
              <a:t>numDist</a:t>
            </a:r>
            <a:r>
              <a:rPr lang="en-US" dirty="0" smtClean="0"/>
              <a:t>, accumulates the distances covered by the random walks. </a:t>
            </a:r>
          </a:p>
          <a:p>
            <a:r>
              <a:rPr lang="en-US" dirty="0" smtClean="0"/>
              <a:t>Before the loop, </a:t>
            </a:r>
            <a:r>
              <a:rPr lang="en-US" dirty="0" err="1" smtClean="0"/>
              <a:t>numDist</a:t>
            </a:r>
            <a:r>
              <a:rPr lang="en-US" dirty="0" smtClean="0"/>
              <a:t> is initialized to zero; after the loop, this sum is divided by </a:t>
            </a:r>
            <a:r>
              <a:rPr lang="en-US" dirty="0" err="1" smtClean="0"/>
              <a:t>numTests</a:t>
            </a:r>
            <a:r>
              <a:rPr lang="en-US" dirty="0" smtClean="0"/>
              <a:t> to return the average distance. </a:t>
            </a:r>
          </a:p>
          <a:p>
            <a:r>
              <a:rPr lang="en-US" dirty="0" smtClean="0"/>
              <a:t>One run of </a:t>
            </a:r>
            <a:r>
              <a:rPr lang="en-US" dirty="0" err="1" smtClean="0"/>
              <a:t>meanRandomWalkDistance</a:t>
            </a:r>
            <a:r>
              <a:rPr lang="en-US" dirty="0" smtClean="0"/>
              <a:t>(25, 100) might  return an average distance of 5.75278 units for 100 simulations of random walks of  5 steps.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One technique of Monte Carlo simulations that has many applications in the sciences is the random walk. </a:t>
            </a:r>
          </a:p>
          <a:p>
            <a:r>
              <a:rPr lang="en-US" dirty="0" smtClean="0"/>
              <a:t>Random walk refers to the apparently random movement of an entity</a:t>
            </a:r>
            <a:r>
              <a:rPr lang="en-US" dirty="0" smtClean="0"/>
              <a:t>.</a:t>
            </a:r>
          </a:p>
          <a:p>
            <a:r>
              <a:rPr lang="en-US" dirty="0" smtClean="0"/>
              <a:t>Random walk refers to the </a:t>
            </a:r>
            <a:r>
              <a:rPr lang="en-US" dirty="0"/>
              <a:t>movements of an object or changes in a variable that follow no discernible pattern or </a:t>
            </a:r>
            <a:r>
              <a:rPr lang="en-US" dirty="0" smtClean="0"/>
              <a:t>trend.</a:t>
            </a:r>
            <a:endParaRPr lang="en-US" dirty="0" smtClean="0"/>
          </a:p>
          <a:p>
            <a:r>
              <a:rPr lang="en-US" dirty="0" smtClean="0"/>
              <a:t> In a time-driven simulation, we depict the entity in a cell on a rectangular grid. At any time step, the entity can move, perhaps under certain constraints, at random to a neighboring cell.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Distance Covered</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072745" y="2439194"/>
            <a:ext cx="7054008" cy="37330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History of Random Walk – Brownian Motion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1827, Scottish botanist Robert Brown was studying pollen grains which he had mixed in water. </a:t>
            </a:r>
            <a:endParaRPr lang="en-US" dirty="0" smtClean="0"/>
          </a:p>
          <a:p>
            <a:r>
              <a:rPr lang="en-US" dirty="0" smtClean="0"/>
              <a:t>Although </a:t>
            </a:r>
            <a:r>
              <a:rPr lang="en-US" dirty="0"/>
              <a:t>the water was absolutely still, the pollen grains seemed to quiver and move about randomly. </a:t>
            </a:r>
            <a:endParaRPr lang="en-US" dirty="0" smtClean="0"/>
          </a:p>
          <a:p>
            <a:r>
              <a:rPr lang="en-US" dirty="0" smtClean="0"/>
              <a:t>He </a:t>
            </a:r>
            <a:r>
              <a:rPr lang="en-US" dirty="0"/>
              <a:t>could not stop the motion, or explain it. </a:t>
            </a:r>
            <a:endParaRPr lang="en-US" dirty="0" smtClean="0"/>
          </a:p>
          <a:p>
            <a:r>
              <a:rPr lang="en-US" dirty="0" smtClean="0"/>
              <a:t>He </a:t>
            </a:r>
            <a:r>
              <a:rPr lang="en-US" dirty="0"/>
              <a:t>carefully described his observations in a paper. </a:t>
            </a:r>
            <a:endParaRPr lang="en-US" dirty="0" smtClean="0"/>
          </a:p>
          <a:p>
            <a:r>
              <a:rPr lang="en-US" dirty="0" smtClean="0"/>
              <a:t>When </a:t>
            </a:r>
            <a:r>
              <a:rPr lang="en-US" dirty="0"/>
              <a:t>other researchers were able to reproduce the same behavior, even using other liquids and other particles, the phenomenon was named Brownian Motion, although no one had a good explanation for what they were observing.</a:t>
            </a:r>
          </a:p>
          <a:p>
            <a:endParaRPr lang="en-US" dirty="0"/>
          </a:p>
        </p:txBody>
      </p:sp>
    </p:spTree>
    <p:extLst>
      <p:ext uri="{BB962C8B-B14F-4D97-AF65-F5344CB8AC3E}">
        <p14:creationId xmlns:p14="http://schemas.microsoft.com/office/powerpoint/2010/main" val="415609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History of Random </a:t>
            </a:r>
            <a:r>
              <a:rPr lang="en-US" dirty="0" smtClean="0"/>
              <a:t>Walk – Brownian Motion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1905, </a:t>
            </a:r>
            <a:r>
              <a:rPr lang="en-US" dirty="0" smtClean="0"/>
              <a:t>Albert </a:t>
            </a:r>
            <a:r>
              <a:rPr lang="en-US" dirty="0"/>
              <a:t>Einstein wrote a paper explaining Brownian motion. </a:t>
            </a:r>
            <a:endParaRPr lang="en-US" dirty="0" smtClean="0"/>
          </a:p>
          <a:p>
            <a:pPr lvl="1"/>
            <a:r>
              <a:rPr lang="en-US" dirty="0" smtClean="0"/>
              <a:t>Each </a:t>
            </a:r>
            <a:r>
              <a:rPr lang="en-US" dirty="0"/>
              <a:t>pollen grain, he said, was constantly being jostled by the motions of the water molecules on all sides of it. </a:t>
            </a:r>
            <a:endParaRPr lang="en-US" dirty="0" smtClean="0"/>
          </a:p>
          <a:p>
            <a:r>
              <a:rPr lang="en-US" dirty="0"/>
              <a:t>Brownian motion also explained the phenomenon of diffusion, in which a drop of ink in water slowly expands and mixes</a:t>
            </a:r>
            <a:r>
              <a:rPr lang="en-US" dirty="0" smtClean="0"/>
              <a:t>.</a:t>
            </a:r>
          </a:p>
          <a:p>
            <a:pPr lvl="1"/>
            <a:r>
              <a:rPr lang="en-US" dirty="0" smtClean="0"/>
              <a:t> </a:t>
            </a:r>
            <a:r>
              <a:rPr lang="en-US" dirty="0"/>
              <a:t>As particles of ink randomly collide with water molecules, they spread and mix, without requiring any stirring</a:t>
            </a:r>
            <a:r>
              <a:rPr lang="en-US" dirty="0" smtClean="0"/>
              <a:t>.</a:t>
            </a:r>
          </a:p>
          <a:p>
            <a:pPr lvl="1"/>
            <a:r>
              <a:rPr lang="en-US" dirty="0" smtClean="0"/>
              <a:t> </a:t>
            </a:r>
            <a:r>
              <a:rPr lang="en-US" dirty="0"/>
              <a:t>The mixing obeys the √ T law, so that, roughly speaking, if the diameter of the ink drop doubles in 10 seconds, it will double again in 40 seconds.</a:t>
            </a:r>
          </a:p>
          <a:p>
            <a:endParaRPr lang="en-US" dirty="0"/>
          </a:p>
        </p:txBody>
      </p:sp>
    </p:spTree>
    <p:extLst>
      <p:ext uri="{BB962C8B-B14F-4D97-AF65-F5344CB8AC3E}">
        <p14:creationId xmlns:p14="http://schemas.microsoft.com/office/powerpoint/2010/main" val="216224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Random Walk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smtClean="0"/>
              <a:t>genetics, random walks have been used to simulate mutation of genes. </a:t>
            </a:r>
          </a:p>
          <a:p>
            <a:r>
              <a:rPr lang="en-US" dirty="0" smtClean="0"/>
              <a:t>Scientists </a:t>
            </a:r>
            <a:r>
              <a:rPr lang="en-US" dirty="0" smtClean="0"/>
              <a:t>use the method polymerase chain reaction (PCR) to make many copies of particular pieces of DNA. A strand of DNA contains sequences of four bases, A, T, C, and G. </a:t>
            </a:r>
            <a:endParaRPr lang="en-US" dirty="0" smtClean="0"/>
          </a:p>
          <a:p>
            <a:r>
              <a:rPr lang="en-US" dirty="0" smtClean="0"/>
              <a:t>Using </a:t>
            </a:r>
            <a:r>
              <a:rPr lang="en-US" dirty="0" smtClean="0"/>
              <a:t>the random walk technique in simulations, computational scientists can determine good proportions of these bases in solution to speed replication of the DNA.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Random Walk</a:t>
            </a:r>
          </a:p>
        </p:txBody>
      </p:sp>
      <p:sp>
        <p:nvSpPr>
          <p:cNvPr id="3" name="Content Placeholder 2"/>
          <p:cNvSpPr>
            <a:spLocks noGrp="1"/>
          </p:cNvSpPr>
          <p:nvPr>
            <p:ph idx="1"/>
          </p:nvPr>
        </p:nvSpPr>
        <p:spPr/>
        <p:txBody>
          <a:bodyPr>
            <a:normAutofit fontScale="85000" lnSpcReduction="20000"/>
          </a:bodyPr>
          <a:lstStyle/>
          <a:p>
            <a:r>
              <a:rPr lang="en-US" dirty="0"/>
              <a:t>Random walk theory suggests that changes in stock prices have the same distribution and are independent of each other. </a:t>
            </a:r>
            <a:endParaRPr lang="en-US" dirty="0" smtClean="0"/>
          </a:p>
          <a:p>
            <a:r>
              <a:rPr lang="en-US" dirty="0" smtClean="0"/>
              <a:t>Therefore</a:t>
            </a:r>
            <a:r>
              <a:rPr lang="en-US" dirty="0"/>
              <a:t>, it assumes the past movement or </a:t>
            </a:r>
            <a:r>
              <a:rPr lang="en-US" u="sng" dirty="0"/>
              <a:t>trend</a:t>
            </a:r>
            <a:r>
              <a:rPr lang="en-US" dirty="0"/>
              <a:t> of a stock price or market cannot be used to predict its future movement. </a:t>
            </a:r>
            <a:endParaRPr lang="en-US" dirty="0" smtClean="0"/>
          </a:p>
          <a:p>
            <a:r>
              <a:rPr lang="en-US" dirty="0" smtClean="0"/>
              <a:t>In </a:t>
            </a:r>
            <a:r>
              <a:rPr lang="en-US" dirty="0"/>
              <a:t>short, random walk theory proclaims that stocks take a random and unpredictable path that makes all methods of predicting stock prices futile in the long run</a:t>
            </a:r>
            <a:r>
              <a:rPr lang="en-US" dirty="0" smtClean="0"/>
              <a:t>.</a:t>
            </a:r>
          </a:p>
          <a:p>
            <a:pPr lvl="1"/>
            <a:r>
              <a:rPr lang="en-US" dirty="0" smtClean="0"/>
              <a:t>Though some financial experts don’t agree with this theory.</a:t>
            </a:r>
          </a:p>
          <a:p>
            <a:pPr lvl="1"/>
            <a:endParaRPr lang="en-US" dirty="0"/>
          </a:p>
          <a:p>
            <a:endParaRPr lang="en-US" dirty="0"/>
          </a:p>
        </p:txBody>
      </p:sp>
    </p:spTree>
    <p:extLst>
      <p:ext uri="{BB962C8B-B14F-4D97-AF65-F5344CB8AC3E}">
        <p14:creationId xmlns:p14="http://schemas.microsoft.com/office/powerpoint/2010/main" val="256077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Random Walk</a:t>
            </a:r>
          </a:p>
        </p:txBody>
      </p:sp>
      <p:sp>
        <p:nvSpPr>
          <p:cNvPr id="3" name="Content Placeholder 2"/>
          <p:cNvSpPr>
            <a:spLocks noGrp="1"/>
          </p:cNvSpPr>
          <p:nvPr>
            <p:ph idx="1"/>
          </p:nvPr>
        </p:nvSpPr>
        <p:spPr/>
        <p:txBody>
          <a:bodyPr>
            <a:normAutofit fontScale="70000" lnSpcReduction="20000"/>
          </a:bodyPr>
          <a:lstStyle/>
          <a:p>
            <a:r>
              <a:rPr lang="en-US" dirty="0" smtClean="0"/>
              <a:t>Biological movements at microscopic or macroscopic level</a:t>
            </a:r>
          </a:p>
          <a:p>
            <a:r>
              <a:rPr lang="en-US" dirty="0" smtClean="0"/>
              <a:t>Google Search Engine Algorithms</a:t>
            </a:r>
          </a:p>
          <a:p>
            <a:r>
              <a:rPr lang="en-US" dirty="0" smtClean="0"/>
              <a:t>Used in mathematics to calculate solutions to Laplace equations, harmonic measure </a:t>
            </a:r>
            <a:r>
              <a:rPr lang="en-US" dirty="0" err="1" smtClean="0"/>
              <a:t>etc</a:t>
            </a:r>
            <a:endParaRPr lang="en-US" dirty="0" smtClean="0"/>
          </a:p>
          <a:p>
            <a:r>
              <a:rPr lang="en-US" dirty="0" smtClean="0"/>
              <a:t>In wireless</a:t>
            </a:r>
          </a:p>
          <a:p>
            <a:r>
              <a:rPr lang="en-US" dirty="0"/>
              <a:t>In image segmentation, random walks are used to determine the labels (i.e., "object" or </a:t>
            </a:r>
            <a:r>
              <a:rPr lang="en-US" dirty="0" smtClean="0"/>
              <a:t>background</a:t>
            </a:r>
            <a:r>
              <a:rPr lang="en-US" dirty="0"/>
              <a:t>") to associate with each pixel</a:t>
            </a:r>
            <a:r>
              <a:rPr lang="en-US" dirty="0" smtClean="0"/>
              <a:t>.</a:t>
            </a:r>
            <a:endParaRPr lang="en-US" baseline="30000" dirty="0"/>
          </a:p>
          <a:p>
            <a:pPr lvl="1"/>
            <a:r>
              <a:rPr lang="en-US" dirty="0"/>
              <a:t> This algorithm is typically referred to as the random walker segmentation algorithm</a:t>
            </a:r>
            <a:r>
              <a:rPr lang="en-US" dirty="0" smtClean="0"/>
              <a:t>.</a:t>
            </a:r>
          </a:p>
          <a:p>
            <a:r>
              <a:rPr lang="en-US" dirty="0" smtClean="0"/>
              <a:t>In wireless networking, a. </a:t>
            </a:r>
            <a:r>
              <a:rPr lang="en-US" dirty="0"/>
              <a:t>random walk is used to model node </a:t>
            </a:r>
            <a:r>
              <a:rPr lang="en-US" dirty="0" smtClean="0"/>
              <a:t>movement.</a:t>
            </a:r>
          </a:p>
          <a:p>
            <a:r>
              <a:rPr lang="en-US" dirty="0"/>
              <a:t>On the web, the Twitter website uses random walks to make suggestions of whom to </a:t>
            </a:r>
            <a:r>
              <a:rPr lang="en-US" dirty="0" smtClean="0"/>
              <a:t>follow</a:t>
            </a:r>
            <a:r>
              <a:rPr lang="en-US" baseline="30000" dirty="0"/>
              <a:t>.</a:t>
            </a:r>
            <a:endParaRPr lang="en-US" dirty="0"/>
          </a:p>
          <a:p>
            <a:endParaRPr lang="en-US" dirty="0"/>
          </a:p>
        </p:txBody>
      </p:sp>
    </p:spTree>
    <p:extLst>
      <p:ext uri="{BB962C8B-B14F-4D97-AF65-F5344CB8AC3E}">
        <p14:creationId xmlns:p14="http://schemas.microsoft.com/office/powerpoint/2010/main" val="307425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 - Stories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Lets start with </a:t>
            </a:r>
            <a:r>
              <a:rPr lang="en-US" dirty="0"/>
              <a:t>a story about a captain whose ship was carrying a load of rum. </a:t>
            </a:r>
            <a:endParaRPr lang="en-US" dirty="0" smtClean="0"/>
          </a:p>
          <a:p>
            <a:r>
              <a:rPr lang="en-US" dirty="0" smtClean="0"/>
              <a:t>The </a:t>
            </a:r>
            <a:r>
              <a:rPr lang="en-US" dirty="0"/>
              <a:t>ship was tied up at the dock, the captain was asleep, and the 100 sailors of the crew broke into the rum, got drunk, and staggered out onto the dock</a:t>
            </a:r>
            <a:r>
              <a:rPr lang="en-US" dirty="0" smtClean="0"/>
              <a:t>.</a:t>
            </a:r>
          </a:p>
          <a:p>
            <a:r>
              <a:rPr lang="en-US" dirty="0" smtClean="0"/>
              <a:t> </a:t>
            </a:r>
            <a:r>
              <a:rPr lang="en-US" dirty="0"/>
              <a:t>The dock was 100 yards long, and the ship was at the 50 yard mark. </a:t>
            </a:r>
            <a:endParaRPr lang="en-US" dirty="0" smtClean="0"/>
          </a:p>
          <a:p>
            <a:r>
              <a:rPr lang="en-US" dirty="0" smtClean="0"/>
              <a:t>The </a:t>
            </a:r>
            <a:r>
              <a:rPr lang="en-US" dirty="0"/>
              <a:t>sailors were so drunk that each step they took was in a random direction, to the left or right. </a:t>
            </a:r>
            <a:endParaRPr lang="en-US" dirty="0" smtClean="0"/>
          </a:p>
          <a:p>
            <a:r>
              <a:rPr lang="en-US" dirty="0" smtClean="0"/>
              <a:t>They </a:t>
            </a:r>
            <a:r>
              <a:rPr lang="en-US" dirty="0"/>
              <a:t>were only able to manage one step a minute</a:t>
            </a:r>
            <a:r>
              <a:rPr lang="en-US" dirty="0" smtClean="0"/>
              <a:t>.</a:t>
            </a:r>
          </a:p>
          <a:p>
            <a:r>
              <a:rPr lang="en-US" dirty="0" smtClean="0"/>
              <a:t> </a:t>
            </a:r>
            <a:r>
              <a:rPr lang="en-US" dirty="0"/>
              <a:t>Two hours later, the captain woke up. ”Oh no!” he said, ”There’s only 50 steps to the left or right and they fall into the sea! And two hours makes 120 steps!” </a:t>
            </a:r>
            <a:endParaRPr lang="en-US" dirty="0" smtClean="0"/>
          </a:p>
          <a:p>
            <a:r>
              <a:rPr lang="en-US" dirty="0" smtClean="0"/>
              <a:t>But </a:t>
            </a:r>
            <a:r>
              <a:rPr lang="en-US" dirty="0"/>
              <a:t>he was surprised to see that 70 of the crew were actually within 12 steps to the left or right, and that all of the crew was alive and safe, though in sorry shape. </a:t>
            </a:r>
          </a:p>
          <a:p>
            <a:endParaRPr lang="en-US" dirty="0"/>
          </a:p>
        </p:txBody>
      </p:sp>
    </p:spTree>
    <p:extLst>
      <p:ext uri="{BB962C8B-B14F-4D97-AF65-F5344CB8AC3E}">
        <p14:creationId xmlns:p14="http://schemas.microsoft.com/office/powerpoint/2010/main" val="294945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Walk - Stories</a:t>
            </a:r>
            <a:endParaRPr lang="en-US" dirty="0"/>
          </a:p>
        </p:txBody>
      </p:sp>
      <p:sp>
        <p:nvSpPr>
          <p:cNvPr id="3" name="Content Placeholder 2"/>
          <p:cNvSpPr>
            <a:spLocks noGrp="1"/>
          </p:cNvSpPr>
          <p:nvPr>
            <p:ph idx="1"/>
          </p:nvPr>
        </p:nvSpPr>
        <p:spPr/>
        <p:txBody>
          <a:bodyPr/>
          <a:lstStyle/>
          <a:p>
            <a:r>
              <a:rPr lang="en-US" dirty="0" smtClean="0"/>
              <a:t>Mathematician George </a:t>
            </a:r>
            <a:r>
              <a:rPr lang="en-US" dirty="0" err="1" smtClean="0"/>
              <a:t>Polya</a:t>
            </a:r>
            <a:r>
              <a:rPr lang="en-US" dirty="0" smtClean="0"/>
              <a:t> would like to take morning walks in the woods and he noticed that he would bump regularly into the same couple.</a:t>
            </a:r>
          </a:p>
          <a:p>
            <a:r>
              <a:rPr lang="en-US" dirty="0" smtClean="0"/>
              <a:t>This got him into thinking what are the odds of two randomly walking groups bumping into each other.</a:t>
            </a:r>
            <a:endParaRPr lang="en-US" dirty="0"/>
          </a:p>
        </p:txBody>
      </p:sp>
    </p:spTree>
    <p:extLst>
      <p:ext uri="{BB962C8B-B14F-4D97-AF65-F5344CB8AC3E}">
        <p14:creationId xmlns:p14="http://schemas.microsoft.com/office/powerpoint/2010/main" val="102268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1244</Words>
  <Application>Microsoft Office PowerPoint</Application>
  <PresentationFormat>On-screen Show (4:3)</PresentationFormat>
  <Paragraphs>75</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Computer Modeling and Simulation</vt:lpstr>
      <vt:lpstr>Random Walk</vt:lpstr>
      <vt:lpstr>History of Random Walk – Brownian Motion</vt:lpstr>
      <vt:lpstr>History of Random Walk – Brownian Motion</vt:lpstr>
      <vt:lpstr>Applications of Random Walk</vt:lpstr>
      <vt:lpstr>Applications of Random Walk</vt:lpstr>
      <vt:lpstr>Applications of Random Walk</vt:lpstr>
      <vt:lpstr>Random Walk - Stories</vt:lpstr>
      <vt:lpstr>Random Walk - Stories</vt:lpstr>
      <vt:lpstr>Algorithm for Random Walk</vt:lpstr>
      <vt:lpstr>Algorithm for Random Walk</vt:lpstr>
      <vt:lpstr>PowerPoint Presentation</vt:lpstr>
      <vt:lpstr>Random Walk</vt:lpstr>
      <vt:lpstr>Random Walk</vt:lpstr>
      <vt:lpstr>Random Walk</vt:lpstr>
      <vt:lpstr>Random Walk</vt:lpstr>
      <vt:lpstr>PowerPoint Presentation</vt:lpstr>
      <vt:lpstr>MonteCarlo Simulation for average distance</vt:lpstr>
      <vt:lpstr>MonteCarlo Simulation for average distance</vt:lpstr>
      <vt:lpstr>Average Distance Covered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 computer</dc:creator>
  <cp:lastModifiedBy>Sara Rehmat</cp:lastModifiedBy>
  <cp:revision>75</cp:revision>
  <dcterms:created xsi:type="dcterms:W3CDTF">2020-03-30T12:51:16Z</dcterms:created>
  <dcterms:modified xsi:type="dcterms:W3CDTF">2021-04-22T07:50:35Z</dcterms:modified>
</cp:coreProperties>
</file>