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5017837E-1A91-4A80-AD17-5FC8077C44BF}" type="datetime">
              <a:rPr b="0" lang="en-US" sz="1200" spc="-1" strike="noStrike">
                <a:solidFill>
                  <a:srgbClr val="8b8b8b"/>
                </a:solidFill>
                <a:latin typeface="Calibri"/>
              </a:rPr>
              <a:t>4/7/21</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174C2C33-784B-46AD-A886-DA3FECE1DE4F}"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fld id="{DCFBEE09-A12E-4F6D-811A-7DEF6A431EF4}" type="datetime">
              <a:rPr b="0" lang="en-US" sz="1200" spc="-1" strike="noStrike">
                <a:solidFill>
                  <a:srgbClr val="8b8b8b"/>
                </a:solidFill>
                <a:latin typeface="Calibri"/>
              </a:rPr>
              <a:t>4/7/21</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E11D1BFD-4DDF-481F-A856-ADC6CD4E2558}" type="slidenum">
              <a:rPr b="0" lang="en-US" sz="1200" spc="-1" strike="noStrike">
                <a:solidFill>
                  <a:srgbClr val="8b8b8b"/>
                </a:solidFill>
                <a:latin typeface="Calibri"/>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p>
            <a:pPr algn="ctr">
              <a:lnSpc>
                <a:spcPct val="90000"/>
              </a:lnSpc>
            </a:pPr>
            <a:r>
              <a:rPr b="0" lang="en-US" sz="6000" spc="-1" strike="noStrike">
                <a:solidFill>
                  <a:srgbClr val="000000"/>
                </a:solidFill>
                <a:latin typeface="Calibri Light"/>
              </a:rPr>
              <a:t>Computer Modeling and Simulation</a:t>
            </a:r>
            <a:endParaRPr b="0" lang="en-US" sz="6000" spc="-1" strike="noStrike">
              <a:solidFill>
                <a:srgbClr val="000000"/>
              </a:solidFill>
              <a:latin typeface="Calibri"/>
            </a:endParaRPr>
          </a:p>
        </p:txBody>
      </p:sp>
      <p:sp>
        <p:nvSpPr>
          <p:cNvPr id="83" name="TextShape 2"/>
          <p:cNvSpPr txBox="1"/>
          <p:nvPr/>
        </p:nvSpPr>
        <p:spPr>
          <a:xfrm>
            <a:off x="1523880" y="3602160"/>
            <a:ext cx="9143640" cy="1655280"/>
          </a:xfrm>
          <a:prstGeom prst="rect">
            <a:avLst/>
          </a:prstGeom>
          <a:noFill/>
          <a:ln>
            <a:noFill/>
          </a:ln>
        </p:spPr>
        <p:txBody>
          <a:bodyPr/>
          <a:p>
            <a:pPr algn="ctr">
              <a:lnSpc>
                <a:spcPct val="90000"/>
              </a:lnSpc>
              <a:spcBef>
                <a:spcPts val="1001"/>
              </a:spcBef>
            </a:pPr>
            <a:r>
              <a:rPr b="0" lang="en-US" sz="2400" spc="-1" strike="noStrike">
                <a:solidFill>
                  <a:srgbClr val="000000"/>
                </a:solidFill>
                <a:latin typeface="Calibri"/>
              </a:rPr>
              <a:t>Lectures 7 &amp; 8</a:t>
            </a:r>
            <a:endParaRPr b="0" lang="en-US"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latin typeface="Calibri"/>
            </a:endParaRPr>
          </a:p>
        </p:txBody>
      </p:sp>
      <p:pic>
        <p:nvPicPr>
          <p:cNvPr id="104" name="Content Placeholder 3" descr=""/>
          <p:cNvPicPr/>
          <p:nvPr/>
        </p:nvPicPr>
        <p:blipFill>
          <a:blip r:embed="rId1"/>
          <a:stretch/>
        </p:blipFill>
        <p:spPr>
          <a:xfrm>
            <a:off x="838080" y="2443680"/>
            <a:ext cx="10469520" cy="3456720"/>
          </a:xfrm>
          <a:prstGeom prst="rect">
            <a:avLst/>
          </a:prstGeom>
          <a:ln>
            <a:noFill/>
          </a:ln>
        </p:spPr>
      </p:pic>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Lotka-Volterra Model</a:t>
            </a:r>
            <a:endParaRPr b="0" lang="en-US" sz="4400" spc="-1" strike="noStrike">
              <a:solidFill>
                <a:srgbClr val="000000"/>
              </a:solidFill>
              <a:latin typeface="Calibri"/>
            </a:endParaRPr>
          </a:p>
        </p:txBody>
      </p:sp>
      <p:sp>
        <p:nvSpPr>
          <p:cNvPr id="106"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Let </a:t>
            </a:r>
            <a:r>
              <a:rPr b="0" i="1" lang="en-US" sz="2800" spc="-1" strike="noStrike">
                <a:solidFill>
                  <a:srgbClr val="000000"/>
                </a:solidFill>
                <a:latin typeface="Calibri"/>
              </a:rPr>
              <a:t>s </a:t>
            </a:r>
            <a:r>
              <a:rPr b="0" lang="en-US" sz="2800" spc="-1" strike="noStrike">
                <a:solidFill>
                  <a:srgbClr val="000000"/>
                </a:solidFill>
                <a:latin typeface="Calibri"/>
              </a:rPr>
              <a:t>be the number of squirrels in the area and </a:t>
            </a:r>
            <a:r>
              <a:rPr b="0" i="1" lang="en-US" sz="2800" spc="-1" strike="noStrike">
                <a:solidFill>
                  <a:srgbClr val="000000"/>
                </a:solidFill>
                <a:latin typeface="Calibri"/>
              </a:rPr>
              <a:t>h </a:t>
            </a:r>
            <a:r>
              <a:rPr b="0" lang="en-US" sz="2800" spc="-1" strike="noStrike">
                <a:solidFill>
                  <a:srgbClr val="000000"/>
                </a:solidFill>
                <a:latin typeface="Calibri"/>
              </a:rPr>
              <a:t>be the number of hawks. If no hawks are present, the change in </a:t>
            </a:r>
            <a:r>
              <a:rPr b="0" i="1" lang="en-US" sz="2800" spc="-1" strike="noStrike">
                <a:solidFill>
                  <a:srgbClr val="000000"/>
                </a:solidFill>
                <a:latin typeface="Calibri"/>
              </a:rPr>
              <a:t>s </a:t>
            </a:r>
            <a:r>
              <a:rPr b="0" lang="en-US" sz="2800" spc="-1" strike="noStrike">
                <a:solidFill>
                  <a:srgbClr val="000000"/>
                </a:solidFill>
                <a:latin typeface="Calibri"/>
              </a:rPr>
              <a:t>from time </a:t>
            </a:r>
            <a:r>
              <a:rPr b="0" i="1" lang="en-US" sz="2800" spc="-1" strike="noStrike">
                <a:solidFill>
                  <a:srgbClr val="000000"/>
                </a:solidFill>
                <a:latin typeface="Calibri"/>
              </a:rPr>
              <a:t>t </a:t>
            </a:r>
            <a:r>
              <a:rPr b="0" lang="en-US" sz="2800" spc="-1" strike="noStrike">
                <a:solidFill>
                  <a:srgbClr val="000000"/>
                </a:solidFill>
                <a:latin typeface="Calibri"/>
              </a:rPr>
              <a:t>– Δ</a:t>
            </a:r>
            <a:r>
              <a:rPr b="0" i="1" lang="en-US" sz="2800" spc="-1" strike="noStrike">
                <a:solidFill>
                  <a:srgbClr val="000000"/>
                </a:solidFill>
                <a:latin typeface="Calibri"/>
              </a:rPr>
              <a:t>t </a:t>
            </a:r>
            <a:r>
              <a:rPr b="0" lang="en-US" sz="2800" spc="-1" strike="noStrike">
                <a:solidFill>
                  <a:srgbClr val="000000"/>
                </a:solidFill>
                <a:latin typeface="Calibri"/>
              </a:rPr>
              <a:t>to time </a:t>
            </a:r>
            <a:r>
              <a:rPr b="0" i="1" lang="en-US" sz="2800" spc="-1" strike="noStrike">
                <a:solidFill>
                  <a:srgbClr val="000000"/>
                </a:solidFill>
                <a:latin typeface="Calibri"/>
              </a:rPr>
              <a:t>t </a:t>
            </a:r>
            <a:r>
              <a:rPr b="0" lang="en-US" sz="2800" spc="-1" strike="noStrike">
                <a:solidFill>
                  <a:srgbClr val="000000"/>
                </a:solidFill>
                <a:latin typeface="Calibri"/>
              </a:rPr>
              <a:t>is</a:t>
            </a:r>
            <a:endParaRPr b="0" lang="en-US" sz="2800" spc="-1" strike="noStrike">
              <a:solidFill>
                <a:srgbClr val="000000"/>
              </a:solidFill>
              <a:latin typeface="Calibri"/>
            </a:endParaRPr>
          </a:p>
          <a:p>
            <a:pPr algn="ctr">
              <a:lnSpc>
                <a:spcPct val="90000"/>
              </a:lnSpc>
              <a:spcBef>
                <a:spcPts val="1001"/>
              </a:spcBef>
            </a:pPr>
            <a:r>
              <a:rPr b="0" lang="en-US" sz="2800" spc="-1" strike="noStrike">
                <a:solidFill>
                  <a:srgbClr val="000000"/>
                </a:solidFill>
                <a:latin typeface="Calibri"/>
              </a:rPr>
              <a:t>Δ</a:t>
            </a:r>
            <a:r>
              <a:rPr b="0" i="1" lang="en-US" sz="2800" spc="-1" strike="noStrike">
                <a:solidFill>
                  <a:srgbClr val="000000"/>
                </a:solidFill>
                <a:latin typeface="Calibri"/>
              </a:rPr>
              <a:t>s </a:t>
            </a:r>
            <a:r>
              <a:rPr b="0" lang="en-US" sz="2800" spc="-1" strike="noStrike">
                <a:solidFill>
                  <a:srgbClr val="000000"/>
                </a:solidFill>
                <a:latin typeface="Calibri"/>
              </a:rPr>
              <a:t>= </a:t>
            </a:r>
            <a:r>
              <a:rPr b="0" i="1" lang="en-US" sz="2800" spc="-1" strike="noStrike">
                <a:solidFill>
                  <a:srgbClr val="000000"/>
                </a:solidFill>
                <a:latin typeface="Calibri"/>
              </a:rPr>
              <a:t>s</a:t>
            </a:r>
            <a:r>
              <a:rPr b="0" lang="en-US" sz="2800" spc="-1" strike="noStrike">
                <a:solidFill>
                  <a:srgbClr val="000000"/>
                </a:solidFill>
                <a:latin typeface="Calibri"/>
              </a:rPr>
              <a:t>(</a:t>
            </a:r>
            <a:r>
              <a:rPr b="0" i="1" lang="en-US" sz="2800" spc="-1" strike="noStrike">
                <a:solidFill>
                  <a:srgbClr val="000000"/>
                </a:solidFill>
                <a:latin typeface="Calibri"/>
              </a:rPr>
              <a:t>t</a:t>
            </a:r>
            <a:r>
              <a:rPr b="0" lang="en-US" sz="2800" spc="-1" strike="noStrike">
                <a:solidFill>
                  <a:srgbClr val="000000"/>
                </a:solidFill>
                <a:latin typeface="Calibri"/>
              </a:rPr>
              <a:t>) – </a:t>
            </a:r>
            <a:r>
              <a:rPr b="0" i="1" lang="en-US" sz="2800" spc="-1" strike="noStrike">
                <a:solidFill>
                  <a:srgbClr val="000000"/>
                </a:solidFill>
                <a:latin typeface="Calibri"/>
              </a:rPr>
              <a:t>s</a:t>
            </a:r>
            <a:r>
              <a:rPr b="0" lang="en-US" sz="2800" spc="-1" strike="noStrike">
                <a:solidFill>
                  <a:srgbClr val="000000"/>
                </a:solidFill>
                <a:latin typeface="Calibri"/>
              </a:rPr>
              <a:t>(</a:t>
            </a:r>
            <a:r>
              <a:rPr b="0" i="1" lang="en-US" sz="2800" spc="-1" strike="noStrike">
                <a:solidFill>
                  <a:srgbClr val="000000"/>
                </a:solidFill>
                <a:latin typeface="Calibri"/>
              </a:rPr>
              <a:t>t </a:t>
            </a:r>
            <a:r>
              <a:rPr b="0" lang="en-US" sz="2800" spc="-1" strike="noStrike">
                <a:solidFill>
                  <a:srgbClr val="000000"/>
                </a:solidFill>
                <a:latin typeface="Calibri"/>
              </a:rPr>
              <a:t>- Δ</a:t>
            </a:r>
            <a:r>
              <a:rPr b="0" i="1" lang="en-US" sz="2800" spc="-1" strike="noStrike">
                <a:solidFill>
                  <a:srgbClr val="000000"/>
                </a:solidFill>
                <a:latin typeface="Calibri"/>
              </a:rPr>
              <a:t>t</a:t>
            </a:r>
            <a:r>
              <a:rPr b="0" lang="en-US" sz="2800" spc="-1" strike="noStrike">
                <a:solidFill>
                  <a:srgbClr val="000000"/>
                </a:solidFill>
                <a:latin typeface="Calibri"/>
              </a:rPr>
              <a:t>)</a:t>
            </a:r>
            <a:endParaRPr b="0" lang="en-US" sz="2800" spc="-1" strike="noStrike">
              <a:solidFill>
                <a:srgbClr val="000000"/>
              </a:solidFill>
              <a:latin typeface="Calibri"/>
            </a:endParaRPr>
          </a:p>
          <a:p>
            <a:pPr algn="ctr">
              <a:lnSpc>
                <a:spcPct val="90000"/>
              </a:lnSpc>
              <a:spcBef>
                <a:spcPts val="1001"/>
              </a:spcBef>
            </a:pPr>
            <a:r>
              <a:rPr b="0" lang="en-US" sz="2800" spc="-1" strike="noStrike">
                <a:solidFill>
                  <a:srgbClr val="000000"/>
                </a:solidFill>
                <a:latin typeface="Calibri"/>
              </a:rPr>
              <a:t>                                            </a:t>
            </a:r>
            <a:r>
              <a:rPr b="0" lang="en-US" sz="2800" spc="-1" strike="noStrike">
                <a:solidFill>
                  <a:srgbClr val="000000"/>
                </a:solidFill>
                <a:latin typeface="Calibri"/>
              </a:rPr>
              <a:t>= (squirrel growth at time </a:t>
            </a:r>
            <a:r>
              <a:rPr b="0" i="1" lang="en-US" sz="2800" spc="-1" strike="noStrike">
                <a:solidFill>
                  <a:srgbClr val="000000"/>
                </a:solidFill>
                <a:latin typeface="Calibri"/>
              </a:rPr>
              <a:t>t </a:t>
            </a:r>
            <a:r>
              <a:rPr b="0" lang="en-US" sz="2800" spc="-1" strike="noStrike">
                <a:solidFill>
                  <a:srgbClr val="000000"/>
                </a:solidFill>
                <a:latin typeface="Calibri"/>
              </a:rPr>
              <a:t>– Δ</a:t>
            </a:r>
            <a:r>
              <a:rPr b="0" i="1" lang="en-US" sz="2800" spc="-1" strike="noStrike">
                <a:solidFill>
                  <a:srgbClr val="000000"/>
                </a:solidFill>
                <a:latin typeface="Calibri"/>
              </a:rPr>
              <a:t>t</a:t>
            </a:r>
            <a:r>
              <a:rPr b="0" lang="en-US" sz="2800" spc="-1" strike="noStrike">
                <a:solidFill>
                  <a:srgbClr val="000000"/>
                </a:solidFill>
                <a:latin typeface="Calibri"/>
              </a:rPr>
              <a:t>) * Δ</a:t>
            </a:r>
            <a:r>
              <a:rPr b="0" i="1" lang="en-US" sz="2800" spc="-1" strike="noStrike">
                <a:solidFill>
                  <a:srgbClr val="000000"/>
                </a:solidFill>
                <a:latin typeface="Calibri"/>
              </a:rPr>
              <a:t>t</a:t>
            </a:r>
            <a:endParaRPr b="0" lang="en-US" sz="2800" spc="-1" strike="noStrike">
              <a:solidFill>
                <a:srgbClr val="000000"/>
              </a:solidFill>
              <a:latin typeface="Calibri"/>
            </a:endParaRPr>
          </a:p>
          <a:p>
            <a:pPr algn="ctr">
              <a:lnSpc>
                <a:spcPct val="90000"/>
              </a:lnSpc>
              <a:spcBef>
                <a:spcPts val="1001"/>
              </a:spcBef>
            </a:pPr>
            <a:r>
              <a:rPr b="0" lang="en-US" sz="2800" spc="-1" strike="noStrike">
                <a:solidFill>
                  <a:srgbClr val="000000"/>
                </a:solidFill>
                <a:latin typeface="Calibri"/>
              </a:rPr>
              <a:t>                                        </a:t>
            </a:r>
            <a:r>
              <a:rPr b="0" lang="en-US" sz="2800" spc="-1" strike="noStrike">
                <a:solidFill>
                  <a:srgbClr val="000000"/>
                </a:solidFill>
                <a:latin typeface="Calibri"/>
              </a:rPr>
              <a:t>= </a:t>
            </a:r>
            <a:r>
              <a:rPr b="0" i="1" lang="en-US" sz="2800" spc="-1" strike="noStrike">
                <a:solidFill>
                  <a:srgbClr val="000000"/>
                </a:solidFill>
                <a:latin typeface="Calibri"/>
              </a:rPr>
              <a:t>k</a:t>
            </a:r>
            <a:r>
              <a:rPr b="0" i="1" lang="en-US" sz="2800" spc="-1" strike="noStrike" baseline="-25000">
                <a:solidFill>
                  <a:srgbClr val="000000"/>
                </a:solidFill>
                <a:latin typeface="Calibri"/>
              </a:rPr>
              <a:t>s</a:t>
            </a:r>
            <a:r>
              <a:rPr b="0" i="1" lang="en-US" sz="2800" spc="-1" strike="noStrike">
                <a:solidFill>
                  <a:srgbClr val="000000"/>
                </a:solidFill>
                <a:latin typeface="Calibri"/>
              </a:rPr>
              <a:t> </a:t>
            </a:r>
            <a:r>
              <a:rPr b="0" lang="en-US" sz="2800" spc="-1" strike="noStrike">
                <a:solidFill>
                  <a:srgbClr val="000000"/>
                </a:solidFill>
                <a:latin typeface="Calibri"/>
              </a:rPr>
              <a:t>* </a:t>
            </a:r>
            <a:r>
              <a:rPr b="0" i="1" lang="en-US" sz="2800" spc="-1" strike="noStrike">
                <a:solidFill>
                  <a:srgbClr val="000000"/>
                </a:solidFill>
                <a:latin typeface="Calibri"/>
              </a:rPr>
              <a:t>s</a:t>
            </a:r>
            <a:r>
              <a:rPr b="0" lang="en-US" sz="2800" spc="-1" strike="noStrike">
                <a:solidFill>
                  <a:srgbClr val="000000"/>
                </a:solidFill>
                <a:latin typeface="Calibri"/>
              </a:rPr>
              <a:t>(</a:t>
            </a:r>
            <a:r>
              <a:rPr b="0" i="1" lang="en-US" sz="2800" spc="-1" strike="noStrike">
                <a:solidFill>
                  <a:srgbClr val="000000"/>
                </a:solidFill>
                <a:latin typeface="Calibri"/>
              </a:rPr>
              <a:t>t </a:t>
            </a:r>
            <a:r>
              <a:rPr b="0" lang="en-US" sz="2800" spc="-1" strike="noStrike">
                <a:solidFill>
                  <a:srgbClr val="000000"/>
                </a:solidFill>
                <a:latin typeface="Calibri"/>
              </a:rPr>
              <a:t>– Δ</a:t>
            </a:r>
            <a:r>
              <a:rPr b="0" i="1" lang="en-US" sz="2800" spc="-1" strike="noStrike">
                <a:solidFill>
                  <a:srgbClr val="000000"/>
                </a:solidFill>
                <a:latin typeface="Calibri"/>
              </a:rPr>
              <a:t>t</a:t>
            </a:r>
            <a:r>
              <a:rPr b="0" lang="en-US" sz="2800" spc="-1" strike="noStrike">
                <a:solidFill>
                  <a:srgbClr val="000000"/>
                </a:solidFill>
                <a:latin typeface="Calibri"/>
              </a:rPr>
              <a:t>) * Δ</a:t>
            </a:r>
            <a:r>
              <a:rPr b="0" i="1" lang="en-US" sz="2800" spc="-1" strike="noStrike">
                <a:solidFill>
                  <a:srgbClr val="000000"/>
                </a:solidFill>
                <a:latin typeface="Calibri"/>
              </a:rPr>
              <a:t>t </a:t>
            </a:r>
            <a:r>
              <a:rPr b="0" lang="en-US" sz="2800" spc="-1" strike="noStrike">
                <a:solidFill>
                  <a:srgbClr val="000000"/>
                </a:solidFill>
                <a:latin typeface="Calibri"/>
              </a:rPr>
              <a:t>for constant </a:t>
            </a:r>
            <a:r>
              <a:rPr b="0" i="1" lang="en-US" sz="2800" spc="-1" strike="noStrike">
                <a:solidFill>
                  <a:srgbClr val="000000"/>
                </a:solidFill>
                <a:latin typeface="Calibri"/>
              </a:rPr>
              <a:t>k</a:t>
            </a:r>
            <a:r>
              <a:rPr b="0" i="1" lang="en-US" sz="2800" spc="-1" strike="noStrike" baseline="-25000">
                <a:solidFill>
                  <a:srgbClr val="000000"/>
                </a:solidFill>
                <a:latin typeface="Calibri"/>
              </a:rPr>
              <a:t>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However, this prey’s population is reduced by an amount proportional to the product of the number of hawks and the number of squirrels, </a:t>
            </a:r>
            <a:r>
              <a:rPr b="0" i="1" lang="en-US" sz="2800" spc="-1" strike="noStrike">
                <a:solidFill>
                  <a:srgbClr val="000000"/>
                </a:solidFill>
                <a:latin typeface="Calibri"/>
              </a:rPr>
              <a:t>h</a:t>
            </a:r>
            <a:r>
              <a:rPr b="0" lang="en-US" sz="2800" spc="-1" strike="noStrike">
                <a:solidFill>
                  <a:srgbClr val="000000"/>
                </a:solidFill>
                <a:latin typeface="Calibri"/>
              </a:rPr>
              <a:t>(</a:t>
            </a:r>
            <a:r>
              <a:rPr b="0" i="1" lang="en-US" sz="2800" spc="-1" strike="noStrike">
                <a:solidFill>
                  <a:srgbClr val="000000"/>
                </a:solidFill>
                <a:latin typeface="Calibri"/>
              </a:rPr>
              <a:t>t </a:t>
            </a:r>
            <a:r>
              <a:rPr b="0" lang="en-US" sz="2800" spc="-1" strike="noStrike">
                <a:solidFill>
                  <a:srgbClr val="000000"/>
                </a:solidFill>
                <a:latin typeface="Calibri"/>
              </a:rPr>
              <a:t>– Δ</a:t>
            </a:r>
            <a:r>
              <a:rPr b="0" i="1" lang="en-US" sz="2800" spc="-1" strike="noStrike">
                <a:solidFill>
                  <a:srgbClr val="000000"/>
                </a:solidFill>
                <a:latin typeface="Calibri"/>
              </a:rPr>
              <a:t>t</a:t>
            </a:r>
            <a:r>
              <a:rPr b="0" lang="en-US" sz="2800" spc="-1" strike="noStrike">
                <a:solidFill>
                  <a:srgbClr val="000000"/>
                </a:solidFill>
                <a:latin typeface="Calibri"/>
              </a:rPr>
              <a:t>) * </a:t>
            </a:r>
            <a:r>
              <a:rPr b="0" i="1" lang="en-US" sz="2800" spc="-1" strike="noStrike">
                <a:solidFill>
                  <a:srgbClr val="000000"/>
                </a:solidFill>
                <a:latin typeface="Calibri"/>
              </a:rPr>
              <a:t>s</a:t>
            </a:r>
            <a:r>
              <a:rPr b="0" lang="en-US" sz="2800" spc="-1" strike="noStrike">
                <a:solidFill>
                  <a:srgbClr val="000000"/>
                </a:solidFill>
                <a:latin typeface="Calibri"/>
              </a:rPr>
              <a:t>(</a:t>
            </a:r>
            <a:r>
              <a:rPr b="0" i="1" lang="en-US" sz="2800" spc="-1" strike="noStrike">
                <a:solidFill>
                  <a:srgbClr val="000000"/>
                </a:solidFill>
                <a:latin typeface="Calibri"/>
              </a:rPr>
              <a:t>t </a:t>
            </a:r>
            <a:r>
              <a:rPr b="0" lang="en-US" sz="2800" spc="-1" strike="noStrike">
                <a:solidFill>
                  <a:srgbClr val="000000"/>
                </a:solidFill>
                <a:latin typeface="Calibri"/>
              </a:rPr>
              <a:t>– Δ</a:t>
            </a:r>
            <a:r>
              <a:rPr b="0" i="1" lang="en-US" sz="2800" spc="-1" strike="noStrike">
                <a:solidFill>
                  <a:srgbClr val="000000"/>
                </a:solidFill>
                <a:latin typeface="Calibri"/>
              </a:rPr>
              <a:t>t</a:t>
            </a:r>
            <a:r>
              <a:rPr b="0" lang="en-US" sz="2800" spc="-1" strike="noStrike">
                <a:solidFill>
                  <a:srgbClr val="000000"/>
                </a:solidFill>
                <a:latin typeface="Calibri"/>
              </a:rPr>
              <a:t>). Thus, with a proportionality constant </a:t>
            </a:r>
            <a:r>
              <a:rPr b="0" i="1" lang="en-US" sz="2800" spc="-1" strike="noStrike">
                <a:solidFill>
                  <a:srgbClr val="000000"/>
                </a:solidFill>
                <a:latin typeface="Calibri"/>
              </a:rPr>
              <a:t>k</a:t>
            </a:r>
            <a:r>
              <a:rPr b="0" i="1" lang="en-US" sz="2800" spc="-1" strike="noStrike" baseline="-25000">
                <a:solidFill>
                  <a:srgbClr val="000000"/>
                </a:solidFill>
                <a:latin typeface="Calibri"/>
              </a:rPr>
              <a:t>hs</a:t>
            </a:r>
            <a:r>
              <a:rPr b="0" i="1" lang="en-US" sz="2800" spc="-1" strike="noStrike">
                <a:solidFill>
                  <a:srgbClr val="000000"/>
                </a:solidFill>
                <a:latin typeface="Calibri"/>
              </a:rPr>
              <a:t> </a:t>
            </a:r>
            <a:r>
              <a:rPr b="0" lang="en-US" sz="2800" spc="-1" strike="noStrike">
                <a:solidFill>
                  <a:srgbClr val="000000"/>
                </a:solidFill>
                <a:latin typeface="Calibri"/>
              </a:rPr>
              <a:t>for this reduction, the change in the number of squirrels from time </a:t>
            </a:r>
            <a:r>
              <a:rPr b="0" i="1" lang="en-US" sz="2800" spc="-1" strike="noStrike">
                <a:solidFill>
                  <a:srgbClr val="000000"/>
                </a:solidFill>
                <a:latin typeface="Calibri"/>
              </a:rPr>
              <a:t>t </a:t>
            </a:r>
            <a:r>
              <a:rPr b="0" lang="en-US" sz="2800" spc="-1" strike="noStrike">
                <a:solidFill>
                  <a:srgbClr val="000000"/>
                </a:solidFill>
                <a:latin typeface="Calibri"/>
              </a:rPr>
              <a:t>– Δ</a:t>
            </a:r>
            <a:r>
              <a:rPr b="0" i="1" lang="en-US" sz="2800" spc="-1" strike="noStrike">
                <a:solidFill>
                  <a:srgbClr val="000000"/>
                </a:solidFill>
                <a:latin typeface="Calibri"/>
              </a:rPr>
              <a:t>t </a:t>
            </a:r>
            <a:r>
              <a:rPr b="0" lang="en-US" sz="2800" spc="-1" strike="noStrike">
                <a:solidFill>
                  <a:srgbClr val="000000"/>
                </a:solidFill>
                <a:latin typeface="Calibri"/>
              </a:rPr>
              <a:t>to time </a:t>
            </a:r>
            <a:r>
              <a:rPr b="0" i="1" lang="en-US" sz="2800" spc="-1" strike="noStrike">
                <a:solidFill>
                  <a:srgbClr val="000000"/>
                </a:solidFill>
                <a:latin typeface="Calibri"/>
              </a:rPr>
              <a:t>t </a:t>
            </a:r>
            <a:r>
              <a:rPr b="0" lang="en-US" sz="2800" spc="-1" strike="noStrike">
                <a:solidFill>
                  <a:srgbClr val="000000"/>
                </a:solidFill>
                <a:latin typeface="Calibri"/>
              </a:rPr>
              <a:t>is as follows:</a:t>
            </a:r>
            <a:endParaRPr b="0" lang="en-US" sz="2800" spc="-1" strike="noStrike">
              <a:solidFill>
                <a:srgbClr val="000000"/>
              </a:solidFill>
              <a:latin typeface="Calibri"/>
            </a:endParaRPr>
          </a:p>
          <a:p>
            <a:pPr algn="ctr">
              <a:lnSpc>
                <a:spcPct val="90000"/>
              </a:lnSpc>
              <a:spcBef>
                <a:spcPts val="1001"/>
              </a:spcBef>
            </a:pPr>
            <a:r>
              <a:rPr b="0" lang="en-US" sz="2800" spc="-1" strike="noStrike">
                <a:solidFill>
                  <a:srgbClr val="000000"/>
                </a:solidFill>
                <a:latin typeface="Calibri"/>
              </a:rPr>
              <a:t>Δ</a:t>
            </a:r>
            <a:r>
              <a:rPr b="0" i="1" lang="en-US" sz="2800" spc="-1" strike="noStrike">
                <a:solidFill>
                  <a:srgbClr val="000000"/>
                </a:solidFill>
                <a:latin typeface="Calibri"/>
              </a:rPr>
              <a:t>s </a:t>
            </a:r>
            <a:r>
              <a:rPr b="0" lang="en-US" sz="2800" spc="-1" strike="noStrike">
                <a:solidFill>
                  <a:srgbClr val="000000"/>
                </a:solidFill>
                <a:latin typeface="Calibri"/>
              </a:rPr>
              <a:t>= </a:t>
            </a:r>
            <a:r>
              <a:rPr b="0" i="1" lang="en-US" sz="2800" spc="-1" strike="noStrike">
                <a:solidFill>
                  <a:srgbClr val="000000"/>
                </a:solidFill>
                <a:latin typeface="Calibri"/>
              </a:rPr>
              <a:t>s</a:t>
            </a:r>
            <a:r>
              <a:rPr b="0" lang="en-US" sz="2800" spc="-1" strike="noStrike">
                <a:solidFill>
                  <a:srgbClr val="000000"/>
                </a:solidFill>
                <a:latin typeface="Calibri"/>
              </a:rPr>
              <a:t>(</a:t>
            </a:r>
            <a:r>
              <a:rPr b="0" i="1" lang="en-US" sz="2800" spc="-1" strike="noStrike">
                <a:solidFill>
                  <a:srgbClr val="000000"/>
                </a:solidFill>
                <a:latin typeface="Calibri"/>
              </a:rPr>
              <a:t>t</a:t>
            </a:r>
            <a:r>
              <a:rPr b="0" lang="en-US" sz="2800" spc="-1" strike="noStrike">
                <a:solidFill>
                  <a:srgbClr val="000000"/>
                </a:solidFill>
                <a:latin typeface="Calibri"/>
              </a:rPr>
              <a:t>) – </a:t>
            </a:r>
            <a:r>
              <a:rPr b="0" i="1" lang="en-US" sz="2800" spc="-1" strike="noStrike">
                <a:solidFill>
                  <a:srgbClr val="000000"/>
                </a:solidFill>
                <a:latin typeface="Calibri"/>
              </a:rPr>
              <a:t>s</a:t>
            </a:r>
            <a:r>
              <a:rPr b="0" lang="en-US" sz="2800" spc="-1" strike="noStrike">
                <a:solidFill>
                  <a:srgbClr val="000000"/>
                </a:solidFill>
                <a:latin typeface="Calibri"/>
              </a:rPr>
              <a:t>(</a:t>
            </a:r>
            <a:r>
              <a:rPr b="0" i="1" lang="en-US" sz="2800" spc="-1" strike="noStrike">
                <a:solidFill>
                  <a:srgbClr val="000000"/>
                </a:solidFill>
                <a:latin typeface="Calibri"/>
              </a:rPr>
              <a:t>t </a:t>
            </a:r>
            <a:r>
              <a:rPr b="0" lang="en-US" sz="2800" spc="-1" strike="noStrike">
                <a:solidFill>
                  <a:srgbClr val="000000"/>
                </a:solidFill>
                <a:latin typeface="Calibri"/>
              </a:rPr>
              <a:t>– Δ</a:t>
            </a:r>
            <a:r>
              <a:rPr b="0" i="1" lang="en-US" sz="2800" spc="-1" strike="noStrike">
                <a:solidFill>
                  <a:srgbClr val="000000"/>
                </a:solidFill>
                <a:latin typeface="Calibri"/>
              </a:rPr>
              <a:t>t</a:t>
            </a:r>
            <a:r>
              <a:rPr b="0" lang="en-US" sz="2800" spc="-1" strike="noStrike">
                <a:solidFill>
                  <a:srgbClr val="000000"/>
                </a:solidFill>
                <a:latin typeface="Calibri"/>
              </a:rPr>
              <a:t>)</a:t>
            </a:r>
            <a:endParaRPr b="0" lang="en-US" sz="2800" spc="-1" strike="noStrike">
              <a:solidFill>
                <a:srgbClr val="000000"/>
              </a:solidFill>
              <a:latin typeface="Calibri"/>
            </a:endParaRPr>
          </a:p>
          <a:p>
            <a:pPr algn="ctr">
              <a:lnSpc>
                <a:spcPct val="90000"/>
              </a:lnSpc>
              <a:spcBef>
                <a:spcPts val="1001"/>
              </a:spcBef>
            </a:pPr>
            <a:r>
              <a:rPr b="0" lang="en-US" sz="2800" spc="-1" strike="noStrike">
                <a:solidFill>
                  <a:srgbClr val="000000"/>
                </a:solidFill>
                <a:latin typeface="Calibri"/>
              </a:rPr>
              <a:t>                                            </a:t>
            </a:r>
            <a:r>
              <a:rPr b="0" lang="en-US" sz="2800" spc="-1" strike="noStrike">
                <a:solidFill>
                  <a:srgbClr val="000000"/>
                </a:solidFill>
                <a:latin typeface="Calibri"/>
              </a:rPr>
              <a:t>= (squirrel growth at time </a:t>
            </a:r>
            <a:r>
              <a:rPr b="0" i="1" lang="en-US" sz="2800" spc="-1" strike="noStrike">
                <a:solidFill>
                  <a:srgbClr val="000000"/>
                </a:solidFill>
                <a:latin typeface="Calibri"/>
              </a:rPr>
              <a:t>t </a:t>
            </a:r>
            <a:r>
              <a:rPr b="0" lang="en-US" sz="2800" spc="-1" strike="noStrike">
                <a:solidFill>
                  <a:srgbClr val="000000"/>
                </a:solidFill>
                <a:latin typeface="Calibri"/>
              </a:rPr>
              <a:t>– Δ</a:t>
            </a:r>
            <a:r>
              <a:rPr b="0" i="1" lang="en-US" sz="2800" spc="-1" strike="noStrike">
                <a:solidFill>
                  <a:srgbClr val="000000"/>
                </a:solidFill>
                <a:latin typeface="Calibri"/>
              </a:rPr>
              <a:t>t</a:t>
            </a:r>
            <a:r>
              <a:rPr b="0" lang="en-US" sz="2800" spc="-1" strike="noStrike">
                <a:solidFill>
                  <a:srgbClr val="000000"/>
                </a:solidFill>
                <a:latin typeface="Calibri"/>
              </a:rPr>
              <a:t>) * Δ</a:t>
            </a:r>
            <a:r>
              <a:rPr b="0" i="1" lang="en-US" sz="2800" spc="-1" strike="noStrike">
                <a:solidFill>
                  <a:srgbClr val="000000"/>
                </a:solidFill>
                <a:latin typeface="Calibri"/>
              </a:rPr>
              <a:t>t</a:t>
            </a:r>
            <a:endParaRPr b="0" lang="en-US" sz="2800" spc="-1" strike="noStrike">
              <a:solidFill>
                <a:srgbClr val="000000"/>
              </a:solidFill>
              <a:latin typeface="Calibri"/>
            </a:endParaRPr>
          </a:p>
          <a:p>
            <a:pPr algn="ctr">
              <a:lnSpc>
                <a:spcPct val="90000"/>
              </a:lnSpc>
              <a:spcBef>
                <a:spcPts val="1001"/>
              </a:spcBef>
            </a:pPr>
            <a:r>
              <a:rPr b="0" lang="en-US" sz="2800" spc="-1" strike="noStrike">
                <a:solidFill>
                  <a:srgbClr val="000000"/>
                </a:solidFill>
                <a:latin typeface="Calibri"/>
              </a:rPr>
              <a:t>                                                            </a:t>
            </a:r>
            <a:r>
              <a:rPr b="0" lang="en-US" sz="2800" spc="-1" strike="noStrike">
                <a:solidFill>
                  <a:srgbClr val="000000"/>
                </a:solidFill>
                <a:latin typeface="Calibri"/>
              </a:rPr>
              <a:t>= (</a:t>
            </a:r>
            <a:r>
              <a:rPr b="0" i="1" lang="en-US" sz="2800" spc="-1" strike="noStrike">
                <a:solidFill>
                  <a:srgbClr val="000000"/>
                </a:solidFill>
                <a:latin typeface="Calibri"/>
              </a:rPr>
              <a:t>k</a:t>
            </a:r>
            <a:r>
              <a:rPr b="0" i="1" lang="en-US" sz="2800" spc="-1" strike="noStrike" baseline="-25000">
                <a:solidFill>
                  <a:srgbClr val="000000"/>
                </a:solidFill>
                <a:latin typeface="Calibri"/>
              </a:rPr>
              <a:t>s</a:t>
            </a:r>
            <a:r>
              <a:rPr b="0" i="1" lang="en-US" sz="2800" spc="-1" strike="noStrike">
                <a:solidFill>
                  <a:srgbClr val="000000"/>
                </a:solidFill>
                <a:latin typeface="Calibri"/>
              </a:rPr>
              <a:t> </a:t>
            </a:r>
            <a:r>
              <a:rPr b="0" lang="en-US" sz="2800" spc="-1" strike="noStrike">
                <a:solidFill>
                  <a:srgbClr val="000000"/>
                </a:solidFill>
                <a:latin typeface="Calibri"/>
              </a:rPr>
              <a:t>* </a:t>
            </a:r>
            <a:r>
              <a:rPr b="0" i="1" lang="en-US" sz="2800" spc="-1" strike="noStrike">
                <a:solidFill>
                  <a:srgbClr val="000000"/>
                </a:solidFill>
                <a:latin typeface="Calibri"/>
              </a:rPr>
              <a:t>s</a:t>
            </a:r>
            <a:r>
              <a:rPr b="0" lang="en-US" sz="2800" spc="-1" strike="noStrike">
                <a:solidFill>
                  <a:srgbClr val="000000"/>
                </a:solidFill>
                <a:latin typeface="Calibri"/>
              </a:rPr>
              <a:t>(</a:t>
            </a:r>
            <a:r>
              <a:rPr b="0" i="1" lang="en-US" sz="2800" spc="-1" strike="noStrike">
                <a:solidFill>
                  <a:srgbClr val="000000"/>
                </a:solidFill>
                <a:latin typeface="Calibri"/>
              </a:rPr>
              <a:t>t </a:t>
            </a:r>
            <a:r>
              <a:rPr b="0" lang="en-US" sz="2800" spc="-1" strike="noStrike">
                <a:solidFill>
                  <a:srgbClr val="000000"/>
                </a:solidFill>
                <a:latin typeface="Calibri"/>
              </a:rPr>
              <a:t>– Δ</a:t>
            </a:r>
            <a:r>
              <a:rPr b="0" i="1" lang="en-US" sz="2800" spc="-1" strike="noStrike">
                <a:solidFill>
                  <a:srgbClr val="000000"/>
                </a:solidFill>
                <a:latin typeface="Calibri"/>
              </a:rPr>
              <a:t>t</a:t>
            </a:r>
            <a:r>
              <a:rPr b="0" lang="en-US" sz="2800" spc="-1" strike="noStrike">
                <a:solidFill>
                  <a:srgbClr val="000000"/>
                </a:solidFill>
                <a:latin typeface="Calibri"/>
              </a:rPr>
              <a:t>) – </a:t>
            </a:r>
            <a:r>
              <a:rPr b="0" i="1" lang="en-US" sz="2800" spc="-1" strike="noStrike">
                <a:solidFill>
                  <a:srgbClr val="000000"/>
                </a:solidFill>
                <a:latin typeface="Calibri"/>
              </a:rPr>
              <a:t>k</a:t>
            </a:r>
            <a:r>
              <a:rPr b="0" i="1" lang="en-US" sz="2800" spc="-1" strike="noStrike" baseline="-25000">
                <a:solidFill>
                  <a:srgbClr val="000000"/>
                </a:solidFill>
                <a:latin typeface="Calibri"/>
              </a:rPr>
              <a:t>hs </a:t>
            </a:r>
            <a:r>
              <a:rPr b="0" lang="en-US" sz="2800" spc="-1" strike="noStrike">
                <a:solidFill>
                  <a:srgbClr val="000000"/>
                </a:solidFill>
                <a:latin typeface="Calibri"/>
              </a:rPr>
              <a:t>* </a:t>
            </a:r>
            <a:r>
              <a:rPr b="0" i="1" lang="en-US" sz="2800" spc="-1" strike="noStrike">
                <a:solidFill>
                  <a:srgbClr val="000000"/>
                </a:solidFill>
                <a:latin typeface="Calibri"/>
              </a:rPr>
              <a:t>h</a:t>
            </a:r>
            <a:r>
              <a:rPr b="0" lang="en-US" sz="2800" spc="-1" strike="noStrike">
                <a:solidFill>
                  <a:srgbClr val="000000"/>
                </a:solidFill>
                <a:latin typeface="Calibri"/>
              </a:rPr>
              <a:t>(</a:t>
            </a:r>
            <a:r>
              <a:rPr b="0" i="1" lang="en-US" sz="2800" spc="-1" strike="noStrike">
                <a:solidFill>
                  <a:srgbClr val="000000"/>
                </a:solidFill>
                <a:latin typeface="Calibri"/>
              </a:rPr>
              <a:t>t </a:t>
            </a:r>
            <a:r>
              <a:rPr b="0" lang="en-US" sz="2800" spc="-1" strike="noStrike">
                <a:solidFill>
                  <a:srgbClr val="000000"/>
                </a:solidFill>
                <a:latin typeface="Calibri"/>
              </a:rPr>
              <a:t>– Δ</a:t>
            </a:r>
            <a:r>
              <a:rPr b="0" i="1" lang="en-US" sz="2800" spc="-1" strike="noStrike">
                <a:solidFill>
                  <a:srgbClr val="000000"/>
                </a:solidFill>
                <a:latin typeface="Calibri"/>
              </a:rPr>
              <a:t>t</a:t>
            </a:r>
            <a:r>
              <a:rPr b="0" lang="en-US" sz="2800" spc="-1" strike="noStrike">
                <a:solidFill>
                  <a:srgbClr val="000000"/>
                </a:solidFill>
                <a:latin typeface="Calibri"/>
              </a:rPr>
              <a:t>) * </a:t>
            </a:r>
            <a:r>
              <a:rPr b="0" i="1" lang="en-US" sz="2800" spc="-1" strike="noStrike">
                <a:solidFill>
                  <a:srgbClr val="000000"/>
                </a:solidFill>
                <a:latin typeface="Calibri"/>
              </a:rPr>
              <a:t>s</a:t>
            </a:r>
            <a:r>
              <a:rPr b="0" lang="en-US" sz="2800" spc="-1" strike="noStrike">
                <a:solidFill>
                  <a:srgbClr val="000000"/>
                </a:solidFill>
                <a:latin typeface="Calibri"/>
              </a:rPr>
              <a:t>(</a:t>
            </a:r>
            <a:r>
              <a:rPr b="0" i="1" lang="en-US" sz="2800" spc="-1" strike="noStrike">
                <a:solidFill>
                  <a:srgbClr val="000000"/>
                </a:solidFill>
                <a:latin typeface="Calibri"/>
              </a:rPr>
              <a:t>t </a:t>
            </a:r>
            <a:r>
              <a:rPr b="0" lang="en-US" sz="2800" spc="-1" strike="noStrike">
                <a:solidFill>
                  <a:srgbClr val="000000"/>
                </a:solidFill>
                <a:latin typeface="Calibri"/>
              </a:rPr>
              <a:t>– Δ</a:t>
            </a:r>
            <a:r>
              <a:rPr b="0" i="1" lang="en-US" sz="2800" spc="-1" strike="noStrike">
                <a:solidFill>
                  <a:srgbClr val="000000"/>
                </a:solidFill>
                <a:latin typeface="Calibri"/>
              </a:rPr>
              <a:t>t</a:t>
            </a:r>
            <a:r>
              <a:rPr b="0" lang="en-US" sz="2800" spc="-1" strike="noStrike">
                <a:solidFill>
                  <a:srgbClr val="000000"/>
                </a:solidFill>
                <a:latin typeface="Calibri"/>
              </a:rPr>
              <a:t>)) * Δ</a:t>
            </a:r>
            <a:r>
              <a:rPr b="0" i="1" lang="en-US" sz="2800" spc="-1" strike="noStrike">
                <a:solidFill>
                  <a:srgbClr val="000000"/>
                </a:solidFill>
                <a:latin typeface="Calibri"/>
              </a:rPr>
              <a:t>t</a:t>
            </a:r>
            <a:endParaRPr b="0" lang="en-US" sz="2800" spc="-1" strike="noStrike">
              <a:solidFill>
                <a:srgbClr val="000000"/>
              </a:solidFill>
              <a:latin typeface="Calibri"/>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Lotka-Volterra Model</a:t>
            </a:r>
            <a:endParaRPr b="0" lang="en-US" sz="4400" spc="-1" strike="noStrike">
              <a:solidFill>
                <a:srgbClr val="000000"/>
              </a:solidFill>
              <a:latin typeface="Calibri"/>
            </a:endParaRPr>
          </a:p>
        </p:txBody>
      </p:sp>
      <p:sp>
        <p:nvSpPr>
          <p:cNvPr id="108" name="TextShape 2"/>
          <p:cNvSpPr txBox="1"/>
          <p:nvPr/>
        </p:nvSpPr>
        <p:spPr>
          <a:xfrm>
            <a:off x="838080" y="1825560"/>
            <a:ext cx="10515240" cy="4350960"/>
          </a:xfrm>
          <a:prstGeom prst="rect">
            <a:avLst/>
          </a:prstGeom>
          <a:noFill/>
          <a:ln>
            <a:noFill/>
          </a:ln>
        </p:spPr>
        <p:txBody>
          <a:bodyPr>
            <a:normAutofit/>
          </a:bodyPr>
          <a:p>
            <a:pPr>
              <a:lnSpc>
                <a:spcPct val="90000"/>
              </a:lnSpc>
              <a:spcBef>
                <a:spcPts val="1001"/>
              </a:spcBef>
            </a:pPr>
            <a:r>
              <a:rPr b="0" lang="en-US" sz="2800" spc="-1" strike="noStrike">
                <a:solidFill>
                  <a:srgbClr val="000000"/>
                </a:solidFill>
                <a:latin typeface="Calibri"/>
              </a:rPr>
              <a:t>                                       </a:t>
            </a:r>
            <a:r>
              <a:rPr b="0" lang="en-US" sz="2800" spc="-1" strike="noStrike">
                <a:solidFill>
                  <a:srgbClr val="000000"/>
                </a:solidFill>
                <a:latin typeface="Calibri"/>
              </a:rPr>
              <a:t>Δ</a:t>
            </a:r>
            <a:r>
              <a:rPr b="0" i="1" lang="en-US" sz="2800" spc="-1" strike="noStrike">
                <a:solidFill>
                  <a:srgbClr val="000000"/>
                </a:solidFill>
                <a:latin typeface="Calibri"/>
              </a:rPr>
              <a:t>h </a:t>
            </a:r>
            <a:r>
              <a:rPr b="0" lang="en-US" sz="2800" spc="-1" strike="noStrike">
                <a:solidFill>
                  <a:srgbClr val="000000"/>
                </a:solidFill>
                <a:latin typeface="Calibri"/>
              </a:rPr>
              <a:t>= </a:t>
            </a:r>
            <a:r>
              <a:rPr b="0" i="1" lang="en-US" sz="2800" spc="-1" strike="noStrike">
                <a:solidFill>
                  <a:srgbClr val="000000"/>
                </a:solidFill>
                <a:latin typeface="Calibri"/>
              </a:rPr>
              <a:t>h</a:t>
            </a:r>
            <a:r>
              <a:rPr b="0" lang="en-US" sz="2800" spc="-1" strike="noStrike">
                <a:solidFill>
                  <a:srgbClr val="000000"/>
                </a:solidFill>
                <a:latin typeface="Calibri"/>
              </a:rPr>
              <a:t>(</a:t>
            </a:r>
            <a:r>
              <a:rPr b="0" i="1" lang="en-US" sz="2800" spc="-1" strike="noStrike">
                <a:solidFill>
                  <a:srgbClr val="000000"/>
                </a:solidFill>
                <a:latin typeface="Calibri"/>
              </a:rPr>
              <a:t>t</a:t>
            </a:r>
            <a:r>
              <a:rPr b="0" lang="en-US" sz="2800" spc="-1" strike="noStrike">
                <a:solidFill>
                  <a:srgbClr val="000000"/>
                </a:solidFill>
                <a:latin typeface="Calibri"/>
              </a:rPr>
              <a:t>) – </a:t>
            </a:r>
            <a:r>
              <a:rPr b="0" i="1" lang="en-US" sz="2800" spc="-1" strike="noStrike">
                <a:solidFill>
                  <a:srgbClr val="000000"/>
                </a:solidFill>
                <a:latin typeface="Calibri"/>
              </a:rPr>
              <a:t>h</a:t>
            </a:r>
            <a:r>
              <a:rPr b="0" lang="en-US" sz="2800" spc="-1" strike="noStrike">
                <a:solidFill>
                  <a:srgbClr val="000000"/>
                </a:solidFill>
                <a:latin typeface="Calibri"/>
              </a:rPr>
              <a:t>(</a:t>
            </a:r>
            <a:r>
              <a:rPr b="0" i="1" lang="en-US" sz="2800" spc="-1" strike="noStrike">
                <a:solidFill>
                  <a:srgbClr val="000000"/>
                </a:solidFill>
                <a:latin typeface="Calibri"/>
              </a:rPr>
              <a:t>t </a:t>
            </a:r>
            <a:r>
              <a:rPr b="0" lang="en-US" sz="2800" spc="-1" strike="noStrike">
                <a:solidFill>
                  <a:srgbClr val="000000"/>
                </a:solidFill>
                <a:latin typeface="Calibri"/>
              </a:rPr>
              <a:t>– Δ</a:t>
            </a:r>
            <a:r>
              <a:rPr b="0" i="1" lang="en-US" sz="2800" spc="-1" strike="noStrike">
                <a:solidFill>
                  <a:srgbClr val="000000"/>
                </a:solidFill>
                <a:latin typeface="Calibri"/>
              </a:rPr>
              <a:t>t</a:t>
            </a:r>
            <a:r>
              <a:rPr b="0" lang="en-US" sz="2800" spc="-1" strike="noStrike">
                <a:solidFill>
                  <a:srgbClr val="000000"/>
                </a:solidFill>
                <a:latin typeface="Calibri"/>
              </a:rPr>
              <a:t>)</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                                             </a:t>
            </a:r>
            <a:r>
              <a:rPr b="0" lang="en-US" sz="2800" spc="-1" strike="noStrike">
                <a:solidFill>
                  <a:srgbClr val="000000"/>
                </a:solidFill>
                <a:latin typeface="Calibri"/>
              </a:rPr>
              <a:t>= (hawk growth at time </a:t>
            </a:r>
            <a:r>
              <a:rPr b="0" i="1" lang="en-US" sz="2800" spc="-1" strike="noStrike">
                <a:solidFill>
                  <a:srgbClr val="000000"/>
                </a:solidFill>
                <a:latin typeface="Calibri"/>
              </a:rPr>
              <a:t>t </a:t>
            </a:r>
            <a:r>
              <a:rPr b="0" lang="en-US" sz="2800" spc="-1" strike="noStrike">
                <a:solidFill>
                  <a:srgbClr val="000000"/>
                </a:solidFill>
                <a:latin typeface="Calibri"/>
              </a:rPr>
              <a:t>– Δ</a:t>
            </a:r>
            <a:r>
              <a:rPr b="0" i="1" lang="en-US" sz="2800" spc="-1" strike="noStrike">
                <a:solidFill>
                  <a:srgbClr val="000000"/>
                </a:solidFill>
                <a:latin typeface="Calibri"/>
              </a:rPr>
              <a:t>t</a:t>
            </a:r>
            <a:r>
              <a:rPr b="0" lang="en-US" sz="2800" spc="-1" strike="noStrike">
                <a:solidFill>
                  <a:srgbClr val="000000"/>
                </a:solidFill>
                <a:latin typeface="Calibri"/>
              </a:rPr>
              <a:t>) * Δ</a:t>
            </a:r>
            <a:r>
              <a:rPr b="0" i="1" lang="en-US" sz="2800" spc="-1" strike="noStrike">
                <a:solidFill>
                  <a:srgbClr val="000000"/>
                </a:solidFill>
                <a:latin typeface="Calibri"/>
              </a:rPr>
              <a:t>t</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                                             </a:t>
            </a:r>
            <a:r>
              <a:rPr b="0" lang="en-US" sz="2800" spc="-1" strike="noStrike">
                <a:solidFill>
                  <a:srgbClr val="000000"/>
                </a:solidFill>
                <a:latin typeface="Calibri"/>
              </a:rPr>
              <a:t>= (</a:t>
            </a:r>
            <a:r>
              <a:rPr b="0" i="1" lang="en-US" sz="2800" spc="-1" strike="noStrike">
                <a:solidFill>
                  <a:srgbClr val="000000"/>
                </a:solidFill>
                <a:latin typeface="Calibri"/>
              </a:rPr>
              <a:t>k</a:t>
            </a:r>
            <a:r>
              <a:rPr b="0" i="1" lang="en-US" sz="2800" spc="-1" strike="noStrike" baseline="-25000">
                <a:solidFill>
                  <a:srgbClr val="000000"/>
                </a:solidFill>
                <a:latin typeface="Calibri"/>
              </a:rPr>
              <a:t>sh</a:t>
            </a:r>
            <a:r>
              <a:rPr b="0" i="1" lang="en-US" sz="2800" spc="-1" strike="noStrike">
                <a:solidFill>
                  <a:srgbClr val="000000"/>
                </a:solidFill>
                <a:latin typeface="Calibri"/>
              </a:rPr>
              <a:t> </a:t>
            </a:r>
            <a:r>
              <a:rPr b="0" lang="en-US" sz="2800" spc="-1" strike="noStrike">
                <a:solidFill>
                  <a:srgbClr val="000000"/>
                </a:solidFill>
                <a:latin typeface="Calibri"/>
              </a:rPr>
              <a:t>* </a:t>
            </a:r>
            <a:r>
              <a:rPr b="0" i="1" lang="en-US" sz="2800" spc="-1" strike="noStrike">
                <a:solidFill>
                  <a:srgbClr val="000000"/>
                </a:solidFill>
                <a:latin typeface="Calibri"/>
              </a:rPr>
              <a:t>s</a:t>
            </a:r>
            <a:r>
              <a:rPr b="0" lang="en-US" sz="2800" spc="-1" strike="noStrike">
                <a:solidFill>
                  <a:srgbClr val="000000"/>
                </a:solidFill>
                <a:latin typeface="Calibri"/>
              </a:rPr>
              <a:t>(</a:t>
            </a:r>
            <a:r>
              <a:rPr b="0" i="1" lang="en-US" sz="2800" spc="-1" strike="noStrike">
                <a:solidFill>
                  <a:srgbClr val="000000"/>
                </a:solidFill>
                <a:latin typeface="Calibri"/>
              </a:rPr>
              <a:t>t </a:t>
            </a:r>
            <a:r>
              <a:rPr b="0" lang="en-US" sz="2800" spc="-1" strike="noStrike">
                <a:solidFill>
                  <a:srgbClr val="000000"/>
                </a:solidFill>
                <a:latin typeface="Calibri"/>
              </a:rPr>
              <a:t>– Δ</a:t>
            </a:r>
            <a:r>
              <a:rPr b="0" i="1" lang="en-US" sz="2800" spc="-1" strike="noStrike">
                <a:solidFill>
                  <a:srgbClr val="000000"/>
                </a:solidFill>
                <a:latin typeface="Calibri"/>
              </a:rPr>
              <a:t>t</a:t>
            </a:r>
            <a:r>
              <a:rPr b="0" lang="en-US" sz="2800" spc="-1" strike="noStrike">
                <a:solidFill>
                  <a:srgbClr val="000000"/>
                </a:solidFill>
                <a:latin typeface="Calibri"/>
              </a:rPr>
              <a:t>) * </a:t>
            </a:r>
            <a:r>
              <a:rPr b="0" i="1" lang="en-US" sz="2800" spc="-1" strike="noStrike">
                <a:solidFill>
                  <a:srgbClr val="000000"/>
                </a:solidFill>
                <a:latin typeface="Calibri"/>
              </a:rPr>
              <a:t>h</a:t>
            </a:r>
            <a:r>
              <a:rPr b="0" lang="en-US" sz="2800" spc="-1" strike="noStrike">
                <a:solidFill>
                  <a:srgbClr val="000000"/>
                </a:solidFill>
                <a:latin typeface="Calibri"/>
              </a:rPr>
              <a:t>(</a:t>
            </a:r>
            <a:r>
              <a:rPr b="0" i="1" lang="en-US" sz="2800" spc="-1" strike="noStrike">
                <a:solidFill>
                  <a:srgbClr val="000000"/>
                </a:solidFill>
                <a:latin typeface="Calibri"/>
              </a:rPr>
              <a:t>t </a:t>
            </a:r>
            <a:r>
              <a:rPr b="0" lang="en-US" sz="2800" spc="-1" strike="noStrike">
                <a:solidFill>
                  <a:srgbClr val="000000"/>
                </a:solidFill>
                <a:latin typeface="Calibri"/>
              </a:rPr>
              <a:t>– Δ</a:t>
            </a:r>
            <a:r>
              <a:rPr b="0" i="1" lang="en-US" sz="2800" spc="-1" strike="noStrike">
                <a:solidFill>
                  <a:srgbClr val="000000"/>
                </a:solidFill>
                <a:latin typeface="Calibri"/>
              </a:rPr>
              <a:t>t</a:t>
            </a:r>
            <a:r>
              <a:rPr b="0" lang="en-US" sz="2800" spc="-1" strike="noStrike">
                <a:solidFill>
                  <a:srgbClr val="000000"/>
                </a:solidFill>
                <a:latin typeface="Calibri"/>
              </a:rPr>
              <a:t>) – </a:t>
            </a:r>
            <a:r>
              <a:rPr b="0" i="1" lang="en-US" sz="2800" spc="-1" strike="noStrike">
                <a:solidFill>
                  <a:srgbClr val="000000"/>
                </a:solidFill>
                <a:latin typeface="Calibri"/>
              </a:rPr>
              <a:t>k</a:t>
            </a:r>
            <a:r>
              <a:rPr b="0" i="1" lang="en-US" sz="2800" spc="-1" strike="noStrike" baseline="-25000">
                <a:solidFill>
                  <a:srgbClr val="000000"/>
                </a:solidFill>
                <a:latin typeface="Calibri"/>
              </a:rPr>
              <a:t>h</a:t>
            </a:r>
            <a:r>
              <a:rPr b="0" i="1" lang="en-US" sz="2800" spc="-1" strike="noStrike">
                <a:solidFill>
                  <a:srgbClr val="000000"/>
                </a:solidFill>
                <a:latin typeface="Calibri"/>
              </a:rPr>
              <a:t> </a:t>
            </a:r>
            <a:r>
              <a:rPr b="0" lang="en-US" sz="2800" spc="-1" strike="noStrike">
                <a:solidFill>
                  <a:srgbClr val="000000"/>
                </a:solidFill>
                <a:latin typeface="Calibri"/>
              </a:rPr>
              <a:t>* </a:t>
            </a:r>
            <a:r>
              <a:rPr b="0" i="1" lang="en-US" sz="2800" spc="-1" strike="noStrike">
                <a:solidFill>
                  <a:srgbClr val="000000"/>
                </a:solidFill>
                <a:latin typeface="Calibri"/>
              </a:rPr>
              <a:t>h</a:t>
            </a:r>
            <a:r>
              <a:rPr b="0" lang="en-US" sz="2800" spc="-1" strike="noStrike">
                <a:solidFill>
                  <a:srgbClr val="000000"/>
                </a:solidFill>
                <a:latin typeface="Calibri"/>
              </a:rPr>
              <a:t>(</a:t>
            </a:r>
            <a:r>
              <a:rPr b="0" i="1" lang="en-US" sz="2800" spc="-1" strike="noStrike">
                <a:solidFill>
                  <a:srgbClr val="000000"/>
                </a:solidFill>
                <a:latin typeface="Calibri"/>
              </a:rPr>
              <a:t>t </a:t>
            </a:r>
            <a:r>
              <a:rPr b="0" lang="en-US" sz="2800" spc="-1" strike="noStrike">
                <a:solidFill>
                  <a:srgbClr val="000000"/>
                </a:solidFill>
                <a:latin typeface="Calibri"/>
              </a:rPr>
              <a:t>– Δ</a:t>
            </a:r>
            <a:r>
              <a:rPr b="0" i="1" lang="en-US" sz="2800" spc="-1" strike="noStrike">
                <a:solidFill>
                  <a:srgbClr val="000000"/>
                </a:solidFill>
                <a:latin typeface="Calibri"/>
              </a:rPr>
              <a:t>t</a:t>
            </a:r>
            <a:r>
              <a:rPr b="0" lang="en-US" sz="2800" spc="-1" strike="noStrike">
                <a:solidFill>
                  <a:srgbClr val="000000"/>
                </a:solidFill>
                <a:latin typeface="Calibri"/>
              </a:rPr>
              <a:t>)) * Δ</a:t>
            </a:r>
            <a:r>
              <a:rPr b="0" i="1" lang="en-US" sz="2800" spc="-1" strike="noStrike">
                <a:solidFill>
                  <a:srgbClr val="000000"/>
                </a:solidFill>
                <a:latin typeface="Calibri"/>
              </a:rPr>
              <a:t>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Although the deaths of the squirrels and the births of the hawks are both proportional to the product of the number of possible interactions of the two populations, their constants of proportionality, </a:t>
            </a:r>
            <a:r>
              <a:rPr b="0" i="1" lang="en-US" sz="2800" spc="-1" strike="noStrike">
                <a:solidFill>
                  <a:srgbClr val="000000"/>
                </a:solidFill>
                <a:latin typeface="Calibri"/>
              </a:rPr>
              <a:t>k</a:t>
            </a:r>
            <a:r>
              <a:rPr b="0" i="1" lang="en-US" sz="2800" spc="-1" strike="noStrike" baseline="-25000">
                <a:solidFill>
                  <a:srgbClr val="000000"/>
                </a:solidFill>
                <a:latin typeface="Calibri"/>
              </a:rPr>
              <a:t>hs</a:t>
            </a:r>
            <a:r>
              <a:rPr b="0" i="1" lang="en-US" sz="2800" spc="-1" strike="noStrike">
                <a:solidFill>
                  <a:srgbClr val="000000"/>
                </a:solidFill>
                <a:latin typeface="Calibri"/>
              </a:rPr>
              <a:t> </a:t>
            </a:r>
            <a:r>
              <a:rPr b="0" lang="en-US" sz="2800" spc="-1" strike="noStrike">
                <a:solidFill>
                  <a:srgbClr val="000000"/>
                </a:solidFill>
                <a:latin typeface="Calibri"/>
              </a:rPr>
              <a:t>and </a:t>
            </a:r>
            <a:r>
              <a:rPr b="0" i="1" lang="en-US" sz="2800" spc="-1" strike="noStrike">
                <a:solidFill>
                  <a:srgbClr val="000000"/>
                </a:solidFill>
                <a:latin typeface="Calibri"/>
              </a:rPr>
              <a:t>k</a:t>
            </a:r>
            <a:r>
              <a:rPr b="0" i="1" lang="en-US" sz="2800" spc="-1" strike="noStrike" baseline="-25000">
                <a:solidFill>
                  <a:srgbClr val="000000"/>
                </a:solidFill>
                <a:latin typeface="Calibri"/>
              </a:rPr>
              <a:t>sh</a:t>
            </a:r>
            <a:r>
              <a:rPr b="0" lang="en-US" sz="2800" spc="-1" strike="noStrike">
                <a:solidFill>
                  <a:srgbClr val="000000"/>
                </a:solidFill>
                <a:latin typeface="Calibri"/>
              </a:rPr>
              <a:t>, respectively, are probably different. For instance, 2% of the possible interactions might result in the death of a squirrel, while only 1% of the possible interactions might contribute to the birth of a hawk.</a:t>
            </a:r>
            <a:endParaRPr b="0" lang="en-US" sz="2800" spc="-1" strike="noStrike">
              <a:solidFill>
                <a:srgbClr val="000000"/>
              </a:solidFill>
              <a:latin typeface="Calibri"/>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Lotka-Volterra Model</a:t>
            </a:r>
            <a:endParaRPr b="0" lang="en-US" sz="4400" spc="-1" strike="noStrike">
              <a:solidFill>
                <a:srgbClr val="000000"/>
              </a:solidFill>
              <a:latin typeface="Calibri"/>
            </a:endParaRPr>
          </a:p>
        </p:txBody>
      </p:sp>
      <p:sp>
        <p:nvSpPr>
          <p:cNvPr id="110"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We can express the predator-prey model, known as the </a:t>
            </a:r>
            <a:r>
              <a:rPr b="1" lang="en-US" sz="2800" spc="-1" strike="noStrike">
                <a:solidFill>
                  <a:srgbClr val="000000"/>
                </a:solidFill>
                <a:latin typeface="Calibri"/>
              </a:rPr>
              <a:t>Lotka-Volterra model</a:t>
            </a:r>
            <a:r>
              <a:rPr b="0" lang="en-US" sz="2800" spc="-1" strike="noStrike">
                <a:solidFill>
                  <a:srgbClr val="000000"/>
                </a:solidFill>
                <a:latin typeface="Calibri"/>
              </a:rPr>
              <a: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as the following pair of difference equations for the change in prey (here, change in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squirrel population, Δ</a:t>
            </a:r>
            <a:r>
              <a:rPr b="0" i="1" lang="en-US" sz="2800" spc="-1" strike="noStrike">
                <a:solidFill>
                  <a:srgbClr val="000000"/>
                </a:solidFill>
                <a:latin typeface="Calibri"/>
              </a:rPr>
              <a:t>s</a:t>
            </a:r>
            <a:r>
              <a:rPr b="0" lang="en-US" sz="2800" spc="-1" strike="noStrike">
                <a:solidFill>
                  <a:srgbClr val="000000"/>
                </a:solidFill>
                <a:latin typeface="Calibri"/>
              </a:rPr>
              <a:t>) and change in predator (here, change in the hawk population, Δ</a:t>
            </a:r>
            <a:r>
              <a:rPr b="0" i="1" lang="en-US" sz="2800" spc="-1" strike="noStrike">
                <a:solidFill>
                  <a:srgbClr val="000000"/>
                </a:solidFill>
                <a:latin typeface="Calibri"/>
              </a:rPr>
              <a:t>h</a:t>
            </a:r>
            <a:r>
              <a:rPr b="0" lang="en-US" sz="2800" spc="-1" strike="noStrike">
                <a:solidFill>
                  <a:srgbClr val="000000"/>
                </a:solidFill>
                <a:latin typeface="Calibri"/>
              </a:rPr>
              <a:t>) from time </a:t>
            </a:r>
            <a:r>
              <a:rPr b="0" i="1" lang="en-US" sz="2800" spc="-1" strike="noStrike">
                <a:solidFill>
                  <a:srgbClr val="000000"/>
                </a:solidFill>
                <a:latin typeface="Calibri"/>
              </a:rPr>
              <a:t>t </a:t>
            </a:r>
            <a:r>
              <a:rPr b="0" lang="en-US" sz="2800" spc="-1" strike="noStrike">
                <a:solidFill>
                  <a:srgbClr val="000000"/>
                </a:solidFill>
                <a:latin typeface="Calibri"/>
              </a:rPr>
              <a:t>– Δ</a:t>
            </a:r>
            <a:r>
              <a:rPr b="0" i="1" lang="en-US" sz="2800" spc="-1" strike="noStrike">
                <a:solidFill>
                  <a:srgbClr val="000000"/>
                </a:solidFill>
                <a:latin typeface="Calibri"/>
              </a:rPr>
              <a:t>t </a:t>
            </a:r>
            <a:r>
              <a:rPr b="0" lang="en-US" sz="2800" spc="-1" strike="noStrike">
                <a:solidFill>
                  <a:srgbClr val="000000"/>
                </a:solidFill>
                <a:latin typeface="Calibri"/>
              </a:rPr>
              <a:t>to time </a:t>
            </a:r>
            <a:r>
              <a:rPr b="0" i="1" lang="en-US" sz="2800" spc="-1" strike="noStrike">
                <a:solidFill>
                  <a:srgbClr val="000000"/>
                </a:solidFill>
                <a:latin typeface="Calibri"/>
              </a:rPr>
              <a:t>t</a:t>
            </a:r>
            <a:r>
              <a:rPr b="0" lang="en-US" sz="2800" spc="-1" strike="noStrike">
                <a:solidFill>
                  <a:srgbClr val="000000"/>
                </a:solidFill>
                <a:latin typeface="Calibri"/>
              </a:rPr>
              <a:t>:</a:t>
            </a:r>
            <a:endParaRPr b="0" lang="en-US" sz="2800" spc="-1" strike="noStrike">
              <a:solidFill>
                <a:srgbClr val="000000"/>
              </a:solidFill>
              <a:latin typeface="Calibri"/>
            </a:endParaRPr>
          </a:p>
          <a:p>
            <a:pPr algn="ctr">
              <a:lnSpc>
                <a:spcPct val="90000"/>
              </a:lnSpc>
              <a:spcBef>
                <a:spcPts val="1001"/>
              </a:spcBef>
            </a:pPr>
            <a:r>
              <a:rPr b="0" lang="en-US" sz="2800" spc="-1" strike="noStrike">
                <a:solidFill>
                  <a:srgbClr val="000000"/>
                </a:solidFill>
                <a:latin typeface="Calibri"/>
              </a:rPr>
              <a:t>Δ</a:t>
            </a:r>
            <a:r>
              <a:rPr b="0" i="1" lang="en-US" sz="2800" spc="-1" strike="noStrike">
                <a:solidFill>
                  <a:srgbClr val="000000"/>
                </a:solidFill>
                <a:latin typeface="Calibri"/>
              </a:rPr>
              <a:t>s </a:t>
            </a:r>
            <a:r>
              <a:rPr b="0" lang="en-US" sz="2800" spc="-1" strike="noStrike">
                <a:solidFill>
                  <a:srgbClr val="000000"/>
                </a:solidFill>
                <a:latin typeface="Calibri"/>
              </a:rPr>
              <a:t>= (</a:t>
            </a:r>
            <a:r>
              <a:rPr b="0" i="1" lang="en-US" sz="2800" spc="-1" strike="noStrike">
                <a:solidFill>
                  <a:srgbClr val="000000"/>
                </a:solidFill>
                <a:latin typeface="Calibri"/>
              </a:rPr>
              <a:t>k</a:t>
            </a:r>
            <a:r>
              <a:rPr b="0" i="1" lang="en-US" sz="2800" spc="-1" strike="noStrike" baseline="-25000">
                <a:solidFill>
                  <a:srgbClr val="000000"/>
                </a:solidFill>
                <a:latin typeface="Calibri"/>
              </a:rPr>
              <a:t>s</a:t>
            </a:r>
            <a:r>
              <a:rPr b="0" i="1" lang="en-US" sz="2800" spc="-1" strike="noStrike">
                <a:solidFill>
                  <a:srgbClr val="000000"/>
                </a:solidFill>
                <a:latin typeface="Calibri"/>
              </a:rPr>
              <a:t> </a:t>
            </a:r>
            <a:r>
              <a:rPr b="0" lang="en-US" sz="2800" spc="-1" strike="noStrike">
                <a:solidFill>
                  <a:srgbClr val="000000"/>
                </a:solidFill>
                <a:latin typeface="Calibri"/>
              </a:rPr>
              <a:t>* </a:t>
            </a:r>
            <a:r>
              <a:rPr b="0" i="1" lang="en-US" sz="2800" spc="-1" strike="noStrike">
                <a:solidFill>
                  <a:srgbClr val="000000"/>
                </a:solidFill>
                <a:latin typeface="Calibri"/>
              </a:rPr>
              <a:t>s</a:t>
            </a:r>
            <a:r>
              <a:rPr b="0" lang="en-US" sz="2800" spc="-1" strike="noStrike">
                <a:solidFill>
                  <a:srgbClr val="000000"/>
                </a:solidFill>
                <a:latin typeface="Calibri"/>
              </a:rPr>
              <a:t>(</a:t>
            </a:r>
            <a:r>
              <a:rPr b="0" i="1" lang="en-US" sz="2800" spc="-1" strike="noStrike">
                <a:solidFill>
                  <a:srgbClr val="000000"/>
                </a:solidFill>
                <a:latin typeface="Calibri"/>
              </a:rPr>
              <a:t>t </a:t>
            </a:r>
            <a:r>
              <a:rPr b="0" lang="en-US" sz="2800" spc="-1" strike="noStrike">
                <a:solidFill>
                  <a:srgbClr val="000000"/>
                </a:solidFill>
                <a:latin typeface="Calibri"/>
              </a:rPr>
              <a:t>– Δ</a:t>
            </a:r>
            <a:r>
              <a:rPr b="0" i="1" lang="en-US" sz="2800" spc="-1" strike="noStrike">
                <a:solidFill>
                  <a:srgbClr val="000000"/>
                </a:solidFill>
                <a:latin typeface="Calibri"/>
              </a:rPr>
              <a:t>t</a:t>
            </a:r>
            <a:r>
              <a:rPr b="0" lang="en-US" sz="2800" spc="-1" strike="noStrike">
                <a:solidFill>
                  <a:srgbClr val="000000"/>
                </a:solidFill>
                <a:latin typeface="Calibri"/>
              </a:rPr>
              <a:t>) – </a:t>
            </a:r>
            <a:r>
              <a:rPr b="0" i="1" lang="en-US" sz="2800" spc="-1" strike="noStrike">
                <a:solidFill>
                  <a:srgbClr val="000000"/>
                </a:solidFill>
                <a:latin typeface="Calibri"/>
              </a:rPr>
              <a:t>k</a:t>
            </a:r>
            <a:r>
              <a:rPr b="0" i="1" lang="en-US" sz="2800" spc="-1" strike="noStrike" baseline="-25000">
                <a:solidFill>
                  <a:srgbClr val="000000"/>
                </a:solidFill>
                <a:latin typeface="Calibri"/>
              </a:rPr>
              <a:t>hs</a:t>
            </a:r>
            <a:r>
              <a:rPr b="0" i="1" lang="en-US" sz="2800" spc="-1" strike="noStrike">
                <a:solidFill>
                  <a:srgbClr val="000000"/>
                </a:solidFill>
                <a:latin typeface="Calibri"/>
              </a:rPr>
              <a:t> </a:t>
            </a:r>
            <a:r>
              <a:rPr b="0" lang="en-US" sz="2800" spc="-1" strike="noStrike">
                <a:solidFill>
                  <a:srgbClr val="000000"/>
                </a:solidFill>
                <a:latin typeface="Calibri"/>
              </a:rPr>
              <a:t>* </a:t>
            </a:r>
            <a:r>
              <a:rPr b="0" i="1" lang="en-US" sz="2800" spc="-1" strike="noStrike">
                <a:solidFill>
                  <a:srgbClr val="000000"/>
                </a:solidFill>
                <a:latin typeface="Calibri"/>
              </a:rPr>
              <a:t>h</a:t>
            </a:r>
            <a:r>
              <a:rPr b="0" lang="en-US" sz="2800" spc="-1" strike="noStrike">
                <a:solidFill>
                  <a:srgbClr val="000000"/>
                </a:solidFill>
                <a:latin typeface="Calibri"/>
              </a:rPr>
              <a:t>(</a:t>
            </a:r>
            <a:r>
              <a:rPr b="0" i="1" lang="en-US" sz="2800" spc="-1" strike="noStrike">
                <a:solidFill>
                  <a:srgbClr val="000000"/>
                </a:solidFill>
                <a:latin typeface="Calibri"/>
              </a:rPr>
              <a:t>t </a:t>
            </a:r>
            <a:r>
              <a:rPr b="0" lang="en-US" sz="2800" spc="-1" strike="noStrike">
                <a:solidFill>
                  <a:srgbClr val="000000"/>
                </a:solidFill>
                <a:latin typeface="Calibri"/>
              </a:rPr>
              <a:t>– Δ</a:t>
            </a:r>
            <a:r>
              <a:rPr b="0" i="1" lang="en-US" sz="2800" spc="-1" strike="noStrike">
                <a:solidFill>
                  <a:srgbClr val="000000"/>
                </a:solidFill>
                <a:latin typeface="Calibri"/>
              </a:rPr>
              <a:t>t</a:t>
            </a:r>
            <a:r>
              <a:rPr b="0" lang="en-US" sz="2800" spc="-1" strike="noStrike">
                <a:solidFill>
                  <a:srgbClr val="000000"/>
                </a:solidFill>
                <a:latin typeface="Calibri"/>
              </a:rPr>
              <a:t>) * </a:t>
            </a:r>
            <a:r>
              <a:rPr b="0" i="1" lang="en-US" sz="2800" spc="-1" strike="noStrike">
                <a:solidFill>
                  <a:srgbClr val="000000"/>
                </a:solidFill>
                <a:latin typeface="Calibri"/>
              </a:rPr>
              <a:t>s</a:t>
            </a:r>
            <a:r>
              <a:rPr b="0" lang="en-US" sz="2800" spc="-1" strike="noStrike">
                <a:solidFill>
                  <a:srgbClr val="000000"/>
                </a:solidFill>
                <a:latin typeface="Calibri"/>
              </a:rPr>
              <a:t>(</a:t>
            </a:r>
            <a:r>
              <a:rPr b="0" i="1" lang="en-US" sz="2800" spc="-1" strike="noStrike">
                <a:solidFill>
                  <a:srgbClr val="000000"/>
                </a:solidFill>
                <a:latin typeface="Calibri"/>
              </a:rPr>
              <a:t>t </a:t>
            </a:r>
            <a:r>
              <a:rPr b="0" lang="en-US" sz="2800" spc="-1" strike="noStrike">
                <a:solidFill>
                  <a:srgbClr val="000000"/>
                </a:solidFill>
                <a:latin typeface="Calibri"/>
              </a:rPr>
              <a:t>– Δ</a:t>
            </a:r>
            <a:r>
              <a:rPr b="0" i="1" lang="en-US" sz="2800" spc="-1" strike="noStrike">
                <a:solidFill>
                  <a:srgbClr val="000000"/>
                </a:solidFill>
                <a:latin typeface="Calibri"/>
              </a:rPr>
              <a:t>t</a:t>
            </a:r>
            <a:r>
              <a:rPr b="0" lang="en-US" sz="2800" spc="-1" strike="noStrike">
                <a:solidFill>
                  <a:srgbClr val="000000"/>
                </a:solidFill>
                <a:latin typeface="Calibri"/>
              </a:rPr>
              <a:t>)) * Δ</a:t>
            </a:r>
            <a:r>
              <a:rPr b="0" i="1" lang="en-US" sz="2800" spc="-1" strike="noStrike">
                <a:solidFill>
                  <a:srgbClr val="000000"/>
                </a:solidFill>
                <a:latin typeface="Calibri"/>
              </a:rPr>
              <a:t>t              </a:t>
            </a:r>
            <a:endParaRPr b="0" lang="en-US" sz="2800" spc="-1" strike="noStrike">
              <a:solidFill>
                <a:srgbClr val="000000"/>
              </a:solidFill>
              <a:latin typeface="Calibri"/>
            </a:endParaRPr>
          </a:p>
          <a:p>
            <a:pPr algn="ctr">
              <a:lnSpc>
                <a:spcPct val="90000"/>
              </a:lnSpc>
              <a:spcBef>
                <a:spcPts val="1001"/>
              </a:spcBef>
            </a:pPr>
            <a:r>
              <a:rPr b="0" lang="en-US" sz="2800" spc="-1" strike="noStrike">
                <a:solidFill>
                  <a:srgbClr val="000000"/>
                </a:solidFill>
                <a:latin typeface="Calibri"/>
              </a:rPr>
              <a:t>Δ</a:t>
            </a:r>
            <a:r>
              <a:rPr b="0" i="1" lang="en-US" sz="2800" spc="-1" strike="noStrike">
                <a:solidFill>
                  <a:srgbClr val="000000"/>
                </a:solidFill>
                <a:latin typeface="Calibri"/>
              </a:rPr>
              <a:t>h </a:t>
            </a:r>
            <a:r>
              <a:rPr b="0" lang="en-US" sz="2800" spc="-1" strike="noStrike">
                <a:solidFill>
                  <a:srgbClr val="000000"/>
                </a:solidFill>
                <a:latin typeface="Calibri"/>
              </a:rPr>
              <a:t>= (</a:t>
            </a:r>
            <a:r>
              <a:rPr b="0" i="1" lang="en-US" sz="2800" spc="-1" strike="noStrike">
                <a:solidFill>
                  <a:srgbClr val="000000"/>
                </a:solidFill>
                <a:latin typeface="Calibri"/>
              </a:rPr>
              <a:t>k</a:t>
            </a:r>
            <a:r>
              <a:rPr b="0" i="1" lang="en-US" sz="2800" spc="-1" strike="noStrike" baseline="-25000">
                <a:solidFill>
                  <a:srgbClr val="000000"/>
                </a:solidFill>
                <a:latin typeface="Calibri"/>
              </a:rPr>
              <a:t>sh</a:t>
            </a:r>
            <a:r>
              <a:rPr b="0" i="1" lang="en-US" sz="2800" spc="-1" strike="noStrike">
                <a:solidFill>
                  <a:srgbClr val="000000"/>
                </a:solidFill>
                <a:latin typeface="Calibri"/>
              </a:rPr>
              <a:t> </a:t>
            </a:r>
            <a:r>
              <a:rPr b="0" lang="en-US" sz="2800" spc="-1" strike="noStrike">
                <a:solidFill>
                  <a:srgbClr val="000000"/>
                </a:solidFill>
                <a:latin typeface="Calibri"/>
              </a:rPr>
              <a:t>* </a:t>
            </a:r>
            <a:r>
              <a:rPr b="0" i="1" lang="en-US" sz="2800" spc="-1" strike="noStrike">
                <a:solidFill>
                  <a:srgbClr val="000000"/>
                </a:solidFill>
                <a:latin typeface="Calibri"/>
              </a:rPr>
              <a:t>s</a:t>
            </a:r>
            <a:r>
              <a:rPr b="0" lang="en-US" sz="2800" spc="-1" strike="noStrike">
                <a:solidFill>
                  <a:srgbClr val="000000"/>
                </a:solidFill>
                <a:latin typeface="Calibri"/>
              </a:rPr>
              <a:t>(</a:t>
            </a:r>
            <a:r>
              <a:rPr b="0" i="1" lang="en-US" sz="2800" spc="-1" strike="noStrike">
                <a:solidFill>
                  <a:srgbClr val="000000"/>
                </a:solidFill>
                <a:latin typeface="Calibri"/>
              </a:rPr>
              <a:t>t </a:t>
            </a:r>
            <a:r>
              <a:rPr b="0" lang="en-US" sz="2800" spc="-1" strike="noStrike">
                <a:solidFill>
                  <a:srgbClr val="000000"/>
                </a:solidFill>
                <a:latin typeface="Calibri"/>
              </a:rPr>
              <a:t>– Δ</a:t>
            </a:r>
            <a:r>
              <a:rPr b="0" i="1" lang="en-US" sz="2800" spc="-1" strike="noStrike">
                <a:solidFill>
                  <a:srgbClr val="000000"/>
                </a:solidFill>
                <a:latin typeface="Calibri"/>
              </a:rPr>
              <a:t>t</a:t>
            </a:r>
            <a:r>
              <a:rPr b="0" lang="en-US" sz="2800" spc="-1" strike="noStrike">
                <a:solidFill>
                  <a:srgbClr val="000000"/>
                </a:solidFill>
                <a:latin typeface="Calibri"/>
              </a:rPr>
              <a:t>) * </a:t>
            </a:r>
            <a:r>
              <a:rPr b="0" i="1" lang="en-US" sz="2800" spc="-1" strike="noStrike">
                <a:solidFill>
                  <a:srgbClr val="000000"/>
                </a:solidFill>
                <a:latin typeface="Calibri"/>
              </a:rPr>
              <a:t>h</a:t>
            </a:r>
            <a:r>
              <a:rPr b="0" lang="en-US" sz="2800" spc="-1" strike="noStrike">
                <a:solidFill>
                  <a:srgbClr val="000000"/>
                </a:solidFill>
                <a:latin typeface="Calibri"/>
              </a:rPr>
              <a:t>(</a:t>
            </a:r>
            <a:r>
              <a:rPr b="0" i="1" lang="en-US" sz="2800" spc="-1" strike="noStrike">
                <a:solidFill>
                  <a:srgbClr val="000000"/>
                </a:solidFill>
                <a:latin typeface="Calibri"/>
              </a:rPr>
              <a:t>t </a:t>
            </a:r>
            <a:r>
              <a:rPr b="0" lang="en-US" sz="2800" spc="-1" strike="noStrike">
                <a:solidFill>
                  <a:srgbClr val="000000"/>
                </a:solidFill>
                <a:latin typeface="Calibri"/>
              </a:rPr>
              <a:t>– Δ</a:t>
            </a:r>
            <a:r>
              <a:rPr b="0" i="1" lang="en-US" sz="2800" spc="-1" strike="noStrike">
                <a:solidFill>
                  <a:srgbClr val="000000"/>
                </a:solidFill>
                <a:latin typeface="Calibri"/>
              </a:rPr>
              <a:t>t</a:t>
            </a:r>
            <a:r>
              <a:rPr b="0" lang="en-US" sz="2800" spc="-1" strike="noStrike">
                <a:solidFill>
                  <a:srgbClr val="000000"/>
                </a:solidFill>
                <a:latin typeface="Calibri"/>
              </a:rPr>
              <a:t>) – </a:t>
            </a:r>
            <a:r>
              <a:rPr b="0" i="1" lang="en-US" sz="2800" spc="-1" strike="noStrike">
                <a:solidFill>
                  <a:srgbClr val="000000"/>
                </a:solidFill>
                <a:latin typeface="Calibri"/>
              </a:rPr>
              <a:t>k</a:t>
            </a:r>
            <a:r>
              <a:rPr b="0" i="1" lang="en-US" sz="2800" spc="-1" strike="noStrike" baseline="-25000">
                <a:solidFill>
                  <a:srgbClr val="000000"/>
                </a:solidFill>
                <a:latin typeface="Calibri"/>
              </a:rPr>
              <a:t>h</a:t>
            </a:r>
            <a:r>
              <a:rPr b="0" i="1" lang="en-US" sz="2800" spc="-1" strike="noStrike">
                <a:solidFill>
                  <a:srgbClr val="000000"/>
                </a:solidFill>
                <a:latin typeface="Calibri"/>
              </a:rPr>
              <a:t> </a:t>
            </a:r>
            <a:r>
              <a:rPr b="0" lang="en-US" sz="2800" spc="-1" strike="noStrike">
                <a:solidFill>
                  <a:srgbClr val="000000"/>
                </a:solidFill>
                <a:latin typeface="Calibri"/>
              </a:rPr>
              <a:t>* </a:t>
            </a:r>
            <a:r>
              <a:rPr b="0" i="1" lang="en-US" sz="2800" spc="-1" strike="noStrike">
                <a:solidFill>
                  <a:srgbClr val="000000"/>
                </a:solidFill>
                <a:latin typeface="Calibri"/>
              </a:rPr>
              <a:t>h</a:t>
            </a:r>
            <a:r>
              <a:rPr b="0" lang="en-US" sz="2800" spc="-1" strike="noStrike">
                <a:solidFill>
                  <a:srgbClr val="000000"/>
                </a:solidFill>
                <a:latin typeface="Calibri"/>
              </a:rPr>
              <a:t>(</a:t>
            </a:r>
            <a:r>
              <a:rPr b="0" i="1" lang="en-US" sz="2800" spc="-1" strike="noStrike">
                <a:solidFill>
                  <a:srgbClr val="000000"/>
                </a:solidFill>
                <a:latin typeface="Calibri"/>
              </a:rPr>
              <a:t>t </a:t>
            </a:r>
            <a:r>
              <a:rPr b="0" lang="en-US" sz="2800" spc="-1" strike="noStrike">
                <a:solidFill>
                  <a:srgbClr val="000000"/>
                </a:solidFill>
                <a:latin typeface="Calibri"/>
              </a:rPr>
              <a:t>– Δ</a:t>
            </a:r>
            <a:r>
              <a:rPr b="0" i="1" lang="en-US" sz="2800" spc="-1" strike="noStrike">
                <a:solidFill>
                  <a:srgbClr val="000000"/>
                </a:solidFill>
                <a:latin typeface="Calibri"/>
              </a:rPr>
              <a:t>t</a:t>
            </a:r>
            <a:r>
              <a:rPr b="0" lang="en-US" sz="2800" spc="-1" strike="noStrike">
                <a:solidFill>
                  <a:srgbClr val="000000"/>
                </a:solidFill>
                <a:latin typeface="Calibri"/>
              </a:rPr>
              <a:t>)) * Δ</a:t>
            </a:r>
            <a:r>
              <a:rPr b="0" i="1" lang="en-US" sz="2800" spc="-1" strike="noStrike">
                <a:solidFill>
                  <a:srgbClr val="000000"/>
                </a:solidFill>
                <a:latin typeface="Calibri"/>
              </a:rPr>
              <a:t>t</a:t>
            </a:r>
            <a:endParaRPr b="0" lang="en-US" sz="2800" spc="-1" strike="noStrike">
              <a:solidFill>
                <a:srgbClr val="000000"/>
              </a:solidFill>
              <a:latin typeface="Calibri"/>
            </a:endParaRPr>
          </a:p>
          <a:p>
            <a:pPr algn="ctr">
              <a:lnSpc>
                <a:spcPct val="90000"/>
              </a:lnSpc>
              <a:spcBef>
                <a:spcPts val="1001"/>
              </a:spcBef>
            </a:pPr>
            <a:endParaRPr b="0" lang="en-US" sz="2800" spc="-1" strike="noStrike">
              <a:solidFill>
                <a:srgbClr val="000000"/>
              </a:solidFill>
              <a:latin typeface="Calibri"/>
            </a:endParaRPr>
          </a:p>
          <a:p>
            <a:pPr algn="ctr">
              <a:lnSpc>
                <a:spcPct val="90000"/>
              </a:lnSpc>
              <a:spcBef>
                <a:spcPts val="1001"/>
              </a:spcBef>
            </a:pPr>
            <a:r>
              <a:rPr b="0" i="1" lang="en-US" sz="2800" spc="-1" strike="noStrike">
                <a:solidFill>
                  <a:srgbClr val="000000"/>
                </a:solidFill>
                <a:latin typeface="Calibri"/>
              </a:rPr>
              <a:t>ds/dt = k</a:t>
            </a:r>
            <a:r>
              <a:rPr b="0" i="1" lang="en-US" sz="2800" spc="-1" strike="noStrike" baseline="-25000">
                <a:solidFill>
                  <a:srgbClr val="000000"/>
                </a:solidFill>
                <a:latin typeface="Calibri"/>
              </a:rPr>
              <a:t>s </a:t>
            </a:r>
            <a:r>
              <a:rPr b="0" i="1" lang="en-US" sz="2800" spc="-1" strike="noStrike">
                <a:solidFill>
                  <a:srgbClr val="000000"/>
                </a:solidFill>
                <a:latin typeface="Calibri"/>
              </a:rPr>
              <a:t>s – k</a:t>
            </a:r>
            <a:r>
              <a:rPr b="0" i="1" lang="en-US" sz="2800" spc="-1" strike="noStrike" baseline="-25000">
                <a:solidFill>
                  <a:srgbClr val="000000"/>
                </a:solidFill>
                <a:latin typeface="Calibri"/>
              </a:rPr>
              <a:t>hs</a:t>
            </a:r>
            <a:r>
              <a:rPr b="0" i="1" lang="en-US" sz="2800" spc="-1" strike="noStrike">
                <a:solidFill>
                  <a:srgbClr val="000000"/>
                </a:solidFill>
                <a:latin typeface="Calibri"/>
              </a:rPr>
              <a:t>hs</a:t>
            </a:r>
            <a:endParaRPr b="0" lang="en-US" sz="2800" spc="-1" strike="noStrike">
              <a:solidFill>
                <a:srgbClr val="000000"/>
              </a:solidFill>
              <a:latin typeface="Calibri"/>
            </a:endParaRPr>
          </a:p>
          <a:p>
            <a:pPr algn="ctr">
              <a:lnSpc>
                <a:spcPct val="90000"/>
              </a:lnSpc>
              <a:spcBef>
                <a:spcPts val="1001"/>
              </a:spcBef>
            </a:pPr>
            <a:r>
              <a:rPr b="0" i="1" lang="en-US" sz="2800" spc="-1" strike="noStrike">
                <a:solidFill>
                  <a:srgbClr val="000000"/>
                </a:solidFill>
                <a:latin typeface="Calibri"/>
              </a:rPr>
              <a:t>dh/dt = k</a:t>
            </a:r>
            <a:r>
              <a:rPr b="0" i="1" lang="en-US" sz="2800" spc="-1" strike="noStrike" baseline="-25000">
                <a:solidFill>
                  <a:srgbClr val="000000"/>
                </a:solidFill>
                <a:latin typeface="Calibri"/>
              </a:rPr>
              <a:t>sh</a:t>
            </a:r>
            <a:r>
              <a:rPr b="0" i="1" lang="en-US" sz="2800" spc="-1" strike="noStrike">
                <a:solidFill>
                  <a:srgbClr val="000000"/>
                </a:solidFill>
                <a:latin typeface="Calibri"/>
              </a:rPr>
              <a:t> sh – k</a:t>
            </a:r>
            <a:r>
              <a:rPr b="0" i="1" lang="en-US" sz="2800" spc="-1" strike="noStrike" baseline="-25000">
                <a:solidFill>
                  <a:srgbClr val="000000"/>
                </a:solidFill>
                <a:latin typeface="Calibri"/>
              </a:rPr>
              <a:t>h </a:t>
            </a:r>
            <a:r>
              <a:rPr b="0" i="1" lang="en-US" sz="2800" spc="-1" strike="noStrike">
                <a:solidFill>
                  <a:srgbClr val="000000"/>
                </a:solidFill>
                <a:latin typeface="Calibri"/>
              </a:rPr>
              <a:t>h</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Lotka-Volterra Model</a:t>
            </a:r>
            <a:endParaRPr b="0" lang="en-US" sz="4400" spc="-1" strike="noStrike">
              <a:solidFill>
                <a:srgbClr val="000000"/>
              </a:solidFill>
              <a:latin typeface="Calibri"/>
            </a:endParaRPr>
          </a:p>
        </p:txBody>
      </p:sp>
      <p:pic>
        <p:nvPicPr>
          <p:cNvPr id="112" name="Content Placeholder 3" descr=""/>
          <p:cNvPicPr/>
          <p:nvPr/>
        </p:nvPicPr>
        <p:blipFill>
          <a:blip r:embed="rId1"/>
          <a:stretch/>
        </p:blipFill>
        <p:spPr>
          <a:xfrm>
            <a:off x="3224160" y="1933200"/>
            <a:ext cx="5743080" cy="4038120"/>
          </a:xfrm>
          <a:prstGeom prst="rect">
            <a:avLst/>
          </a:prstGeom>
          <a:ln>
            <a:noFill/>
          </a:ln>
        </p:spPr>
      </p:pic>
      <p:sp>
        <p:nvSpPr>
          <p:cNvPr id="113" name="CustomShape 2"/>
          <p:cNvSpPr/>
          <p:nvPr/>
        </p:nvSpPr>
        <p:spPr>
          <a:xfrm>
            <a:off x="4719960" y="6214320"/>
            <a:ext cx="27522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rPr>
              <a:t>Predator-prey diagram</a:t>
            </a:r>
            <a:endParaRPr b="0" lang="en-US" sz="18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Equation set</a:t>
            </a:r>
            <a:endParaRPr b="0" lang="en-US" sz="4400" spc="-1" strike="noStrike">
              <a:solidFill>
                <a:srgbClr val="000000"/>
              </a:solidFill>
              <a:latin typeface="Calibri"/>
            </a:endParaRPr>
          </a:p>
        </p:txBody>
      </p:sp>
      <p:sp>
        <p:nvSpPr>
          <p:cNvPr id="115"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predator_population</a:t>
            </a:r>
            <a:r>
              <a:rPr b="0" lang="en-US" sz="2800" spc="-1" strike="noStrike">
                <a:solidFill>
                  <a:srgbClr val="000000"/>
                </a:solidFill>
                <a:latin typeface="Calibri"/>
              </a:rPr>
              <a:t>(0) = 15</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predator_birth_fraction </a:t>
            </a:r>
            <a:r>
              <a:rPr b="0" lang="en-US" sz="2800" spc="-1" strike="noStrike">
                <a:solidFill>
                  <a:srgbClr val="000000"/>
                </a:solidFill>
                <a:latin typeface="Calibri"/>
              </a:rPr>
              <a:t>= 0.01</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predator_births </a:t>
            </a:r>
            <a:r>
              <a:rPr b="0" lang="en-US" sz="2800" spc="-1" strike="noStrike">
                <a:solidFill>
                  <a:srgbClr val="000000"/>
                </a:solidFill>
                <a:latin typeface="Calibri"/>
              </a:rPr>
              <a:t>= (</a:t>
            </a:r>
            <a:r>
              <a:rPr b="0" i="1" lang="en-US" sz="2800" spc="-1" strike="noStrike">
                <a:solidFill>
                  <a:srgbClr val="000000"/>
                </a:solidFill>
                <a:latin typeface="Calibri"/>
              </a:rPr>
              <a:t>predator_birth_fraction </a:t>
            </a:r>
            <a:r>
              <a:rPr b="0" lang="en-US" sz="2800" spc="-1" strike="noStrike">
                <a:solidFill>
                  <a:srgbClr val="000000"/>
                </a:solidFill>
                <a:latin typeface="Calibri"/>
              </a:rPr>
              <a:t>* </a:t>
            </a:r>
            <a:r>
              <a:rPr b="0" i="1" lang="en-US" sz="2800" spc="-1" strike="noStrike">
                <a:solidFill>
                  <a:srgbClr val="000000"/>
                </a:solidFill>
                <a:latin typeface="Calibri"/>
              </a:rPr>
              <a:t>prey_population</a:t>
            </a:r>
            <a:r>
              <a:rPr b="0" lang="en-US" sz="2800" spc="-1" strike="noStrike">
                <a:solidFill>
                  <a:srgbClr val="000000"/>
                </a:solidFill>
                <a:latin typeface="Calibri"/>
              </a:rPr>
              <a:t>) * </a:t>
            </a:r>
            <a:r>
              <a:rPr b="0" i="1" lang="en-US" sz="2800" spc="-1" strike="noStrike">
                <a:solidFill>
                  <a:srgbClr val="000000"/>
                </a:solidFill>
                <a:latin typeface="Calibri"/>
              </a:rPr>
              <a:t>predator_population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predator_death_proportionality_constant </a:t>
            </a:r>
            <a:r>
              <a:rPr b="0" lang="en-US" sz="2800" spc="-1" strike="noStrike">
                <a:solidFill>
                  <a:srgbClr val="000000"/>
                </a:solidFill>
                <a:latin typeface="Calibri"/>
              </a:rPr>
              <a:t>= 1.06</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predator_deaths </a:t>
            </a:r>
            <a:r>
              <a:rPr b="0" lang="en-US" sz="2800" spc="-1" strike="noStrike">
                <a:solidFill>
                  <a:srgbClr val="000000"/>
                </a:solidFill>
                <a:latin typeface="Calibri"/>
              </a:rPr>
              <a:t>= </a:t>
            </a:r>
            <a:r>
              <a:rPr b="0" i="1" lang="en-US" sz="2800" spc="-1" strike="noStrike">
                <a:solidFill>
                  <a:srgbClr val="000000"/>
                </a:solidFill>
                <a:latin typeface="Calibri"/>
              </a:rPr>
              <a:t>predator_death_proportionality_constant </a:t>
            </a:r>
            <a:r>
              <a:rPr b="0" lang="en-US" sz="2800" spc="-1" strike="noStrike">
                <a:solidFill>
                  <a:srgbClr val="000000"/>
                </a:solidFill>
                <a:latin typeface="Calibri"/>
              </a:rPr>
              <a:t>* </a:t>
            </a:r>
            <a:r>
              <a:rPr b="0" i="1" lang="en-US" sz="2800" spc="-1" strike="noStrike">
                <a:solidFill>
                  <a:srgbClr val="000000"/>
                </a:solidFill>
                <a:latin typeface="Calibri"/>
              </a:rPr>
              <a:t>predator_population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prey_population</a:t>
            </a:r>
            <a:r>
              <a:rPr b="0" lang="en-US" sz="2800" spc="-1" strike="noStrike">
                <a:solidFill>
                  <a:srgbClr val="000000"/>
                </a:solidFill>
                <a:latin typeface="Calibri"/>
              </a:rPr>
              <a:t>(0) = 100</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prey_birth_fraction </a:t>
            </a:r>
            <a:r>
              <a:rPr b="0" lang="en-US" sz="2800" spc="-1" strike="noStrike">
                <a:solidFill>
                  <a:srgbClr val="000000"/>
                </a:solidFill>
                <a:latin typeface="Calibri"/>
              </a:rPr>
              <a:t>= 2</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prey_births </a:t>
            </a:r>
            <a:r>
              <a:rPr b="0" lang="en-US" sz="2800" spc="-1" strike="noStrike">
                <a:solidFill>
                  <a:srgbClr val="000000"/>
                </a:solidFill>
                <a:latin typeface="Calibri"/>
              </a:rPr>
              <a:t>= </a:t>
            </a:r>
            <a:r>
              <a:rPr b="0" i="1" lang="en-US" sz="2800" spc="-1" strike="noStrike">
                <a:solidFill>
                  <a:srgbClr val="000000"/>
                </a:solidFill>
                <a:latin typeface="Calibri"/>
              </a:rPr>
              <a:t>prey_birth_fraction </a:t>
            </a:r>
            <a:r>
              <a:rPr b="0" lang="en-US" sz="2800" spc="-1" strike="noStrike">
                <a:solidFill>
                  <a:srgbClr val="000000"/>
                </a:solidFill>
                <a:latin typeface="Calibri"/>
              </a:rPr>
              <a:t>* </a:t>
            </a:r>
            <a:r>
              <a:rPr b="0" i="1" lang="en-US" sz="2800" spc="-1" strike="noStrike">
                <a:solidFill>
                  <a:srgbClr val="000000"/>
                </a:solidFill>
                <a:latin typeface="Calibri"/>
              </a:rPr>
              <a:t>prey_population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prey_death_proportionality_constant </a:t>
            </a:r>
            <a:r>
              <a:rPr b="0" lang="en-US" sz="2800" spc="-1" strike="noStrike">
                <a:solidFill>
                  <a:srgbClr val="000000"/>
                </a:solidFill>
                <a:latin typeface="Calibri"/>
              </a:rPr>
              <a:t>= 0.02</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prey_deaths = (prey_death_proportionality_constant * predator_population)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prey_population</a:t>
            </a:r>
            <a:endParaRPr b="0" lang="en-US" sz="2800" spc="-1" strike="noStrike">
              <a:solidFill>
                <a:srgbClr val="000000"/>
              </a:solidFill>
              <a:latin typeface="Calibri"/>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latin typeface="Calibri"/>
            </a:endParaRPr>
          </a:p>
        </p:txBody>
      </p:sp>
      <p:pic>
        <p:nvPicPr>
          <p:cNvPr id="117" name="Picture 3" descr=""/>
          <p:cNvPicPr/>
          <p:nvPr/>
        </p:nvPicPr>
        <p:blipFill>
          <a:blip r:embed="rId1"/>
          <a:stretch/>
        </p:blipFill>
        <p:spPr>
          <a:xfrm>
            <a:off x="3314520" y="2124000"/>
            <a:ext cx="5267160" cy="2764440"/>
          </a:xfrm>
          <a:prstGeom prst="rect">
            <a:avLst/>
          </a:prstGeom>
          <a:ln>
            <a:noFill/>
          </a:ln>
        </p:spPr>
      </p:pic>
      <p:sp>
        <p:nvSpPr>
          <p:cNvPr id="118" name="CustomShape 2"/>
          <p:cNvSpPr/>
          <p:nvPr/>
        </p:nvSpPr>
        <p:spPr>
          <a:xfrm>
            <a:off x="3487680" y="5322240"/>
            <a:ext cx="5216400" cy="6390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rPr>
              <a:t>Graph of populations versus time in months</a:t>
            </a:r>
            <a:endParaRPr b="0" lang="en-US" sz="1800" spc="-1" strike="noStrike">
              <a:latin typeface="Arial"/>
            </a:endParaRPr>
          </a:p>
          <a:p>
            <a:pPr>
              <a:lnSpc>
                <a:spcPct val="100000"/>
              </a:lnSpc>
            </a:pPr>
            <a:endParaRPr b="0" lang="en-US" sz="18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latin typeface="Calibri"/>
            </a:endParaRPr>
          </a:p>
        </p:txBody>
      </p:sp>
      <p:pic>
        <p:nvPicPr>
          <p:cNvPr id="120" name="Picture 4" descr=""/>
          <p:cNvPicPr/>
          <p:nvPr/>
        </p:nvPicPr>
        <p:blipFill>
          <a:blip r:embed="rId1"/>
          <a:stretch/>
        </p:blipFill>
        <p:spPr>
          <a:xfrm>
            <a:off x="3484800" y="2315520"/>
            <a:ext cx="4686120" cy="2714400"/>
          </a:xfrm>
          <a:prstGeom prst="rect">
            <a:avLst/>
          </a:prstGeom>
          <a:ln>
            <a:noFill/>
          </a:ln>
        </p:spPr>
      </p:pic>
      <p:sp>
        <p:nvSpPr>
          <p:cNvPr id="121" name="CustomShape 2"/>
          <p:cNvSpPr/>
          <p:nvPr/>
        </p:nvSpPr>
        <p:spPr>
          <a:xfrm>
            <a:off x="2717280" y="5285520"/>
            <a:ext cx="6220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rPr>
              <a:t>Graph of predator population versus prey population</a:t>
            </a:r>
            <a:endParaRPr b="0" lang="en-US" sz="18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SYSTEM DYNAMICS MODELS WITH INTERACTIONS</a:t>
            </a:r>
            <a:endParaRPr b="0" lang="en-US" sz="4400" spc="-1" strike="noStrike">
              <a:solidFill>
                <a:srgbClr val="000000"/>
              </a:solidFill>
              <a:latin typeface="Calibri"/>
            </a:endParaRPr>
          </a:p>
        </p:txBody>
      </p:sp>
      <p:sp>
        <p:nvSpPr>
          <p:cNvPr id="85"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Competition </a:t>
            </a:r>
            <a:r>
              <a:rPr b="0" lang="en-US" sz="2800" spc="-1" strike="noStrike">
                <a:solidFill>
                  <a:srgbClr val="000000"/>
                </a:solidFill>
                <a:latin typeface="Calibri"/>
              </a:rPr>
              <a:t>is the struggle between individuals of a population or between species for the same limiting resource.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If one individual (species) reduces the availability of the resource to the other, we term that type of competition </a:t>
            </a:r>
            <a:r>
              <a:rPr b="1" lang="en-US" sz="2800" spc="-1" strike="noStrike">
                <a:solidFill>
                  <a:srgbClr val="000000"/>
                </a:solidFill>
                <a:latin typeface="Calibri"/>
              </a:rPr>
              <a:t>exploitative, </a:t>
            </a:r>
            <a:r>
              <a:rPr b="0" lang="en-US" sz="2800" spc="-1" strike="noStrike">
                <a:solidFill>
                  <a:srgbClr val="000000"/>
                </a:solidFill>
                <a:latin typeface="Calibri"/>
              </a:rPr>
              <a:t>or </a:t>
            </a:r>
            <a:r>
              <a:rPr b="1" lang="en-US" sz="2800" spc="-1" strike="noStrike">
                <a:solidFill>
                  <a:srgbClr val="000000"/>
                </a:solidFill>
                <a:latin typeface="Calibri"/>
              </a:rPr>
              <a:t>resource depletion</a:t>
            </a:r>
            <a:r>
              <a:rPr b="0" lang="en-US" sz="2800" spc="-1" strike="noStrike">
                <a:solidFill>
                  <a:srgbClr val="000000"/>
                </a:solidFill>
                <a:latin typeface="Calibri"/>
              </a:rPr>
              <a:t>. This interaction is indirect and may involve removal of the resource or denial of living space.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If there is direct interaction between individuals (species), where one interferes with or denies access to a resource, we term that competition </a:t>
            </a:r>
            <a:r>
              <a:rPr b="1" lang="en-US" sz="2800" spc="-1" strike="noStrike">
                <a:solidFill>
                  <a:srgbClr val="000000"/>
                </a:solidFill>
                <a:latin typeface="Calibri"/>
              </a:rPr>
              <a:t>interference</a:t>
            </a:r>
            <a:r>
              <a:rPr b="0" lang="en-US" sz="2800" spc="-1" strike="noStrike">
                <a:solidFill>
                  <a:srgbClr val="000000"/>
                </a:solidFill>
                <a:latin typeface="Calibri"/>
              </a:rPr>
              <a:t>. In this form, there may be physical contests for </a:t>
            </a:r>
            <a:endParaRPr b="0" lang="en-US" sz="2800" spc="-1" strike="noStrike">
              <a:solidFill>
                <a:srgbClr val="000000"/>
              </a:solidFill>
              <a:latin typeface="Calibri"/>
            </a:endParaRPr>
          </a:p>
        </p:txBody>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8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8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85">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Modeling Competition</a:t>
            </a:r>
            <a:endParaRPr b="0" lang="en-US" sz="4400" spc="-1" strike="noStrike">
              <a:solidFill>
                <a:srgbClr val="000000"/>
              </a:solidFill>
              <a:latin typeface="Calibri"/>
            </a:endParaRPr>
          </a:p>
        </p:txBody>
      </p:sp>
      <p:sp>
        <p:nvSpPr>
          <p:cNvPr id="87"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Sometimes two species are not eating each other but are competing for the same limited food source.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For example, whitetip sharks (WTS) and blacktip sharks (BTS) in an area might feed on the same kinds of fish in a year when the fish supply is low.</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large increase in one species, such as BTS, might have a detrimental effect on the ability of the other species, such as WTS, to obtain an adequate amount of food and, therefore, to thrive.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Also, we expect that superior hunting skills of one species would diminish the food supply for the other species.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As one species grows, the other shrinks, and vice versa</a:t>
            </a:r>
            <a:endParaRPr b="0" lang="en-US" sz="2800" spc="-1" strike="noStrike">
              <a:solidFill>
                <a:srgbClr val="000000"/>
              </a:solidFill>
              <a:latin typeface="Calibri"/>
            </a:endParaRPr>
          </a:p>
        </p:txBody>
      </p:sp>
    </p:spTree>
  </p:cSld>
  <p:timing>
    <p:tnLst>
      <p:par>
        <p:cTn id="17" dur="indefinite" restart="never" nodeType="tmRoot">
          <p:childTnLst>
            <p:seq>
              <p:cTn id="18" dur="indefinite" nodeType="mainSeq">
                <p:childTnLst>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87">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8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8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87">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Modeling Competition</a:t>
            </a:r>
            <a:endParaRPr b="0" lang="en-US" sz="4400" spc="-1" strike="noStrike">
              <a:solidFill>
                <a:srgbClr val="000000"/>
              </a:solidFill>
              <a:latin typeface="Calibri"/>
            </a:endParaRPr>
          </a:p>
        </p:txBody>
      </p:sp>
      <p:sp>
        <p:nvSpPr>
          <p:cNvPr id="89" name="TextShape 2"/>
          <p:cNvSpPr txBox="1"/>
          <p:nvPr/>
        </p:nvSpPr>
        <p:spPr>
          <a:xfrm>
            <a:off x="838080" y="1825560"/>
            <a:ext cx="10515240" cy="485964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 an unconstrained growth model, which ignores competition and limiting factors, we consider a population’s (</a:t>
            </a:r>
            <a:r>
              <a:rPr b="0" i="1" lang="en-US" sz="2800" spc="-1" strike="noStrike">
                <a:solidFill>
                  <a:srgbClr val="000000"/>
                </a:solidFill>
                <a:latin typeface="Calibri"/>
              </a:rPr>
              <a:t>P</a:t>
            </a:r>
            <a:r>
              <a:rPr b="0" lang="en-US" sz="2800" spc="-1" strike="noStrike">
                <a:solidFill>
                  <a:srgbClr val="000000"/>
                </a:solidFill>
                <a:latin typeface="Calibri"/>
              </a:rPr>
              <a:t>) births to be proportional to the number of individuals in the population (</a:t>
            </a:r>
            <a:r>
              <a:rPr b="0" i="1" lang="en-US" sz="2800" spc="-1" strike="noStrike">
                <a:solidFill>
                  <a:srgbClr val="000000"/>
                </a:solidFill>
                <a:latin typeface="Calibri"/>
              </a:rPr>
              <a:t>r</a:t>
            </a:r>
            <a:r>
              <a:rPr b="0" lang="en-US" sz="2800" spc="-1" strike="noStrike" baseline="-25000">
                <a:solidFill>
                  <a:srgbClr val="000000"/>
                </a:solidFill>
                <a:latin typeface="Calibri"/>
              </a:rPr>
              <a:t>1</a:t>
            </a:r>
            <a:r>
              <a:rPr b="0" i="1" lang="en-US" sz="2800" spc="-1" strike="noStrike">
                <a:solidFill>
                  <a:srgbClr val="000000"/>
                </a:solidFill>
                <a:latin typeface="Calibri"/>
              </a:rPr>
              <a:t>P</a:t>
            </a:r>
            <a:r>
              <a:rPr b="0" lang="en-US" sz="2800" spc="-1" strike="noStrike">
                <a:solidFill>
                  <a:srgbClr val="000000"/>
                </a:solidFill>
                <a:latin typeface="Calibri"/>
              </a:rPr>
              <a:t>) and its deaths to follow a similar proportionality (</a:t>
            </a:r>
            <a:r>
              <a:rPr b="0" i="1" lang="en-US" sz="2800" spc="-1" strike="noStrike">
                <a:solidFill>
                  <a:srgbClr val="000000"/>
                </a:solidFill>
                <a:latin typeface="Calibri"/>
              </a:rPr>
              <a:t>r</a:t>
            </a:r>
            <a:r>
              <a:rPr b="0" lang="en-US" sz="2800" spc="-1" strike="noStrike" baseline="-25000">
                <a:solidFill>
                  <a:srgbClr val="000000"/>
                </a:solidFill>
                <a:latin typeface="Calibri"/>
              </a:rPr>
              <a:t>2</a:t>
            </a:r>
            <a:r>
              <a:rPr b="0" i="1" lang="en-US" sz="2800" spc="-1" strike="noStrike">
                <a:solidFill>
                  <a:srgbClr val="000000"/>
                </a:solidFill>
                <a:latin typeface="Calibri"/>
              </a:rPr>
              <a:t>P</a:t>
            </a:r>
            <a:r>
              <a:rPr b="0" lang="en-US" sz="2800" spc="-1" strike="noStrike">
                <a:solidFill>
                  <a:srgbClr val="000000"/>
                </a:solidFill>
                <a:latin typeface="Calibri"/>
              </a:rPr>
              <a: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Thus, in this model, the rate of change of the population is</a:t>
            </a:r>
            <a:endParaRPr b="0" lang="en-US" sz="2800" spc="-1" strike="noStrike">
              <a:solidFill>
                <a:srgbClr val="000000"/>
              </a:solidFill>
              <a:latin typeface="Calibri"/>
            </a:endParaRPr>
          </a:p>
          <a:p>
            <a:pPr algn="ctr">
              <a:lnSpc>
                <a:spcPct val="90000"/>
              </a:lnSpc>
              <a:spcBef>
                <a:spcPts val="1001"/>
              </a:spcBef>
            </a:pPr>
            <a:r>
              <a:rPr b="0" lang="en-US" sz="2800" spc="-1" strike="noStrike">
                <a:solidFill>
                  <a:srgbClr val="000000"/>
                </a:solidFill>
                <a:latin typeface="Calibri"/>
              </a:rPr>
              <a:t> </a:t>
            </a:r>
            <a:r>
              <a:rPr b="0" i="1" lang="en-US" sz="2800" spc="-1" strike="noStrike">
                <a:solidFill>
                  <a:srgbClr val="000000"/>
                </a:solidFill>
                <a:latin typeface="Calibri"/>
              </a:rPr>
              <a:t>dP/dt </a:t>
            </a:r>
            <a:r>
              <a:rPr b="0" lang="en-US" sz="2800" spc="-1" strike="noStrike">
                <a:solidFill>
                  <a:srgbClr val="000000"/>
                </a:solidFill>
                <a:latin typeface="Calibri"/>
              </a:rPr>
              <a:t>= </a:t>
            </a:r>
            <a:r>
              <a:rPr b="0" i="1" lang="en-US" sz="2800" spc="-1" strike="noStrike">
                <a:solidFill>
                  <a:srgbClr val="000000"/>
                </a:solidFill>
                <a:latin typeface="Calibri"/>
              </a:rPr>
              <a:t>r</a:t>
            </a:r>
            <a:r>
              <a:rPr b="0" lang="en-US" sz="2900" spc="-1" strike="noStrike" baseline="-25000">
                <a:solidFill>
                  <a:srgbClr val="000000"/>
                </a:solidFill>
                <a:latin typeface="Calibri"/>
              </a:rPr>
              <a:t>1</a:t>
            </a:r>
            <a:r>
              <a:rPr b="0" i="1" lang="en-US" sz="2800" spc="-1" strike="noStrike">
                <a:solidFill>
                  <a:srgbClr val="000000"/>
                </a:solidFill>
                <a:latin typeface="Calibri"/>
              </a:rPr>
              <a:t>P </a:t>
            </a:r>
            <a:r>
              <a:rPr b="0" lang="en-US" sz="2800" spc="-1" strike="noStrike">
                <a:solidFill>
                  <a:srgbClr val="000000"/>
                </a:solidFill>
                <a:latin typeface="Calibri"/>
              </a:rPr>
              <a:t>– </a:t>
            </a:r>
            <a:r>
              <a:rPr b="0" i="1" lang="en-US" sz="2800" spc="-1" strike="noStrike">
                <a:solidFill>
                  <a:srgbClr val="000000"/>
                </a:solidFill>
                <a:latin typeface="Calibri"/>
              </a:rPr>
              <a:t>r</a:t>
            </a:r>
            <a:r>
              <a:rPr b="0" lang="en-US" sz="2900" spc="-1" strike="noStrike" baseline="-25000">
                <a:solidFill>
                  <a:srgbClr val="000000"/>
                </a:solidFill>
                <a:latin typeface="Calibri"/>
              </a:rPr>
              <a:t>2</a:t>
            </a:r>
            <a:r>
              <a:rPr b="0" i="1" lang="en-US" sz="2800" spc="-1" strike="noStrike">
                <a:solidFill>
                  <a:srgbClr val="000000"/>
                </a:solidFill>
                <a:latin typeface="Calibri"/>
              </a:rPr>
              <a:t>P </a:t>
            </a:r>
            <a:r>
              <a:rPr b="0" lang="en-US" sz="2800" spc="-1" strike="noStrike">
                <a:solidFill>
                  <a:srgbClr val="000000"/>
                </a:solidFill>
                <a:latin typeface="Calibri"/>
              </a:rPr>
              <a:t>= (</a:t>
            </a:r>
            <a:r>
              <a:rPr b="0" i="1" lang="en-US" sz="2800" spc="-1" strike="noStrike">
                <a:solidFill>
                  <a:srgbClr val="000000"/>
                </a:solidFill>
                <a:latin typeface="Calibri"/>
              </a:rPr>
              <a:t>r</a:t>
            </a:r>
            <a:r>
              <a:rPr b="0" lang="en-US" sz="2900" spc="-1" strike="noStrike" baseline="-25000">
                <a:solidFill>
                  <a:srgbClr val="000000"/>
                </a:solidFill>
                <a:latin typeface="Calibri"/>
              </a:rPr>
              <a:t>1</a:t>
            </a:r>
            <a:r>
              <a:rPr b="0" lang="en-US" sz="2800" spc="-1" strike="noStrike">
                <a:solidFill>
                  <a:srgbClr val="000000"/>
                </a:solidFill>
                <a:latin typeface="Calibri"/>
              </a:rPr>
              <a:t> – </a:t>
            </a:r>
            <a:r>
              <a:rPr b="0" i="1" lang="en-US" sz="2800" spc="-1" strike="noStrike">
                <a:solidFill>
                  <a:srgbClr val="000000"/>
                </a:solidFill>
                <a:latin typeface="Calibri"/>
              </a:rPr>
              <a:t>r</a:t>
            </a:r>
            <a:r>
              <a:rPr b="0" lang="en-US" sz="2900" spc="-1" strike="noStrike" baseline="-25000">
                <a:solidFill>
                  <a:srgbClr val="000000"/>
                </a:solidFill>
                <a:latin typeface="Calibri"/>
              </a:rPr>
              <a:t>2</a:t>
            </a:r>
            <a:r>
              <a:rPr b="0" lang="en-US" sz="2800" spc="-1" strike="noStrike">
                <a:solidFill>
                  <a:srgbClr val="000000"/>
                </a:solidFill>
                <a:latin typeface="Calibri"/>
              </a:rPr>
              <a:t>)</a:t>
            </a:r>
            <a:r>
              <a:rPr b="0" i="1" lang="en-US" sz="2800" spc="-1" strike="noStrike">
                <a:solidFill>
                  <a:srgbClr val="000000"/>
                </a:solidFill>
                <a:latin typeface="Calibri"/>
              </a:rPr>
              <a:t>P</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solution is an exponential function, </a:t>
            </a:r>
            <a:r>
              <a:rPr b="0" i="1" lang="en-US" sz="2800" spc="-1" strike="noStrike">
                <a:solidFill>
                  <a:srgbClr val="000000"/>
                </a:solidFill>
                <a:latin typeface="Calibri"/>
              </a:rPr>
              <a:t>P </a:t>
            </a:r>
            <a:r>
              <a:rPr b="0" lang="en-US" sz="2800" spc="-1" strike="noStrike">
                <a:solidFill>
                  <a:srgbClr val="000000"/>
                </a:solidFill>
                <a:latin typeface="Calibri"/>
              </a:rPr>
              <a:t>= </a:t>
            </a:r>
            <a:r>
              <a:rPr b="0" i="1" lang="en-US" sz="2800" spc="-1" strike="noStrike">
                <a:solidFill>
                  <a:srgbClr val="000000"/>
                </a:solidFill>
                <a:latin typeface="Calibri"/>
              </a:rPr>
              <a:t>P</a:t>
            </a:r>
            <a:r>
              <a:rPr b="0" lang="en-US" sz="2800" spc="-1" strike="noStrike" baseline="-25000">
                <a:solidFill>
                  <a:srgbClr val="000000"/>
                </a:solidFill>
                <a:latin typeface="Calibri"/>
              </a:rPr>
              <a:t>0</a:t>
            </a:r>
            <a:r>
              <a:rPr b="0" i="1" lang="en-US" sz="2800" spc="-1" strike="noStrike">
                <a:solidFill>
                  <a:srgbClr val="000000"/>
                </a:solidFill>
                <a:latin typeface="Calibri"/>
              </a:rPr>
              <a:t>e</a:t>
            </a:r>
            <a:r>
              <a:rPr b="0" lang="en-US" sz="2800" spc="-1" strike="noStrike" baseline="30000">
                <a:solidFill>
                  <a:srgbClr val="000000"/>
                </a:solidFill>
                <a:latin typeface="Calibri"/>
              </a:rPr>
              <a:t>(</a:t>
            </a:r>
            <a:r>
              <a:rPr b="0" i="1" lang="en-US" sz="2800" spc="-1" strike="noStrike" baseline="30000">
                <a:solidFill>
                  <a:srgbClr val="000000"/>
                </a:solidFill>
                <a:latin typeface="Calibri"/>
              </a:rPr>
              <a:t>r</a:t>
            </a:r>
            <a:r>
              <a:rPr b="0" lang="en-US" sz="2800" spc="-1" strike="noStrike" baseline="30000">
                <a:solidFill>
                  <a:srgbClr val="000000"/>
                </a:solidFill>
                <a:latin typeface="Calibri"/>
              </a:rPr>
              <a:t>1 – </a:t>
            </a:r>
            <a:r>
              <a:rPr b="0" i="1" lang="en-US" sz="2800" spc="-1" strike="noStrike" baseline="30000">
                <a:solidFill>
                  <a:srgbClr val="000000"/>
                </a:solidFill>
                <a:latin typeface="Calibri"/>
              </a:rPr>
              <a:t>r</a:t>
            </a:r>
            <a:r>
              <a:rPr b="0" lang="en-US" sz="2800" spc="-1" strike="noStrike" baseline="30000">
                <a:solidFill>
                  <a:srgbClr val="000000"/>
                </a:solidFill>
                <a:latin typeface="Calibri"/>
              </a:rPr>
              <a:t>2)</a:t>
            </a:r>
            <a:r>
              <a:rPr b="0" i="1" lang="en-US" sz="2800" spc="-1" strike="noStrike" baseline="30000">
                <a:solidFill>
                  <a:srgbClr val="000000"/>
                </a:solidFill>
                <a:latin typeface="Calibri"/>
              </a:rPr>
              <a:t>t</a:t>
            </a:r>
            <a:r>
              <a:rPr b="0" lang="en-US" sz="2800" spc="-1" strike="noStrike">
                <a:solidFill>
                  <a:srgbClr val="000000"/>
                </a:solidFill>
                <a:latin typeface="Calibri"/>
              </a:rPr>
              <a: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However, with competition, a competing species has a negative impact on the rate of change of a population.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 this situation, we can model the number of deaths of each species as being proportional to its population size and the population size of the other species.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Thus, for </a:t>
            </a:r>
            <a:r>
              <a:rPr b="0" i="1" lang="en-US" sz="2800" spc="-1" strike="noStrike">
                <a:solidFill>
                  <a:srgbClr val="000000"/>
                </a:solidFill>
                <a:latin typeface="Calibri"/>
              </a:rPr>
              <a:t>B </a:t>
            </a:r>
            <a:r>
              <a:rPr b="0" lang="en-US" sz="2800" spc="-1" strike="noStrike">
                <a:solidFill>
                  <a:srgbClr val="000000"/>
                </a:solidFill>
                <a:latin typeface="Calibri"/>
              </a:rPr>
              <a:t>being the population of BTS and </a:t>
            </a:r>
            <a:r>
              <a:rPr b="0" i="1" lang="en-US" sz="2800" spc="-1" strike="noStrike">
                <a:solidFill>
                  <a:srgbClr val="000000"/>
                </a:solidFill>
                <a:latin typeface="Calibri"/>
              </a:rPr>
              <a:t>W </a:t>
            </a:r>
            <a:r>
              <a:rPr b="0" lang="en-US" sz="2800" spc="-1" strike="noStrike">
                <a:solidFill>
                  <a:srgbClr val="000000"/>
                </a:solidFill>
                <a:latin typeface="Calibri"/>
              </a:rPr>
              <a:t>the population of WTS, the number of deaths of each species is proportional to the product </a:t>
            </a:r>
            <a:r>
              <a:rPr b="0" i="1" lang="en-US" sz="2800" spc="-1" strike="noStrike">
                <a:solidFill>
                  <a:srgbClr val="000000"/>
                </a:solidFill>
                <a:latin typeface="Calibri"/>
              </a:rPr>
              <a:t>BW</a:t>
            </a:r>
            <a:r>
              <a:rPr b="0" lang="en-US" sz="2800" spc="-1" strike="noStrike">
                <a:solidFill>
                  <a:srgbClr val="000000"/>
                </a:solidFill>
                <a:latin typeface="Calibri"/>
              </a:rPr>
              <a: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Moreover, the constant of proportionality associated with this proportionality for one species reflects competitive skills of the other species. </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timing>
    <p:tnLst>
      <p:par>
        <p:cTn id="39" dur="indefinite" restart="never" nodeType="tmRoot">
          <p:childTnLst>
            <p:seq>
              <p:cTn id="40" dur="indefinite" nodeType="mainSeq">
                <p:childTnLst>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Modeling Competition</a:t>
            </a:r>
            <a:endParaRPr b="0" lang="en-US" sz="4400" spc="-1" strike="noStrike">
              <a:solidFill>
                <a:srgbClr val="000000"/>
              </a:solidFill>
              <a:latin typeface="Calibri"/>
            </a:endParaRPr>
          </a:p>
        </p:txBody>
      </p:sp>
      <p:sp>
        <p:nvSpPr>
          <p:cNvPr id="91"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 this situation, we can model the number of deaths of each species as being proportional to its population size and the population size of the other species.</a:t>
            </a:r>
            <a:endParaRPr b="0" lang="en-US" sz="2800" spc="-1" strike="noStrike">
              <a:solidFill>
                <a:srgbClr val="000000"/>
              </a:solidFill>
              <a:latin typeface="Calibri"/>
            </a:endParaRPr>
          </a:p>
          <a:p>
            <a:pPr marL="228600" indent="-228240" algn="ctr">
              <a:lnSpc>
                <a:spcPct val="90000"/>
              </a:lnSpc>
              <a:spcBef>
                <a:spcPts val="1001"/>
              </a:spcBef>
              <a:buClr>
                <a:srgbClr val="000000"/>
              </a:buClr>
              <a:buFont typeface="Arial"/>
              <a:buChar char="•"/>
            </a:pPr>
            <a:r>
              <a:rPr b="0" lang="en-US" sz="2800" spc="-1" strike="noStrike">
                <a:solidFill>
                  <a:srgbClr val="000000"/>
                </a:solidFill>
                <a:latin typeface="Calibri"/>
              </a:rPr>
              <a:t>Δ(deaths of WTS) = </a:t>
            </a:r>
            <a:r>
              <a:rPr b="0" i="1" lang="en-US" sz="2800" spc="-1" strike="noStrike">
                <a:solidFill>
                  <a:srgbClr val="000000"/>
                </a:solidFill>
                <a:latin typeface="Calibri"/>
              </a:rPr>
              <a:t>wBW</a:t>
            </a:r>
            <a:r>
              <a:rPr b="0" lang="en-US" sz="2800" spc="-1" strike="noStrike">
                <a:solidFill>
                  <a:srgbClr val="000000"/>
                </a:solidFill>
                <a:latin typeface="Calibri"/>
              </a:rPr>
              <a:t>, where </a:t>
            </a:r>
            <a:r>
              <a:rPr b="0" i="1" lang="en-US" sz="2800" spc="-1" strike="noStrike">
                <a:solidFill>
                  <a:srgbClr val="000000"/>
                </a:solidFill>
                <a:latin typeface="Calibri"/>
              </a:rPr>
              <a:t>w </a:t>
            </a:r>
            <a:r>
              <a:rPr b="0" lang="en-US" sz="2800" spc="-1" strike="noStrike">
                <a:solidFill>
                  <a:srgbClr val="000000"/>
                </a:solidFill>
                <a:latin typeface="Calibri"/>
              </a:rPr>
              <a:t>is a WTS death proportionality constant</a:t>
            </a:r>
            <a:endParaRPr b="0" lang="en-US" sz="2800" spc="-1" strike="noStrike">
              <a:solidFill>
                <a:srgbClr val="000000"/>
              </a:solidFill>
              <a:latin typeface="Calibri"/>
            </a:endParaRPr>
          </a:p>
          <a:p>
            <a:pPr marL="228600" indent="-228240" algn="ctr">
              <a:lnSpc>
                <a:spcPct val="90000"/>
              </a:lnSpc>
              <a:spcBef>
                <a:spcPts val="1001"/>
              </a:spcBef>
              <a:buClr>
                <a:srgbClr val="000000"/>
              </a:buClr>
              <a:buFont typeface="Arial"/>
              <a:buChar char="•"/>
            </a:pPr>
            <a:r>
              <a:rPr b="0" lang="en-US" sz="2800" spc="-1" strike="noStrike">
                <a:solidFill>
                  <a:srgbClr val="000000"/>
                </a:solidFill>
                <a:latin typeface="Calibri"/>
              </a:rPr>
              <a:t>Δ(deaths of BTS) = </a:t>
            </a:r>
            <a:r>
              <a:rPr b="0" i="1" lang="en-US" sz="2800" spc="-1" strike="noStrike">
                <a:solidFill>
                  <a:srgbClr val="000000"/>
                </a:solidFill>
                <a:latin typeface="Calibri"/>
              </a:rPr>
              <a:t>bWB </a:t>
            </a:r>
            <a:r>
              <a:rPr b="0" lang="en-US" sz="2800" spc="-1" strike="noStrike">
                <a:solidFill>
                  <a:srgbClr val="000000"/>
                </a:solidFill>
                <a:latin typeface="Calibri"/>
              </a:rPr>
              <a:t>where </a:t>
            </a:r>
            <a:r>
              <a:rPr b="0" i="1" lang="en-US" sz="2800" spc="-1" strike="noStrike">
                <a:solidFill>
                  <a:srgbClr val="000000"/>
                </a:solidFill>
                <a:latin typeface="Calibri"/>
              </a:rPr>
              <a:t>b </a:t>
            </a:r>
            <a:r>
              <a:rPr b="0" lang="en-US" sz="2800" spc="-1" strike="noStrike">
                <a:solidFill>
                  <a:srgbClr val="000000"/>
                </a:solidFill>
                <a:latin typeface="Calibri"/>
              </a:rPr>
              <a:t>is a BTS death proportionality constant</a:t>
            </a:r>
            <a:endParaRPr b="0" lang="en-US" sz="2800" spc="-1" strike="noStrike">
              <a:solidFill>
                <a:srgbClr val="000000"/>
              </a:solidFill>
              <a:latin typeface="Calibri"/>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latin typeface="Calibri"/>
            </a:endParaRPr>
          </a:p>
        </p:txBody>
      </p:sp>
      <p:pic>
        <p:nvPicPr>
          <p:cNvPr id="93" name="Content Placeholder 3" descr=""/>
          <p:cNvPicPr/>
          <p:nvPr/>
        </p:nvPicPr>
        <p:blipFill>
          <a:blip r:embed="rId1"/>
          <a:stretch/>
        </p:blipFill>
        <p:spPr>
          <a:xfrm>
            <a:off x="2340720" y="1825560"/>
            <a:ext cx="6825960" cy="4835520"/>
          </a:xfrm>
          <a:prstGeom prst="rect">
            <a:avLst/>
          </a:prstGeom>
          <a:ln>
            <a:noFill/>
          </a:ln>
        </p:spPr>
      </p:pic>
      <p:sp>
        <p:nvSpPr>
          <p:cNvPr id="94" name="CustomShape 2"/>
          <p:cNvSpPr/>
          <p:nvPr/>
        </p:nvSpPr>
        <p:spPr>
          <a:xfrm>
            <a:off x="3150720" y="6427080"/>
            <a:ext cx="48416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rPr>
              <a:t>Model diagram of competition of species</a:t>
            </a:r>
            <a:endParaRPr b="0" lang="en-US" sz="18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Equation Set</a:t>
            </a:r>
            <a:endParaRPr b="0" lang="en-US" sz="4400" spc="-1" strike="noStrike">
              <a:solidFill>
                <a:srgbClr val="000000"/>
              </a:solidFill>
              <a:latin typeface="Calibri"/>
            </a:endParaRPr>
          </a:p>
        </p:txBody>
      </p:sp>
      <p:sp>
        <p:nvSpPr>
          <p:cNvPr id="96"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BTS_population</a:t>
            </a:r>
            <a:r>
              <a:rPr b="0" lang="en-US" sz="2800" spc="-1" strike="noStrike">
                <a:solidFill>
                  <a:srgbClr val="000000"/>
                </a:solidFill>
                <a:latin typeface="Calibri"/>
              </a:rPr>
              <a:t>(0) = 15</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BTS_birth_fraction </a:t>
            </a:r>
            <a:r>
              <a:rPr b="0" lang="en-US" sz="2800" spc="-1" strike="noStrike">
                <a:solidFill>
                  <a:srgbClr val="000000"/>
                </a:solidFill>
                <a:latin typeface="Calibri"/>
              </a:rPr>
              <a:t>= 1</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BTS_births </a:t>
            </a:r>
            <a:r>
              <a:rPr b="0" lang="en-US" sz="2800" spc="-1" strike="noStrike">
                <a:solidFill>
                  <a:srgbClr val="000000"/>
                </a:solidFill>
                <a:latin typeface="Calibri"/>
              </a:rPr>
              <a:t>= </a:t>
            </a:r>
            <a:r>
              <a:rPr b="0" i="1" lang="en-US" sz="2800" spc="-1" strike="noStrike">
                <a:solidFill>
                  <a:srgbClr val="000000"/>
                </a:solidFill>
                <a:latin typeface="Calibri"/>
              </a:rPr>
              <a:t>BTS_birth_fraction </a:t>
            </a:r>
            <a:r>
              <a:rPr b="0" lang="en-US" sz="2800" spc="-1" strike="noStrike">
                <a:solidFill>
                  <a:srgbClr val="000000"/>
                </a:solidFill>
                <a:latin typeface="Calibri"/>
              </a:rPr>
              <a:t>* </a:t>
            </a:r>
            <a:r>
              <a:rPr b="0" i="1" lang="en-US" sz="2800" spc="-1" strike="noStrike">
                <a:solidFill>
                  <a:srgbClr val="000000"/>
                </a:solidFill>
                <a:latin typeface="Calibri"/>
              </a:rPr>
              <a:t>BTS_population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BTS_death_proportionality_constant </a:t>
            </a:r>
            <a:r>
              <a:rPr b="0" lang="en-US" sz="2800" spc="-1" strike="noStrike">
                <a:solidFill>
                  <a:srgbClr val="000000"/>
                </a:solidFill>
                <a:latin typeface="Calibri"/>
              </a:rPr>
              <a:t>= 0.20</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BTS_deaths </a:t>
            </a:r>
            <a:r>
              <a:rPr b="0" lang="en-US" sz="2800" spc="-1" strike="noStrike">
                <a:solidFill>
                  <a:srgbClr val="000000"/>
                </a:solidFill>
                <a:latin typeface="Calibri"/>
              </a:rPr>
              <a:t>= (</a:t>
            </a:r>
            <a:r>
              <a:rPr b="0" i="1" lang="en-US" sz="2800" spc="-1" strike="noStrike">
                <a:solidFill>
                  <a:srgbClr val="000000"/>
                </a:solidFill>
                <a:latin typeface="Calibri"/>
              </a:rPr>
              <a:t>BTS_death_proportionality_constant </a:t>
            </a:r>
            <a:r>
              <a:rPr b="0" lang="en-US" sz="2800" spc="-1" strike="noStrike">
                <a:solidFill>
                  <a:srgbClr val="000000"/>
                </a:solidFill>
                <a:latin typeface="Calibri"/>
              </a:rPr>
              <a:t>* </a:t>
            </a:r>
            <a:r>
              <a:rPr b="0" i="1" lang="en-US" sz="2800" spc="-1" strike="noStrike">
                <a:solidFill>
                  <a:srgbClr val="000000"/>
                </a:solidFill>
                <a:latin typeface="Calibri"/>
              </a:rPr>
              <a:t>WTS_population</a:t>
            </a:r>
            <a:r>
              <a:rPr b="0" lang="en-US" sz="2800" spc="-1" strike="noStrike">
                <a:solidFill>
                  <a:srgbClr val="000000"/>
                </a:solidFill>
                <a:latin typeface="Calibri"/>
              </a:rPr>
              <a:t>) * </a:t>
            </a:r>
            <a:r>
              <a:rPr b="0" i="1" lang="en-US" sz="2800" spc="-1" strike="noStrike">
                <a:solidFill>
                  <a:srgbClr val="000000"/>
                </a:solidFill>
                <a:latin typeface="Calibri"/>
              </a:rPr>
              <a:t>BTS_population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WTS_population</a:t>
            </a:r>
            <a:r>
              <a:rPr b="0" lang="en-US" sz="2800" spc="-1" strike="noStrike">
                <a:solidFill>
                  <a:srgbClr val="000000"/>
                </a:solidFill>
                <a:latin typeface="Calibri"/>
              </a:rPr>
              <a:t>(0) = 20</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WTS_birth_fraction </a:t>
            </a:r>
            <a:r>
              <a:rPr b="0" lang="en-US" sz="2800" spc="-1" strike="noStrike">
                <a:solidFill>
                  <a:srgbClr val="000000"/>
                </a:solidFill>
                <a:latin typeface="Calibri"/>
              </a:rPr>
              <a:t>= 1</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WTS_births </a:t>
            </a:r>
            <a:r>
              <a:rPr b="0" lang="en-US" sz="2800" spc="-1" strike="noStrike">
                <a:solidFill>
                  <a:srgbClr val="000000"/>
                </a:solidFill>
                <a:latin typeface="Calibri"/>
              </a:rPr>
              <a:t>= </a:t>
            </a:r>
            <a:r>
              <a:rPr b="0" i="1" lang="en-US" sz="2800" spc="-1" strike="noStrike">
                <a:solidFill>
                  <a:srgbClr val="000000"/>
                </a:solidFill>
                <a:latin typeface="Calibri"/>
              </a:rPr>
              <a:t>WTS_population </a:t>
            </a:r>
            <a:r>
              <a:rPr b="0" lang="en-US" sz="2800" spc="-1" strike="noStrike">
                <a:solidFill>
                  <a:srgbClr val="000000"/>
                </a:solidFill>
                <a:latin typeface="Calibri"/>
              </a:rPr>
              <a:t>* </a:t>
            </a:r>
            <a:r>
              <a:rPr b="0" i="1" lang="en-US" sz="2800" spc="-1" strike="noStrike">
                <a:solidFill>
                  <a:srgbClr val="000000"/>
                </a:solidFill>
                <a:latin typeface="Calibri"/>
              </a:rPr>
              <a:t>WTS_birth_fraction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WTS_death_proportionality_constant </a:t>
            </a:r>
            <a:r>
              <a:rPr b="0" lang="en-US" sz="2800" spc="-1" strike="noStrike">
                <a:solidFill>
                  <a:srgbClr val="000000"/>
                </a:solidFill>
                <a:latin typeface="Calibri"/>
              </a:rPr>
              <a:t>= 0.27</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WTS_deaths </a:t>
            </a:r>
            <a:r>
              <a:rPr b="0" lang="en-US" sz="2800" spc="-1" strike="noStrike">
                <a:solidFill>
                  <a:srgbClr val="000000"/>
                </a:solidFill>
                <a:latin typeface="Calibri"/>
              </a:rPr>
              <a:t>= (</a:t>
            </a:r>
            <a:r>
              <a:rPr b="0" i="1" lang="en-US" sz="2800" spc="-1" strike="noStrike">
                <a:solidFill>
                  <a:srgbClr val="000000"/>
                </a:solidFill>
                <a:latin typeface="Calibri"/>
              </a:rPr>
              <a:t>WTS_death_proportionality_constant </a:t>
            </a:r>
            <a:r>
              <a:rPr b="0" lang="en-US" sz="2800" spc="-1" strike="noStrike">
                <a:solidFill>
                  <a:srgbClr val="000000"/>
                </a:solidFill>
                <a:latin typeface="Calibri"/>
              </a:rPr>
              <a:t>* </a:t>
            </a:r>
            <a:r>
              <a:rPr b="0" i="1" lang="en-US" sz="2800" spc="-1" strike="noStrike">
                <a:solidFill>
                  <a:srgbClr val="000000"/>
                </a:solidFill>
                <a:latin typeface="Calibri"/>
              </a:rPr>
              <a:t>BTS_population</a:t>
            </a:r>
            <a:r>
              <a:rPr b="0" lang="en-US" sz="2800" spc="-1" strike="noStrike">
                <a:solidFill>
                  <a:srgbClr val="000000"/>
                </a:solidFill>
                <a:latin typeface="Calibri"/>
              </a:rPr>
              <a:t>) * </a:t>
            </a:r>
            <a:r>
              <a:rPr b="0" i="1" lang="en-US" sz="2800" spc="-1" strike="noStrike">
                <a:solidFill>
                  <a:srgbClr val="000000"/>
                </a:solidFill>
                <a:latin typeface="Calibri"/>
              </a:rPr>
              <a:t>WTS_population</a:t>
            </a:r>
            <a:endParaRPr b="0" lang="en-US" sz="2800" spc="-1" strike="noStrike">
              <a:solidFill>
                <a:srgbClr val="000000"/>
              </a:solidFill>
              <a:latin typeface="Calibri"/>
            </a:endParaRPr>
          </a:p>
        </p:txBody>
      </p:sp>
      <p:pic>
        <p:nvPicPr>
          <p:cNvPr id="97" name="Content Placeholder 3" descr=""/>
          <p:cNvPicPr/>
          <p:nvPr/>
        </p:nvPicPr>
        <p:blipFill>
          <a:blip r:embed="rId1"/>
          <a:stretch/>
        </p:blipFill>
        <p:spPr>
          <a:xfrm>
            <a:off x="4647600" y="567360"/>
            <a:ext cx="7390080" cy="1649520"/>
          </a:xfrm>
          <a:prstGeom prst="rect">
            <a:avLst/>
          </a:prstGeom>
          <a:ln>
            <a:noFill/>
          </a:ln>
        </p:spPr>
      </p:pic>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latin typeface="Calibri"/>
            </a:endParaRPr>
          </a:p>
        </p:txBody>
      </p:sp>
      <p:pic>
        <p:nvPicPr>
          <p:cNvPr id="99" name="Content Placeholder 3" descr=""/>
          <p:cNvPicPr/>
          <p:nvPr/>
        </p:nvPicPr>
        <p:blipFill>
          <a:blip r:embed="rId1"/>
          <a:stretch/>
        </p:blipFill>
        <p:spPr>
          <a:xfrm>
            <a:off x="3020760" y="2269800"/>
            <a:ext cx="5153040" cy="3179880"/>
          </a:xfrm>
          <a:prstGeom prst="rect">
            <a:avLst/>
          </a:prstGeom>
          <a:ln>
            <a:noFill/>
          </a:ln>
        </p:spPr>
      </p:pic>
      <p:sp>
        <p:nvSpPr>
          <p:cNvPr id="100" name="CustomShape 2"/>
          <p:cNvSpPr/>
          <p:nvPr/>
        </p:nvSpPr>
        <p:spPr>
          <a:xfrm>
            <a:off x="2926080" y="5449680"/>
            <a:ext cx="609552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Times New Roman"/>
              </a:rPr>
              <a:t>Graph of population change of BTS and WTS over time</a:t>
            </a:r>
            <a:endParaRPr b="0" lang="en-US" sz="18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Predator-Prey Model</a:t>
            </a:r>
            <a:endParaRPr b="0" lang="en-US" sz="4400" spc="-1" strike="noStrike">
              <a:solidFill>
                <a:srgbClr val="000000"/>
              </a:solidFill>
              <a:latin typeface="Calibri"/>
            </a:endParaRPr>
          </a:p>
        </p:txBody>
      </p:sp>
      <p:sp>
        <p:nvSpPr>
          <p:cNvPr id="102"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When one species (</a:t>
            </a:r>
            <a:r>
              <a:rPr b="1" lang="en-US" sz="2800" spc="-1" strike="noStrike">
                <a:solidFill>
                  <a:srgbClr val="000000"/>
                </a:solidFill>
                <a:latin typeface="Calibri"/>
              </a:rPr>
              <a:t>predator</a:t>
            </a:r>
            <a:r>
              <a:rPr b="0" lang="en-US" sz="2800" spc="-1" strike="noStrike">
                <a:solidFill>
                  <a:srgbClr val="000000"/>
                </a:solidFill>
                <a:latin typeface="Calibri"/>
              </a:rPr>
              <a:t>) consumes another species (</a:t>
            </a:r>
            <a:r>
              <a:rPr b="1" lang="en-US" sz="2800" spc="-1" strike="noStrike">
                <a:solidFill>
                  <a:srgbClr val="000000"/>
                </a:solidFill>
                <a:latin typeface="Calibri"/>
              </a:rPr>
              <a:t>prey</a:t>
            </a:r>
            <a:r>
              <a:rPr b="0" lang="en-US" sz="2800" spc="-1" strike="noStrike">
                <a:solidFill>
                  <a:srgbClr val="000000"/>
                </a:solidFill>
                <a:latin typeface="Calibri"/>
              </a:rPr>
              <a:t>) while the latter is still living, the action is </a:t>
            </a:r>
            <a:r>
              <a:rPr b="1" lang="en-US" sz="2800" spc="-1" strike="noStrike">
                <a:solidFill>
                  <a:srgbClr val="000000"/>
                </a:solidFill>
                <a:latin typeface="Calibri"/>
              </a:rPr>
              <a:t>predation</a:t>
            </a:r>
            <a:r>
              <a:rPr b="0" lang="en-US" sz="2800" spc="-1" strike="noStrike">
                <a:solidFill>
                  <a:srgbClr val="000000"/>
                </a:solidFill>
                <a:latin typeface="Calibri"/>
              </a:rPr>
              <a: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Predator adaptations usually involve better prey detection and capture, whereas prey adaptations normally involve improved abilities to escape and avoid detection.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 the 1920s, mathematicians Vito Volterra and Alfred Lotka independently proposed a model for populations of a predator species and its prey, such as hawk and squirrel populations in a certain area.</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This model is called </a:t>
            </a:r>
            <a:r>
              <a:rPr b="1" lang="en-US" sz="2800" spc="-1" strike="noStrike">
                <a:solidFill>
                  <a:srgbClr val="000000"/>
                </a:solidFill>
                <a:latin typeface="Calibri"/>
              </a:rPr>
              <a:t>Lotka-Volterra</a:t>
            </a:r>
            <a:r>
              <a:rPr b="0" lang="en-US" sz="2800" spc="-1" strike="noStrike">
                <a:solidFill>
                  <a:srgbClr val="000000"/>
                </a:solidFill>
                <a:latin typeface="Calibri"/>
              </a:rPr>
              <a:t> Model.</a:t>
            </a:r>
            <a:endParaRPr b="0" lang="en-US" sz="2800" spc="-1" strike="noStrike">
              <a:solidFill>
                <a:srgbClr val="000000"/>
              </a:solidFill>
              <a:latin typeface="Calibri"/>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76</TotalTime>
  <Application>LibreOffice/6.0.7.3$Linux_X86_64 LibreOffice_project/00m0$Build-3</Application>
  <Words>1174</Words>
  <Paragraphs>80</Paragraphs>
  <Company>Grizli777</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2021-03-25T09:40:29Z</dcterms:created>
  <dc:creator>Sara Rehmat</dc:creator>
  <dc:description/>
  <dc:language>en-US</dc:language>
  <cp:lastModifiedBy/>
  <dcterms:modified xsi:type="dcterms:W3CDTF">2021-04-07T19:37:02Z</dcterms:modified>
  <cp:revision>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Grizli777</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18</vt:i4>
  </property>
</Properties>
</file>