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7.xml.rels" ContentType="application/vnd.openxmlformats-package.relationships+xml"/>
  <Override PartName="/ppt/notesSlides/notesSlide17.xml" ContentType="application/vnd.openxmlformats-officedocument.presentationml.notesSlide+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p>
            <a:pPr algn="r"/>
            <a:fld id="{E66D0551-33F2-45AE-9271-E626AC61FBC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1143000" y="685800"/>
            <a:ext cx="4571640" cy="3428640"/>
          </a:xfrm>
          <a:prstGeom prst="rect">
            <a:avLst/>
          </a:prstGeom>
        </p:spPr>
      </p:sp>
      <p:sp>
        <p:nvSpPr>
          <p:cNvPr id="13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40" name="TextShape 3"/>
          <p:cNvSpPr txBox="1"/>
          <p:nvPr/>
        </p:nvSpPr>
        <p:spPr>
          <a:xfrm>
            <a:off x="3884760" y="8685360"/>
            <a:ext cx="2971440" cy="456840"/>
          </a:xfrm>
          <a:prstGeom prst="rect">
            <a:avLst/>
          </a:prstGeom>
          <a:noFill/>
          <a:ln>
            <a:noFill/>
          </a:ln>
        </p:spPr>
        <p:txBody>
          <a:bodyPr anchor="b"/>
          <a:p>
            <a:pPr algn="r">
              <a:lnSpc>
                <a:spcPct val="100000"/>
              </a:lnSpc>
            </a:pPr>
            <a:fld id="{8BBDEB46-3966-4810-BCF4-CEDBAC6F74D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85D208C3-1600-4E89-B7A1-DB93B0DA1FFE}" type="datetime">
              <a:rPr b="0" lang="en-US" sz="1200" spc="-1" strike="noStrike">
                <a:solidFill>
                  <a:srgbClr val="8b8b8b"/>
                </a:solidFill>
                <a:latin typeface="Calibri"/>
              </a:rPr>
              <a:t>4/29/21</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277C028A-B12A-4CAE-9E95-27BD969562C5}"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94BC3A7C-E076-4342-82FB-428B3987D222}" type="datetime">
              <a:rPr b="0" lang="en-US" sz="1200" spc="-1" strike="noStrike">
                <a:solidFill>
                  <a:srgbClr val="8b8b8b"/>
                </a:solidFill>
                <a:latin typeface="Calibri"/>
              </a:rPr>
              <a:t>4/29/21</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1592F731-F935-477F-91D7-3B1256B9512E}"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latin typeface="Calibri"/>
              </a:rPr>
              <a:t>Computer Modeling and Simulation</a:t>
            </a:r>
            <a:endParaRPr b="0" lang="en-US" sz="4400" spc="-1" strike="noStrike">
              <a:solidFill>
                <a:srgbClr val="000000"/>
              </a:solidFill>
              <a:latin typeface="Calibri"/>
            </a:endParaRPr>
          </a:p>
        </p:txBody>
      </p:sp>
      <p:sp>
        <p:nvSpPr>
          <p:cNvPr id="89" name="TextShape 2"/>
          <p:cNvSpPr txBox="1"/>
          <p:nvPr/>
        </p:nvSpPr>
        <p:spPr>
          <a:xfrm>
            <a:off x="1371600" y="3886200"/>
            <a:ext cx="6400440" cy="1752120"/>
          </a:xfrm>
          <a:prstGeom prst="rect">
            <a:avLst/>
          </a:prstGeom>
          <a:noFill/>
          <a:ln>
            <a:noFill/>
          </a:ln>
        </p:spPr>
        <p:txBody>
          <a:bodyPr/>
          <a:p>
            <a:pPr algn="r">
              <a:lnSpc>
                <a:spcPct val="100000"/>
              </a:lnSpc>
              <a:spcBef>
                <a:spcPts val="641"/>
              </a:spcBef>
            </a:pPr>
            <a:r>
              <a:rPr b="0" lang="en-US" sz="3200" spc="-1" strike="noStrike">
                <a:solidFill>
                  <a:srgbClr val="8b8b8b"/>
                </a:solidFill>
                <a:latin typeface="Calibri"/>
              </a:rPr>
              <a:t>By</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Sara Rehmat</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MS(CS)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Algorithm for Random Walk</a:t>
            </a:r>
            <a:endParaRPr b="0" lang="en-US" sz="4400" spc="-1" strike="noStrike">
              <a:solidFill>
                <a:srgbClr val="000000"/>
              </a:solidFill>
              <a:latin typeface="Calibri"/>
            </a:endParaRPr>
          </a:p>
        </p:txBody>
      </p:sp>
      <p:sp>
        <p:nvSpPr>
          <p:cNvPr id="107" name="TextShape 2"/>
          <p:cNvSpPr txBox="1"/>
          <p:nvPr/>
        </p:nvSpPr>
        <p:spPr>
          <a:xfrm>
            <a:off x="457200" y="1600200"/>
            <a:ext cx="8229240" cy="4525560"/>
          </a:xfrm>
          <a:prstGeom prst="rect">
            <a:avLst/>
          </a:prstGeom>
          <a:noFill/>
          <a:ln>
            <a:noFill/>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At each time step of a particular random walk simulation, suppose an entity moves  in a random, diagonal direction—NE, NW, SE, or SW.</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To go in such a direction, the  entity walks east or west  one unit and north or south one unit, covering a diagonal  distance of  2 units.</a:t>
            </a:r>
            <a:endParaRPr b="0" lang="en-US" sz="16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We develop a function, randomWalkPoints, with parameter, n, for the number of  steps.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The function generates such a walk and returns a list or array of the coordinates of the steps.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In the function body, variables x and y store the horizontal and vertical coordinates, respectively, of the current location, and variable lst holds a list  of locations in the path of the entity.</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Because the walker starts at the origin, we initialize lst to be a list containing the point (0, 0). With parameter n being the number  of steps to be taken, a loop to produce the path executes n times. </a:t>
            </a:r>
            <a:endParaRPr b="0" lang="en-US" sz="2000" spc="-1" strike="noStrike">
              <a:solidFill>
                <a:srgbClr val="000000"/>
              </a:solidFill>
              <a:latin typeface="Calibri"/>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Algorithm for Random Walk</a:t>
            </a:r>
            <a:endParaRPr b="0" lang="en-US" sz="4400" spc="-1" strike="noStrike">
              <a:solidFill>
                <a:srgbClr val="000000"/>
              </a:solidFill>
              <a:latin typeface="Calibri"/>
            </a:endParaRPr>
          </a:p>
        </p:txBody>
      </p:sp>
      <p:sp>
        <p:nvSpPr>
          <p:cNvPr id="10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Within the loop, we  generate one random integer of 0 or 1 to determine if the entity turns to the east or west by incrementing or decrementing x by 1, respectively. Then, another such “flip of the coin” dictates north with an increment of y or south with a decrement. We then append the new point (x, y) onto the developing lst.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After the loop at the end of the function, we return this list of points.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pic>
        <p:nvPicPr>
          <p:cNvPr id="111" name="Picture 2" descr=""/>
          <p:cNvPicPr/>
          <p:nvPr/>
        </p:nvPicPr>
        <p:blipFill>
          <a:blip r:embed="rId1"/>
          <a:stretch/>
        </p:blipFill>
        <p:spPr>
          <a:xfrm>
            <a:off x="1447920" y="469440"/>
            <a:ext cx="7009920" cy="6121440"/>
          </a:xfrm>
          <a:prstGeom prst="rect">
            <a:avLst/>
          </a:prstGeom>
          <a:ln w="9360">
            <a:noFill/>
          </a:ln>
        </p:spPr>
      </p:pic>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Random Walk</a:t>
            </a:r>
            <a:endParaRPr b="0" lang="en-US" sz="4400" spc="-1" strike="noStrike">
              <a:solidFill>
                <a:srgbClr val="000000"/>
              </a:solidFill>
              <a:latin typeface="Calibri"/>
            </a:endParaRPr>
          </a:p>
        </p:txBody>
      </p:sp>
      <p:sp>
        <p:nvSpPr>
          <p:cNvPr id="113" name="TextShape 2"/>
          <p:cNvSpPr txBox="1"/>
          <p:nvPr/>
        </p:nvSpPr>
        <p:spPr>
          <a:xfrm>
            <a:off x="457200" y="1600200"/>
            <a:ext cx="8229240" cy="4525560"/>
          </a:xfrm>
          <a:prstGeom prst="rect">
            <a:avLst/>
          </a:prstGeom>
          <a:noFill/>
          <a:ln>
            <a:noFill/>
          </a:ln>
        </p:spPr>
        <p:txBody>
          <a:bodyPr>
            <a:normAutofit/>
          </a:bodyPr>
          <a:p>
            <a:endParaRPr b="0" lang="en-US" sz="3200" spc="-1" strike="noStrike">
              <a:solidFill>
                <a:srgbClr val="000000"/>
              </a:solidFill>
              <a:latin typeface="Calibri"/>
            </a:endParaRPr>
          </a:p>
        </p:txBody>
      </p:sp>
      <p:pic>
        <p:nvPicPr>
          <p:cNvPr id="114" name="Picture 2" descr=""/>
          <p:cNvPicPr/>
          <p:nvPr/>
        </p:nvPicPr>
        <p:blipFill>
          <a:blip r:embed="rId1"/>
          <a:stretch/>
        </p:blipFill>
        <p:spPr>
          <a:xfrm>
            <a:off x="914400" y="1600200"/>
            <a:ext cx="3095280" cy="3018960"/>
          </a:xfrm>
          <a:prstGeom prst="rect">
            <a:avLst/>
          </a:prstGeom>
          <a:ln w="9360">
            <a:noFill/>
          </a:ln>
        </p:spPr>
      </p:pic>
      <p:pic>
        <p:nvPicPr>
          <p:cNvPr id="115" name="Picture 3" descr=""/>
          <p:cNvPicPr/>
          <p:nvPr/>
        </p:nvPicPr>
        <p:blipFill>
          <a:blip r:embed="rId2"/>
          <a:stretch/>
        </p:blipFill>
        <p:spPr>
          <a:xfrm>
            <a:off x="4495680" y="1676520"/>
            <a:ext cx="3600000" cy="3047760"/>
          </a:xfrm>
          <a:prstGeom prst="rect">
            <a:avLst/>
          </a:prstGeom>
          <a:ln w="9360">
            <a:noFill/>
          </a:ln>
        </p:spPr>
      </p:pic>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0">
                                  <p:stCondLst>
                                    <p:cond delay="0"/>
                                  </p:stCondLst>
                                  <p:childTnLst>
                                    <p:set>
                                      <p:cBhvr>
                                        <p:cTn id="172" dur="1" fill="hold">
                                          <p:stCondLst>
                                            <p:cond delay="0"/>
                                          </p:stCondLst>
                                        </p:cTn>
                                        <p:tgtEl>
                                          <p:spTgt spid="114"/>
                                        </p:tgtEl>
                                        <p:attrNameLst>
                                          <p:attrName>style.visibility</p:attrName>
                                        </p:attrNameLst>
                                      </p:cBhvr>
                                      <p:to>
                                        <p:strVal val="visible"/>
                                      </p:to>
                                    </p:set>
                                    <p:animEffect filter="fade" transition="in">
                                      <p:cBhvr additive="repl">
                                        <p:cTn id="173" dur="2000"/>
                                        <p:tgtEl>
                                          <p:spTgt spid="114"/>
                                        </p:tgtEl>
                                      </p:cBhvr>
                                    </p:animEffect>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10">
                                  <p:stCondLst>
                                    <p:cond delay="0"/>
                                  </p:stCondLst>
                                  <p:childTnLst>
                                    <p:set>
                                      <p:cBhvr>
                                        <p:cTn id="177" dur="1" fill="hold">
                                          <p:stCondLst>
                                            <p:cond delay="0"/>
                                          </p:stCondLst>
                                        </p:cTn>
                                        <p:tgtEl>
                                          <p:spTgt spid="115"/>
                                        </p:tgtEl>
                                        <p:attrNameLst>
                                          <p:attrName>style.visibility</p:attrName>
                                        </p:attrNameLst>
                                      </p:cBhvr>
                                      <p:to>
                                        <p:strVal val="visible"/>
                                      </p:to>
                                    </p:set>
                                    <p:animEffect filter="fade" transition="in">
                                      <p:cBhvr additive="repl">
                                        <p:cTn id="178" dur="2000"/>
                                        <p:tgtEl>
                                          <p:spTgt spid="11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Random Walk</a:t>
            </a:r>
            <a:endParaRPr b="0" lang="en-US" sz="4400" spc="-1" strike="noStrike">
              <a:solidFill>
                <a:srgbClr val="000000"/>
              </a:solidFill>
              <a:latin typeface="Calibri"/>
            </a:endParaRPr>
          </a:p>
        </p:txBody>
      </p:sp>
      <p:sp>
        <p:nvSpPr>
          <p:cNvPr id="117"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latin typeface="Calibri"/>
            </a:endParaRPr>
          </a:p>
        </p:txBody>
      </p:sp>
      <p:pic>
        <p:nvPicPr>
          <p:cNvPr id="118" name="Picture 2" descr=""/>
          <p:cNvPicPr/>
          <p:nvPr/>
        </p:nvPicPr>
        <p:blipFill>
          <a:blip r:embed="rId1"/>
          <a:stretch/>
        </p:blipFill>
        <p:spPr>
          <a:xfrm>
            <a:off x="1143000" y="2286000"/>
            <a:ext cx="2638080" cy="2495160"/>
          </a:xfrm>
          <a:prstGeom prst="rect">
            <a:avLst/>
          </a:prstGeom>
          <a:ln w="9360">
            <a:noFill/>
          </a:ln>
        </p:spPr>
      </p:pic>
      <p:pic>
        <p:nvPicPr>
          <p:cNvPr id="119" name="Picture 3" descr=""/>
          <p:cNvPicPr/>
          <p:nvPr/>
        </p:nvPicPr>
        <p:blipFill>
          <a:blip r:embed="rId2"/>
          <a:stretch/>
        </p:blipFill>
        <p:spPr>
          <a:xfrm>
            <a:off x="5181480" y="2209680"/>
            <a:ext cx="2733480" cy="2571480"/>
          </a:xfrm>
          <a:prstGeom prst="rect">
            <a:avLst/>
          </a:prstGeom>
          <a:ln w="9360">
            <a:noFill/>
          </a:ln>
        </p:spPr>
      </p:pic>
    </p:spTree>
  </p:cSld>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0">
                                  <p:stCondLst>
                                    <p:cond delay="0"/>
                                  </p:stCondLst>
                                  <p:childTnLst>
                                    <p:set>
                                      <p:cBhvr>
                                        <p:cTn id="184" dur="1" fill="hold">
                                          <p:stCondLst>
                                            <p:cond delay="0"/>
                                          </p:stCondLst>
                                        </p:cTn>
                                        <p:tgtEl>
                                          <p:spTgt spid="118"/>
                                        </p:tgtEl>
                                        <p:attrNameLst>
                                          <p:attrName>style.visibility</p:attrName>
                                        </p:attrNameLst>
                                      </p:cBhvr>
                                      <p:to>
                                        <p:strVal val="visible"/>
                                      </p:to>
                                    </p:set>
                                    <p:animEffect filter="fade" transition="in">
                                      <p:cBhvr additive="repl">
                                        <p:cTn id="185" dur="2000"/>
                                        <p:tgtEl>
                                          <p:spTgt spid="118"/>
                                        </p:tgtEl>
                                      </p:cBhvr>
                                    </p:animEffec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10">
                                  <p:stCondLst>
                                    <p:cond delay="0"/>
                                  </p:stCondLst>
                                  <p:childTnLst>
                                    <p:set>
                                      <p:cBhvr>
                                        <p:cTn id="189" dur="1" fill="hold">
                                          <p:stCondLst>
                                            <p:cond delay="0"/>
                                          </p:stCondLst>
                                        </p:cTn>
                                        <p:tgtEl>
                                          <p:spTgt spid="119"/>
                                        </p:tgtEl>
                                        <p:attrNameLst>
                                          <p:attrName>style.visibility</p:attrName>
                                        </p:attrNameLst>
                                      </p:cBhvr>
                                      <p:to>
                                        <p:strVal val="visible"/>
                                      </p:to>
                                    </p:set>
                                    <p:animEffect filter="fade" transition="in">
                                      <p:cBhvr additive="repl">
                                        <p:cTn id="190" dur="2000"/>
                                        <p:tgtEl>
                                          <p:spTgt spid="11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Random Walk</a:t>
            </a:r>
            <a:endParaRPr b="0" lang="en-US" sz="4400" spc="-1" strike="noStrike">
              <a:solidFill>
                <a:srgbClr val="000000"/>
              </a:solidFill>
              <a:latin typeface="Calibri"/>
            </a:endParaRPr>
          </a:p>
        </p:txBody>
      </p:sp>
      <p:sp>
        <p:nvSpPr>
          <p:cNvPr id="121"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latin typeface="Calibri"/>
            </a:endParaRPr>
          </a:p>
        </p:txBody>
      </p:sp>
      <p:pic>
        <p:nvPicPr>
          <p:cNvPr id="122" name="Picture 2" descr=""/>
          <p:cNvPicPr/>
          <p:nvPr/>
        </p:nvPicPr>
        <p:blipFill>
          <a:blip r:embed="rId1"/>
          <a:stretch/>
        </p:blipFill>
        <p:spPr>
          <a:xfrm>
            <a:off x="838080" y="2133720"/>
            <a:ext cx="2819160" cy="2485800"/>
          </a:xfrm>
          <a:prstGeom prst="rect">
            <a:avLst/>
          </a:prstGeom>
          <a:ln w="9360">
            <a:noFill/>
          </a:ln>
        </p:spPr>
      </p:pic>
      <p:pic>
        <p:nvPicPr>
          <p:cNvPr id="123" name="Picture 3" descr=""/>
          <p:cNvPicPr/>
          <p:nvPr/>
        </p:nvPicPr>
        <p:blipFill>
          <a:blip r:embed="rId2"/>
          <a:stretch/>
        </p:blipFill>
        <p:spPr>
          <a:xfrm>
            <a:off x="5105520" y="2209680"/>
            <a:ext cx="2704680" cy="2466720"/>
          </a:xfrm>
          <a:prstGeom prst="rect">
            <a:avLst/>
          </a:prstGeom>
          <a:ln w="9360">
            <a:noFill/>
          </a:ln>
        </p:spPr>
      </p:pic>
    </p:spTree>
  </p:cSld>
  <p:timing>
    <p:tnLst>
      <p:par>
        <p:cTn id="191" dur="indefinite" restart="never" nodeType="tmRoot">
          <p:childTnLst>
            <p:seq>
              <p:cTn id="192" dur="indefinite" nodeType="mainSeq">
                <p:childTnLst>
                  <p:par>
                    <p:cTn id="193" fill="hold">
                      <p:stCondLst>
                        <p:cond delay="indefinite"/>
                      </p:stCondLst>
                      <p:childTnLst>
                        <p:par>
                          <p:cTn id="194" fill="hold">
                            <p:stCondLst>
                              <p:cond delay="0"/>
                            </p:stCondLst>
                            <p:childTnLst>
                              <p:par>
                                <p:cTn id="195" nodeType="clickEffect" fill="hold" presetClass="entr" presetID="10">
                                  <p:stCondLst>
                                    <p:cond delay="0"/>
                                  </p:stCondLst>
                                  <p:childTnLst>
                                    <p:set>
                                      <p:cBhvr>
                                        <p:cTn id="196" dur="1" fill="hold">
                                          <p:stCondLst>
                                            <p:cond delay="0"/>
                                          </p:stCondLst>
                                        </p:cTn>
                                        <p:tgtEl>
                                          <p:spTgt spid="122"/>
                                        </p:tgtEl>
                                        <p:attrNameLst>
                                          <p:attrName>style.visibility</p:attrName>
                                        </p:attrNameLst>
                                      </p:cBhvr>
                                      <p:to>
                                        <p:strVal val="visible"/>
                                      </p:to>
                                    </p:set>
                                    <p:animEffect filter="fade" transition="in">
                                      <p:cBhvr additive="repl">
                                        <p:cTn id="197" dur="2000"/>
                                        <p:tgtEl>
                                          <p:spTgt spid="122"/>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0">
                                  <p:stCondLst>
                                    <p:cond delay="0"/>
                                  </p:stCondLst>
                                  <p:childTnLst>
                                    <p:set>
                                      <p:cBhvr>
                                        <p:cTn id="201" dur="1" fill="hold">
                                          <p:stCondLst>
                                            <p:cond delay="0"/>
                                          </p:stCondLst>
                                        </p:cTn>
                                        <p:tgtEl>
                                          <p:spTgt spid="123"/>
                                        </p:tgtEl>
                                        <p:attrNameLst>
                                          <p:attrName>style.visibility</p:attrName>
                                        </p:attrNameLst>
                                      </p:cBhvr>
                                      <p:to>
                                        <p:strVal val="visible"/>
                                      </p:to>
                                    </p:set>
                                    <p:animEffect filter="fade" transition="in">
                                      <p:cBhvr additive="repl">
                                        <p:cTn id="202" dur="2000"/>
                                        <p:tgtEl>
                                          <p:spTgt spid="12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Random Walk</a:t>
            </a:r>
            <a:endParaRPr b="0" lang="en-US" sz="4400" spc="-1" strike="noStrike">
              <a:solidFill>
                <a:srgbClr val="000000"/>
              </a:solidFill>
              <a:latin typeface="Calibri"/>
            </a:endParaRPr>
          </a:p>
        </p:txBody>
      </p:sp>
      <p:sp>
        <p:nvSpPr>
          <p:cNvPr id="125"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latin typeface="Calibri"/>
            </a:endParaRPr>
          </a:p>
        </p:txBody>
      </p:sp>
      <p:pic>
        <p:nvPicPr>
          <p:cNvPr id="126" name="Picture 2" descr=""/>
          <p:cNvPicPr/>
          <p:nvPr/>
        </p:nvPicPr>
        <p:blipFill>
          <a:blip r:embed="rId1"/>
          <a:stretch/>
        </p:blipFill>
        <p:spPr>
          <a:xfrm>
            <a:off x="838080" y="1676520"/>
            <a:ext cx="2790360" cy="2514240"/>
          </a:xfrm>
          <a:prstGeom prst="rect">
            <a:avLst/>
          </a:prstGeom>
          <a:ln w="9360">
            <a:noFill/>
          </a:ln>
        </p:spPr>
      </p:pic>
      <p:pic>
        <p:nvPicPr>
          <p:cNvPr id="127" name="Picture 3" descr=""/>
          <p:cNvPicPr/>
          <p:nvPr/>
        </p:nvPicPr>
        <p:blipFill>
          <a:blip r:embed="rId2"/>
          <a:stretch/>
        </p:blipFill>
        <p:spPr>
          <a:xfrm>
            <a:off x="4419720" y="1676520"/>
            <a:ext cx="2819160" cy="2638080"/>
          </a:xfrm>
          <a:prstGeom prst="rect">
            <a:avLst/>
          </a:prstGeom>
          <a:ln w="9360">
            <a:noFill/>
          </a:ln>
        </p:spPr>
      </p:pic>
    </p:spTree>
  </p:cSld>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10">
                                  <p:stCondLst>
                                    <p:cond delay="0"/>
                                  </p:stCondLst>
                                  <p:childTnLst>
                                    <p:set>
                                      <p:cBhvr>
                                        <p:cTn id="208" dur="1" fill="hold">
                                          <p:stCondLst>
                                            <p:cond delay="0"/>
                                          </p:stCondLst>
                                        </p:cTn>
                                        <p:tgtEl>
                                          <p:spTgt spid="126"/>
                                        </p:tgtEl>
                                        <p:attrNameLst>
                                          <p:attrName>style.visibility</p:attrName>
                                        </p:attrNameLst>
                                      </p:cBhvr>
                                      <p:to>
                                        <p:strVal val="visible"/>
                                      </p:to>
                                    </p:set>
                                    <p:animEffect filter="fade" transition="in">
                                      <p:cBhvr additive="repl">
                                        <p:cTn id="209" dur="2000"/>
                                        <p:tgtEl>
                                          <p:spTgt spid="126"/>
                                        </p:tgtEl>
                                      </p:cBhvr>
                                    </p:animEffec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0">
                                  <p:stCondLst>
                                    <p:cond delay="0"/>
                                  </p:stCondLst>
                                  <p:childTnLst>
                                    <p:set>
                                      <p:cBhvr>
                                        <p:cTn id="213" dur="1" fill="hold">
                                          <p:stCondLst>
                                            <p:cond delay="0"/>
                                          </p:stCondLst>
                                        </p:cTn>
                                        <p:tgtEl>
                                          <p:spTgt spid="127"/>
                                        </p:tgtEl>
                                        <p:attrNameLst>
                                          <p:attrName>style.visibility</p:attrName>
                                        </p:attrNameLst>
                                      </p:cBhvr>
                                      <p:to>
                                        <p:strVal val="visible"/>
                                      </p:to>
                                    </p:set>
                                    <p:animEffect filter="fade" transition="in">
                                      <p:cBhvr additive="repl">
                                        <p:cTn id="214" dur="2000"/>
                                        <p:tgtEl>
                                          <p:spTgt spid="12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29"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latin typeface="Calibri"/>
            </a:endParaRPr>
          </a:p>
        </p:txBody>
      </p:sp>
      <p:pic>
        <p:nvPicPr>
          <p:cNvPr id="130" name="Picture 2" descr=""/>
          <p:cNvPicPr/>
          <p:nvPr/>
        </p:nvPicPr>
        <p:blipFill>
          <a:blip r:embed="rId1"/>
          <a:stretch/>
        </p:blipFill>
        <p:spPr>
          <a:xfrm>
            <a:off x="2666880" y="2057400"/>
            <a:ext cx="2866680" cy="2466720"/>
          </a:xfrm>
          <a:prstGeom prst="rect">
            <a:avLst/>
          </a:prstGeom>
          <a:ln w="9360">
            <a:noFill/>
          </a:ln>
        </p:spPr>
      </p:pic>
      <p:sp>
        <p:nvSpPr>
          <p:cNvPr id="131" name="Line 3"/>
          <p:cNvSpPr/>
          <p:nvPr/>
        </p:nvSpPr>
        <p:spPr>
          <a:xfrm>
            <a:off x="3581280" y="2209680"/>
            <a:ext cx="1066680" cy="1066680"/>
          </a:xfrm>
          <a:prstGeom prst="line">
            <a:avLst/>
          </a:prstGeom>
          <a:ln>
            <a:solidFill>
              <a:srgbClr val="ff0000"/>
            </a:solidFill>
            <a:round/>
          </a:ln>
        </p:spPr>
        <p:style>
          <a:lnRef idx="1">
            <a:schemeClr val="accent1"/>
          </a:lnRef>
          <a:fillRef idx="0">
            <a:schemeClr val="accent1"/>
          </a:fillRef>
          <a:effectRef idx="0">
            <a:schemeClr val="accent1"/>
          </a:effectRef>
          <a:fontRef idx="minor"/>
        </p:style>
      </p:sp>
    </p:spTree>
  </p:cSld>
  <p:timing>
    <p:tnLst>
      <p:par>
        <p:cTn id="215" dur="indefinite" restart="never" nodeType="tmRoot">
          <p:childTnLst>
            <p:seq>
              <p:cTn id="216" dur="indefinite" nodeType="mainSeq">
                <p:childTnLst>
                  <p:par>
                    <p:cTn id="217" fill="hold">
                      <p:stCondLst>
                        <p:cond delay="indefinite"/>
                      </p:stCondLst>
                      <p:childTnLst>
                        <p:par>
                          <p:cTn id="218" fill="hold">
                            <p:stCondLst>
                              <p:cond delay="0"/>
                            </p:stCondLst>
                            <p:childTnLst>
                              <p:par>
                                <p:cTn id="219" nodeType="clickEffect" fill="hold" presetClass="entr" presetID="10">
                                  <p:stCondLst>
                                    <p:cond delay="0"/>
                                  </p:stCondLst>
                                  <p:childTnLst>
                                    <p:set>
                                      <p:cBhvr>
                                        <p:cTn id="220" dur="1" fill="hold">
                                          <p:stCondLst>
                                            <p:cond delay="0"/>
                                          </p:stCondLst>
                                        </p:cTn>
                                        <p:tgtEl>
                                          <p:spTgt spid="130"/>
                                        </p:tgtEl>
                                        <p:attrNameLst>
                                          <p:attrName>style.visibility</p:attrName>
                                        </p:attrNameLst>
                                      </p:cBhvr>
                                      <p:to>
                                        <p:strVal val="visible"/>
                                      </p:to>
                                    </p:set>
                                    <p:animEffect filter="fade" transition="in">
                                      <p:cBhvr additive="repl">
                                        <p:cTn id="221" dur="2000"/>
                                        <p:tgtEl>
                                          <p:spTgt spid="13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MonteCarlo Simulation for average distance</a:t>
            </a:r>
            <a:endParaRPr b="0" lang="en-US" sz="4400" spc="-1" strike="noStrike">
              <a:solidFill>
                <a:srgbClr val="000000"/>
              </a:solidFill>
              <a:latin typeface="Calibri"/>
            </a:endParaRPr>
          </a:p>
        </p:txBody>
      </p:sp>
      <p:sp>
        <p:nvSpPr>
          <p:cNvPr id="13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obtain an estimate of a typical distance between the starting and ending points of a random walk of n steps, we should run the simulation many times and take the average of all the distances.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such a case, we are not interested in viewing a random walk, so we first defne another function, randomWalkDistance, that is similar to  randomWalkPoints, but which returns the desired distance instead of the list of points in a walk.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222" dur="indefinite" restart="never" nodeType="tmRoot">
          <p:childTnLst>
            <p:seq>
              <p:cTn id="223" dur="indefinite" nodeType="mainSeq">
                <p:childTnLst>
                  <p:par>
                    <p:cTn id="224" fill="hold">
                      <p:stCondLst>
                        <p:cond delay="indefinite"/>
                      </p:stCondLst>
                      <p:childTnLst>
                        <p:par>
                          <p:cTn id="225" fill="hold">
                            <p:stCondLst>
                              <p:cond delay="0"/>
                            </p:stCondLst>
                            <p:childTnLst>
                              <p:par>
                                <p:cTn id="226" nodeType="clickEffect" fill="hold" presetClass="entr" presetID="1">
                                  <p:stCondLst>
                                    <p:cond delay="0"/>
                                  </p:stCondLst>
                                  <p:childTnLst>
                                    <p:set>
                                      <p:cBhvr>
                                        <p:cTn id="227"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nodeType="clickEffect" fill="hold" presetClass="entr" presetID="1">
                                  <p:stCondLst>
                                    <p:cond delay="0"/>
                                  </p:stCondLst>
                                  <p:childTnLst>
                                    <p:set>
                                      <p:cBhvr>
                                        <p:cTn id="231"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1">
                                  <p:stCondLst>
                                    <p:cond delay="0"/>
                                  </p:stCondLst>
                                  <p:childTnLst>
                                    <p:set>
                                      <p:cBhvr>
                                        <p:cTn id="235"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MonteCarlo Simulation for average distance</a:t>
            </a:r>
            <a:endParaRPr b="0" lang="en-US" sz="4400" spc="-1" strike="noStrike">
              <a:solidFill>
                <a:srgbClr val="000000"/>
              </a:solidFill>
              <a:latin typeface="Calibri"/>
            </a:endParaRPr>
          </a:p>
        </p:txBody>
      </p:sp>
      <p:sp>
        <p:nvSpPr>
          <p:cNvPr id="13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a function meanRandomWalkDistance, which returns the average distance  traveled over </a:t>
            </a:r>
            <a:r>
              <a:rPr b="1" lang="en-US" sz="3200" spc="-1" strike="noStrike">
                <a:solidFill>
                  <a:srgbClr val="000000"/>
                </a:solidFill>
                <a:latin typeface="Calibri"/>
              </a:rPr>
              <a:t>numTests</a:t>
            </a:r>
            <a:r>
              <a:rPr b="0" lang="en-US" sz="3200" spc="-1" strike="noStrike">
                <a:solidFill>
                  <a:srgbClr val="000000"/>
                </a:solidFill>
                <a:latin typeface="Calibri"/>
              </a:rPr>
              <a:t> number of random walks of n steps each, we place a call to randomWalkPoints(n) in a loop that iterates numTests number of times.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variable, numDist, accumulates the distances covered by the random walks.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Before the loop, numDist is initialized to zero; after the loop, this sum is divided by numTests to return the average distance.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One run of meanRandomWalkDistance</a:t>
            </a:r>
            <a:endParaRPr b="0" lang="en-US" sz="3200" spc="-1" strike="noStrike">
              <a:solidFill>
                <a:srgbClr val="000000"/>
              </a:solidFill>
              <a:latin typeface="Calibri"/>
            </a:endParaRPr>
          </a:p>
        </p:txBody>
      </p:sp>
    </p:spTree>
  </p:cSld>
  <p:timing>
    <p:tnLst>
      <p:par>
        <p:cTn id="236" dur="indefinite" restart="never" nodeType="tmRoot">
          <p:childTnLst>
            <p:seq>
              <p:cTn id="237" dur="indefinite" nodeType="mainSeq">
                <p:childTnLst>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nodeType="clickEffect" fill="hold" presetClass="entr" presetID="1">
                                  <p:stCondLst>
                                    <p:cond delay="0"/>
                                  </p:stCondLst>
                                  <p:childTnLst>
                                    <p:set>
                                      <p:cBhvr>
                                        <p:cTn id="245" dur="1" fill="hold">
                                          <p:stCondLst>
                                            <p:cond delay="0"/>
                                          </p:stCondLst>
                                        </p:cTn>
                                        <p:tgtEl>
                                          <p:spTgt spid="135">
                                            <p:txEl>
                                              <p:pRg st="1" end="1"/>
                                            </p:tx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1">
                                  <p:stCondLst>
                                    <p:cond delay="0"/>
                                  </p:stCondLst>
                                  <p:childTnLst>
                                    <p:set>
                                      <p:cBhvr>
                                        <p:cTn id="249"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1">
                                  <p:stCondLst>
                                    <p:cond delay="0"/>
                                  </p:stCondLst>
                                  <p:childTnLst>
                                    <p:set>
                                      <p:cBhvr>
                                        <p:cTn id="253" dur="1" fill="hold">
                                          <p:stCondLst>
                                            <p:cond delay="0"/>
                                          </p:stCondLst>
                                        </p:cTn>
                                        <p:tgtEl>
                                          <p:spTgt spid="13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Random Walk</a:t>
            </a:r>
            <a:endParaRPr b="0" lang="en-US" sz="4400" spc="-1" strike="noStrike">
              <a:solidFill>
                <a:srgbClr val="000000"/>
              </a:solidFill>
              <a:latin typeface="Calibri"/>
            </a:endParaRPr>
          </a:p>
        </p:txBody>
      </p:sp>
      <p:sp>
        <p:nvSpPr>
          <p:cNvPr id="9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One technique of Monte Carlo simulations that has many applications in the sciences is the random walk.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Random walk refers to the apparently random movement of an entity.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Random walk refers to the movements of an object or changes in a variable that follow no discernible pattern or trend.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Average Distance Covered</a:t>
            </a:r>
            <a:endParaRPr b="0" lang="en-US" sz="4400" spc="-1" strike="noStrike">
              <a:solidFill>
                <a:srgbClr val="000000"/>
              </a:solidFill>
              <a:latin typeface="Calibri"/>
            </a:endParaRPr>
          </a:p>
        </p:txBody>
      </p:sp>
      <p:pic>
        <p:nvPicPr>
          <p:cNvPr id="137" name="Picture 2" descr=""/>
          <p:cNvPicPr/>
          <p:nvPr/>
        </p:nvPicPr>
        <p:blipFill>
          <a:blip r:embed="rId1"/>
          <a:stretch/>
        </p:blipFill>
        <p:spPr>
          <a:xfrm>
            <a:off x="1072800" y="2439360"/>
            <a:ext cx="7053480" cy="3732480"/>
          </a:xfrm>
          <a:prstGeom prst="rect">
            <a:avLst/>
          </a:prstGeom>
          <a:ln w="9360">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History of Random Walk – Brownian Motion</a:t>
            </a:r>
            <a:endParaRPr b="0" lang="en-US" sz="4400" spc="-1" strike="noStrike">
              <a:solidFill>
                <a:srgbClr val="000000"/>
              </a:solidFill>
              <a:latin typeface="Calibri"/>
            </a:endParaRPr>
          </a:p>
        </p:txBody>
      </p:sp>
      <p:sp>
        <p:nvSpPr>
          <p:cNvPr id="9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1827, Scottish botanist Robert Brown was studying pollen grains which he had mixed in water.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Although the water was absolutely still, the pollen grains seemed to quiver and move about randomly.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He could not stop the motion, or explain it.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He carefully described his observations in a paper.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other researchers were able to reproduce the same behavior, even using other liquids and other particles, the phenomenon was named Brownian Motion, although no one had a good explanation for what they were observing.</a:t>
            </a:r>
            <a:endParaRPr b="0" lang="en-US" sz="3200" spc="-1" strike="noStrike">
              <a:solidFill>
                <a:srgbClr val="000000"/>
              </a:solidFill>
              <a:latin typeface="Calibri"/>
            </a:endParaRPr>
          </a:p>
        </p:txBody>
      </p:sp>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History of Random Walk – Brownian Motion</a:t>
            </a:r>
            <a:endParaRPr b="0" lang="en-US" sz="4400" spc="-1" strike="noStrike">
              <a:solidFill>
                <a:srgbClr val="000000"/>
              </a:solidFill>
              <a:latin typeface="Calibri"/>
            </a:endParaRPr>
          </a:p>
        </p:txBody>
      </p:sp>
      <p:sp>
        <p:nvSpPr>
          <p:cNvPr id="9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1905, Albert Einstein wrote a paper explaining Brownian motion.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Each pollen grain, he said, was constantly being jostled by the motions of the water molecules on all sides of it. </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Brownian motion also explained the phenomenon of diffusion, in which a drop of ink in water slowly expands and mixes.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As particles of ink randomly collide with water molecules, they spread and mix, without requiring any stirring.</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The mixing obeys the √ T law, so that, roughly speaking, if the diameter of the ink drop doubles in 10 seconds, it will double again in 40 seconds.</a:t>
            </a:r>
            <a:endParaRPr b="0" lang="en-US" sz="2800" spc="-1" strike="noStrike">
              <a:solidFill>
                <a:srgbClr val="000000"/>
              </a:solidFill>
              <a:latin typeface="Calibri"/>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95">
                                            <p:txEl>
                                              <p:pRg st="0" end="0"/>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95">
                                            <p:txEl>
                                              <p:pRg st="2" end="2"/>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95">
                                            <p:txEl>
                                              <p:pRg st="3" end="3"/>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Applications of Random Walk</a:t>
            </a:r>
            <a:endParaRPr b="0" lang="en-US" sz="4400" spc="-1" strike="noStrike">
              <a:solidFill>
                <a:srgbClr val="000000"/>
              </a:solidFill>
              <a:latin typeface="Calibri"/>
            </a:endParaRPr>
          </a:p>
        </p:txBody>
      </p:sp>
      <p:sp>
        <p:nvSpPr>
          <p:cNvPr id="9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genetics, random walks have been used to simulate mutation of genes.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Scientists use the method polymerase chain reaction (PCR) to make many copies of particular pieces of DNA. A strand of DNA contains sequences of four bases, A, T, C, and G.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Using </a:t>
            </a:r>
            <a:endParaRPr b="0" lang="en-US" sz="3200" spc="-1" strike="noStrike">
              <a:solidFill>
                <a:srgbClr val="000000"/>
              </a:solidFill>
              <a:latin typeface="Calibri"/>
            </a:endParaRPr>
          </a:p>
        </p:txBody>
      </p:sp>
    </p:spTree>
  </p:cSld>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Applications of Random Walk</a:t>
            </a:r>
            <a:endParaRPr b="0" lang="en-US" sz="4400" spc="-1" strike="noStrike">
              <a:solidFill>
                <a:srgbClr val="000000"/>
              </a:solidFill>
              <a:latin typeface="Calibri"/>
            </a:endParaRPr>
          </a:p>
        </p:txBody>
      </p:sp>
      <p:sp>
        <p:nvSpPr>
          <p:cNvPr id="9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Random walk theory suggests that changes in stock prices have the same distribution and are independent of each other.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Therefore, it assumes the past movement or </a:t>
            </a:r>
            <a:r>
              <a:rPr b="0" lang="en-US" sz="3200" spc="-1" strike="noStrike" u="sng">
                <a:solidFill>
                  <a:srgbClr val="000000"/>
                </a:solidFill>
                <a:uFillTx/>
                <a:latin typeface="Calibri"/>
              </a:rPr>
              <a:t>trend</a:t>
            </a:r>
            <a:r>
              <a:rPr b="0" lang="en-US" sz="3200" spc="-1" strike="noStrike">
                <a:solidFill>
                  <a:srgbClr val="000000"/>
                </a:solidFill>
                <a:latin typeface="Calibri"/>
              </a:rPr>
              <a:t> of a stock price or market cannot be used to predict its future movement.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short, random walk theory proclaims that stocks take a random and unpredictable path that makes all methods of predicting stock prices futile in the long run.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Though some financial experts don’t agree with this theory.</a:t>
            </a:r>
            <a:endParaRPr b="0" lang="en-US" sz="2800" spc="-1" strike="noStrike">
              <a:solidFill>
                <a:srgbClr val="000000"/>
              </a:solidFill>
              <a:latin typeface="Calibri"/>
            </a:endParaRPr>
          </a:p>
          <a:p>
            <a:endParaRPr b="0" lang="en-US" sz="2800" spc="-1" strike="noStrike">
              <a:solidFill>
                <a:srgbClr val="000000"/>
              </a:solidFill>
              <a:latin typeface="Calibri"/>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99">
                                            <p:txEl>
                                              <p:pRg st="2" end="2"/>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Applications of Random Walk</a:t>
            </a:r>
            <a:endParaRPr b="0" lang="en-US" sz="4400" spc="-1" strike="noStrike">
              <a:solidFill>
                <a:srgbClr val="000000"/>
              </a:solidFill>
              <a:latin typeface="Calibri"/>
            </a:endParaRPr>
          </a:p>
        </p:txBody>
      </p:sp>
      <p:sp>
        <p:nvSpPr>
          <p:cNvPr id="10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Biological movements at microscopic or macroscopic level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Google Search Engine Algorithms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Used in mathematics to calculate solutions to Laplace equations, harmonic measure etc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wireless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image segmentation, random walks are used to determine the labels (i.e., "object" or background") to associate with each pixel.</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This algorithm is typically referred to as the random walker segmentation algorithm.</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wireless networking, a. random walk is used to model node movement.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 the web, the Twitter website uses random walks to make suggestions of whom to follow</a:t>
            </a:r>
            <a:r>
              <a:rPr b="0" lang="en-US" sz="3200" spc="-1" strike="noStrike" baseline="30000">
                <a:solidFill>
                  <a:srgbClr val="000000"/>
                </a:solidFill>
                <a:latin typeface="Calibri"/>
              </a:rPr>
              <a:t>.</a:t>
            </a:r>
            <a:endParaRPr b="0" lang="en-US" sz="3200" spc="-1" strike="noStrike">
              <a:solidFill>
                <a:srgbClr val="000000"/>
              </a:solidFill>
              <a:latin typeface="Calibri"/>
            </a:endParaRPr>
          </a:p>
        </p:txBody>
      </p:sp>
    </p:spTree>
  </p:cSld>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01">
                                            <p:txEl>
                                              <p:pRg st="4" end="4"/>
                                            </p:txEl>
                                          </p:spTgt>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101">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01">
                                            <p:txEl>
                                              <p:pRg st="6" end="6"/>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0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Random Walk - Stories</a:t>
            </a:r>
            <a:endParaRPr b="0" lang="en-US" sz="4400" spc="-1" strike="noStrike">
              <a:solidFill>
                <a:srgbClr val="000000"/>
              </a:solidFill>
              <a:latin typeface="Calibri"/>
            </a:endParaRPr>
          </a:p>
        </p:txBody>
      </p:sp>
      <p:sp>
        <p:nvSpPr>
          <p:cNvPr id="10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Lets start with a story about a captain whose ship was carrying a load of rum.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ship was tied up at the dock, the captain was asleep, and the 100 sailors of the crew broke into the rum, got drunk, and staggered out onto the dock.</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dock was 100 yards long, and the ship was at the 50 yard mark.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sailors were so drunk that each step they took was in a random direction, to the left or right.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They were only able to manage one step a minute.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Two hours later, the captain woke up. ”Oh no!” he said, ”There’s only 50 steps to the left or right and they fall into the sea! And two hours makes 120 steps!”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But he was surprised to see that 70 of the crew were actually within 12 steps to the left or right, and that all of the crew was alive and safe, though in sorry shape. </a:t>
            </a:r>
            <a:endParaRPr b="0" lang="en-US" sz="3200" spc="-1" strike="noStrike">
              <a:solidFill>
                <a:srgbClr val="000000"/>
              </a:solidFill>
              <a:latin typeface="Calibri"/>
            </a:endParaRPr>
          </a:p>
        </p:txBody>
      </p:sp>
    </p:spTree>
  </p:cSld>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03">
                                            <p:txEl>
                                              <p:pRg st="3" end="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03">
                                            <p:txEl>
                                              <p:pRg st="4" end="4"/>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03">
                                            <p:txEl>
                                              <p:pRg st="5" end="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0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Random Walk - Stories</a:t>
            </a:r>
            <a:endParaRPr b="0" lang="en-US" sz="4400" spc="-1" strike="noStrike">
              <a:solidFill>
                <a:srgbClr val="000000"/>
              </a:solidFill>
              <a:latin typeface="Calibri"/>
            </a:endParaRPr>
          </a:p>
        </p:txBody>
      </p:sp>
      <p:sp>
        <p:nvSpPr>
          <p:cNvPr id="105"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Mathematician George Polya would like to take morning walks in the woods and he noticed that he would bump regularly into the same couple.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919</TotalTime>
  <Application>LibreOffice/6.0.7.3$Linux_X86_64 LibreOffice_project/00m0$Build-3</Application>
  <Words>1244</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2020-03-30T12:51:16Z</dcterms:created>
  <dc:creator>prince computer</dc:creator>
  <dc:description/>
  <dc:language>en-US</dc:language>
  <cp:lastModifiedBy>Sara Rehmat</cp:lastModifiedBy>
  <dcterms:modified xsi:type="dcterms:W3CDTF">2021-04-22T07:50:35Z</dcterms:modified>
  <cp:revision>75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