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title </a:t>
            </a:r>
            <a:r>
              <a:rPr b="0" lang="en-US" sz="6000" spc="-1" strike="noStrike">
                <a:solidFill>
                  <a:srgbClr val="000000"/>
                </a:solidFill>
                <a:latin typeface="Calibri Light"/>
              </a:rPr>
              <a:t>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BBC90134-2D30-476D-9D5B-C0B7FEC8C9A5}" type="datetime">
              <a:rPr b="0" lang="en-US" sz="1200" spc="-1" strike="noStrike">
                <a:solidFill>
                  <a:srgbClr val="8b8b8b"/>
                </a:solidFill>
                <a:latin typeface="Calibri"/>
              </a:rPr>
              <a:t>4/7/21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6570C3EF-79A7-43D8-B604-27CD9B7F2B5B}" type="slidenum">
              <a:rPr b="0" lang="en-US" sz="1200" spc="-1" strike="noStrike">
                <a:solidFill>
                  <a:srgbClr val="8b8b8b"/>
                </a:solidFill>
                <a:latin typeface="Calibri"/>
              </a:rPr>
              <a:t>2</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F9319A1A-C8CD-494A-98CF-2964DE8A1BA2}" type="datetime">
              <a:rPr b="0" lang="en-US" sz="1200" spc="-1" strike="noStrike">
                <a:solidFill>
                  <a:srgbClr val="8b8b8b"/>
                </a:solidFill>
                <a:latin typeface="Calibri"/>
              </a:rPr>
              <a:t>4/7/21</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7F70094A-979B-4D6D-8523-2EE4DB562148}"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p>
            <a:endParaRPr b="0" lang="en-US" sz="1800" spc="-1" strike="noStrike">
              <a:solidFill>
                <a:srgbClr val="000000"/>
              </a:solidFill>
              <a:latin typeface="Calibri"/>
            </a:endParaRPr>
          </a:p>
        </p:txBody>
      </p:sp>
      <p:sp>
        <p:nvSpPr>
          <p:cNvPr id="83" name="TextShape 2"/>
          <p:cNvSpPr txBox="1"/>
          <p:nvPr/>
        </p:nvSpPr>
        <p:spPr>
          <a:xfrm>
            <a:off x="1523880" y="3602160"/>
            <a:ext cx="9143640" cy="1655280"/>
          </a:xfrm>
          <a:prstGeom prst="rect">
            <a:avLst/>
          </a:prstGeom>
          <a:noFill/>
          <a:ln>
            <a:noFill/>
          </a:ln>
        </p:spPr>
        <p:txBody>
          <a:bodyPr/>
          <a:p>
            <a:pPr algn="ct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Rate of change of Susceptibles – dS/dt</a:t>
            </a:r>
            <a:endParaRPr b="0" lang="en-US" sz="4400" spc="-1" strike="noStrike">
              <a:solidFill>
                <a:srgbClr val="000000"/>
              </a:solidFill>
              <a:latin typeface="Calibri"/>
            </a:endParaRPr>
          </a:p>
        </p:txBody>
      </p:sp>
      <p:sp>
        <p:nvSpPr>
          <p:cNvPr id="101"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susceptible boy at the boarding school becomes infected with influenza by having contact with an infected boy.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number of such possible contacts is the product of the sizes of the two populations, </a:t>
            </a:r>
            <a:r>
              <a:rPr b="0" i="1" lang="en-US" sz="2800" spc="-1" strike="noStrike">
                <a:solidFill>
                  <a:srgbClr val="000000"/>
                </a:solidFill>
                <a:latin typeface="Calibri"/>
              </a:rPr>
              <a:t>SI</a:t>
            </a:r>
            <a:r>
              <a:rPr b="0" lang="en-US" sz="2800" spc="-1" strike="noStrike">
                <a:solidFill>
                  <a:srgbClr val="000000"/>
                </a:solidFill>
                <a:latin typeface="Calibri"/>
              </a:rPr>
              <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For example, suppose the set of susceptibles is </a:t>
            </a:r>
            <a:r>
              <a:rPr b="0" i="1" lang="en-US" sz="2800" spc="-1" strike="noStrike">
                <a:solidFill>
                  <a:srgbClr val="000000"/>
                </a:solidFill>
                <a:latin typeface="Calibri"/>
              </a:rPr>
              <a:t>S </a:t>
            </a:r>
            <a:r>
              <a:rPr b="0" lang="en-US" sz="2800" spc="-1" strike="noStrike">
                <a:solidFill>
                  <a:srgbClr val="000000"/>
                </a:solidFill>
                <a:latin typeface="Calibri"/>
              </a:rPr>
              <a:t>= {Joe, Lee, Orlando} and the set of infecteds is </a:t>
            </a:r>
            <a:r>
              <a:rPr b="0" i="1" lang="en-US" sz="2800" spc="-1" strike="noStrike">
                <a:solidFill>
                  <a:srgbClr val="000000"/>
                </a:solidFill>
                <a:latin typeface="Calibri"/>
              </a:rPr>
              <a:t>I </a:t>
            </a:r>
            <a:r>
              <a:rPr b="0" lang="en-US" sz="2800" spc="-1" strike="noStrike">
                <a:solidFill>
                  <a:srgbClr val="000000"/>
                </a:solidFill>
                <a:latin typeface="Calibri"/>
              </a:rPr>
              <a:t>= {Hondre, Leslee}.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As the Figure illustrates, (3)(2) = 6 possible interactions exist between pairs of boys in different sets.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virus in Hondre can spread through contact to Joe, Lee, and Orlando.</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Similarly, Joe can become infected with the virus from Hondre or Leslee.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With no new students entering the school, the number of susceptibles can only decrease, and the rate of change of the number of boys in this set is directly proportional to the number of possible contacts, </a:t>
            </a:r>
            <a:r>
              <a:rPr b="0" i="1" lang="en-US" sz="2800" spc="-1" strike="noStrike">
                <a:solidFill>
                  <a:srgbClr val="000000"/>
                </a:solidFill>
                <a:latin typeface="Calibri"/>
              </a:rPr>
              <a:t>SI</a:t>
            </a:r>
            <a:r>
              <a:rPr b="0" lang="en-US" sz="2800" spc="-1" strike="noStrike">
                <a:solidFill>
                  <a:srgbClr val="000000"/>
                </a:solidFill>
                <a:latin typeface="Calibri"/>
              </a:rPr>
              <a:t>, between susceptibles and infecteds.</a:t>
            </a:r>
            <a:endParaRPr b="0" lang="en-US" sz="2800" spc="-1" strike="noStrike">
              <a:solidFill>
                <a:srgbClr val="000000"/>
              </a:solidFill>
              <a:latin typeface="Calibri"/>
            </a:endParaRPr>
          </a:p>
        </p:txBody>
      </p:sp>
    </p:spTree>
  </p:cSld>
  <p:timing>
    <p:tnLst>
      <p:par>
        <p:cTn id="119" dur="indefinite" restart="never" nodeType="tmRoot">
          <p:childTnLst>
            <p:seq>
              <p:cTn id="120" dur="indefinite" nodeType="mainSeq">
                <p:childTnLst>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101">
                                            <p:txEl>
                                              <p:pRg st="0" end="0"/>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101">
                                            <p:txEl>
                                              <p:pRg st="1" end="1"/>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101">
                                            <p:txEl>
                                              <p:pRg st="2" end="2"/>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101">
                                            <p:txEl>
                                              <p:pRg st="3" end="3"/>
                                            </p:txEl>
                                          </p:spTgt>
                                        </p:tgtEl>
                                        <p:attrNameLst>
                                          <p:attrName>style.visibility</p:attrName>
                                        </p:attrNameLst>
                                      </p:cBhvr>
                                      <p:to>
                                        <p:strVal val="visible"/>
                                      </p:to>
                                    </p:set>
                                  </p:childTnLst>
                                </p:cTn>
                              </p:par>
                              <p:par>
                                <p:cTn id="137" nodeType="withEffect" fill="hold" presetClass="entr" presetID="1">
                                  <p:stCondLst>
                                    <p:cond delay="0"/>
                                  </p:stCondLst>
                                  <p:childTnLst>
                                    <p:set>
                                      <p:cBhvr>
                                        <p:cTn id="138" dur="1" fill="hold">
                                          <p:stCondLst>
                                            <p:cond delay="0"/>
                                          </p:stCondLst>
                                        </p:cTn>
                                        <p:tgtEl>
                                          <p:spTgt spid="101">
                                            <p:txEl>
                                              <p:pRg st="4" end="4"/>
                                            </p:txEl>
                                          </p:spTgt>
                                        </p:tgtEl>
                                        <p:attrNameLst>
                                          <p:attrName>style.visibility</p:attrName>
                                        </p:attrNameLst>
                                      </p:cBhvr>
                                      <p:to>
                                        <p:strVal val="visible"/>
                                      </p:to>
                                    </p:set>
                                  </p:childTnLst>
                                </p:cTn>
                              </p:par>
                              <p:par>
                                <p:cTn id="139" nodeType="withEffect" fill="hold" presetClass="entr" presetID="1">
                                  <p:stCondLst>
                                    <p:cond delay="0"/>
                                  </p:stCondLst>
                                  <p:childTnLst>
                                    <p:set>
                                      <p:cBhvr>
                                        <p:cTn id="140" dur="1" fill="hold">
                                          <p:stCondLst>
                                            <p:cond delay="0"/>
                                          </p:stCondLst>
                                        </p:cTn>
                                        <p:tgtEl>
                                          <p:spTgt spid="101">
                                            <p:txEl>
                                              <p:pRg st="5" end="5"/>
                                            </p:txEl>
                                          </p:spTgt>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101">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pic>
        <p:nvPicPr>
          <p:cNvPr id="103" name="Content Placeholder 3" descr=""/>
          <p:cNvPicPr/>
          <p:nvPr/>
        </p:nvPicPr>
        <p:blipFill>
          <a:blip r:embed="rId1"/>
          <a:stretch/>
        </p:blipFill>
        <p:spPr>
          <a:xfrm>
            <a:off x="3508200" y="2153520"/>
            <a:ext cx="4082760" cy="2342160"/>
          </a:xfrm>
          <a:prstGeom prst="rect">
            <a:avLst/>
          </a:prstGeom>
          <a:ln>
            <a:noFill/>
          </a:ln>
        </p:spPr>
      </p:pic>
      <p:sp>
        <p:nvSpPr>
          <p:cNvPr id="104" name="CustomShape 2"/>
          <p:cNvSpPr/>
          <p:nvPr/>
        </p:nvSpPr>
        <p:spPr>
          <a:xfrm>
            <a:off x="4077000" y="5105520"/>
            <a:ext cx="41040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rPr>
              <a:t>Possible Contacts between S and I</a:t>
            </a:r>
            <a:endParaRPr b="0" lang="en-US" sz="1800" spc="-1" strike="noStrike">
              <a:latin typeface="Arial"/>
            </a:endParaRPr>
          </a:p>
        </p:txBody>
      </p:sp>
    </p:spTree>
  </p:cSld>
  <p:timing>
    <p:tnLst>
      <p:par>
        <p:cTn id="145" dur="indefinite" restart="never" nodeType="tmRoot">
          <p:childTnLst>
            <p:seq>
              <p:cTn id="146"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Rate of change of Susceptibles – dS/dt</a:t>
            </a:r>
            <a:endParaRPr b="0" lang="en-US" sz="4400" spc="-1" strike="noStrike">
              <a:solidFill>
                <a:srgbClr val="000000"/>
              </a:solidFill>
              <a:latin typeface="Calibri"/>
            </a:endParaRPr>
          </a:p>
        </p:txBody>
      </p:sp>
      <p:sp>
        <p:nvSpPr>
          <p:cNvPr id="106"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So the rate of change of susceptibles with respect to time:</a:t>
            </a:r>
            <a:endParaRPr b="0" lang="en-US" sz="2800" spc="-1" strike="noStrike">
              <a:solidFill>
                <a:srgbClr val="000000"/>
              </a:solidFill>
              <a:latin typeface="Calibri"/>
            </a:endParaRPr>
          </a:p>
          <a:p>
            <a:pPr algn="ctr">
              <a:lnSpc>
                <a:spcPct val="90000"/>
              </a:lnSpc>
              <a:spcBef>
                <a:spcPts val="1001"/>
              </a:spcBef>
            </a:pPr>
            <a:r>
              <a:rPr b="0" i="1" lang="en-US" sz="2800" spc="-1" strike="noStrike">
                <a:solidFill>
                  <a:srgbClr val="000000"/>
                </a:solidFill>
                <a:latin typeface="Calibri"/>
              </a:rPr>
              <a:t>dS</a:t>
            </a:r>
            <a:r>
              <a:rPr b="0" lang="en-US" sz="2800" spc="-1" strike="noStrike">
                <a:solidFill>
                  <a:srgbClr val="000000"/>
                </a:solidFill>
                <a:latin typeface="Calibri"/>
              </a:rPr>
              <a:t>/</a:t>
            </a:r>
            <a:r>
              <a:rPr b="0" i="1" lang="en-US" sz="2800" spc="-1" strike="noStrike">
                <a:solidFill>
                  <a:srgbClr val="000000"/>
                </a:solidFill>
                <a:latin typeface="Calibri"/>
              </a:rPr>
              <a:t>dt </a:t>
            </a:r>
            <a:r>
              <a:rPr b="0" lang="en-US" sz="2800" spc="-1" strike="noStrike">
                <a:solidFill>
                  <a:srgbClr val="000000"/>
                </a:solidFill>
                <a:latin typeface="Calibri"/>
              </a:rPr>
              <a:t>= –</a:t>
            </a:r>
            <a:r>
              <a:rPr b="0" i="1" lang="en-US" sz="2800" spc="-1" strike="noStrike">
                <a:solidFill>
                  <a:srgbClr val="000000"/>
                </a:solidFill>
                <a:latin typeface="Calibri"/>
              </a:rPr>
              <a:t>rSI </a:t>
            </a:r>
            <a:r>
              <a:rPr b="0" lang="en-US" sz="2800" spc="-1" strike="noStrike">
                <a:solidFill>
                  <a:srgbClr val="000000"/>
                </a:solidFill>
                <a:latin typeface="Calibri"/>
              </a:rPr>
              <a:t>for positive constant of proportionality </a:t>
            </a:r>
            <a:r>
              <a:rPr b="0" i="1" lang="en-US" sz="2800" spc="-1" strike="noStrike">
                <a:solidFill>
                  <a:srgbClr val="000000"/>
                </a:solidFill>
                <a:latin typeface="Calibri"/>
              </a:rPr>
              <a:t>r</a:t>
            </a:r>
            <a:r>
              <a:rPr b="0" lang="en-US" sz="2800" spc="-1" strike="noStrike">
                <a:solidFill>
                  <a:srgbClr val="000000"/>
                </a:solidFill>
                <a:latin typeface="Calibri"/>
              </a:rPr>
              <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constant </a:t>
            </a:r>
            <a:r>
              <a:rPr b="0" i="1" lang="en-US" sz="2800" spc="-1" strike="noStrike">
                <a:solidFill>
                  <a:srgbClr val="000000"/>
                </a:solidFill>
                <a:latin typeface="Calibri"/>
              </a:rPr>
              <a:t>r</a:t>
            </a:r>
            <a:r>
              <a:rPr b="0" lang="en-US" sz="2800" spc="-1" strike="noStrike">
                <a:solidFill>
                  <a:srgbClr val="000000"/>
                </a:solidFill>
                <a:latin typeface="Calibri"/>
              </a:rPr>
              <a:t>, called the </a:t>
            </a:r>
            <a:r>
              <a:rPr b="1" lang="en-US" sz="2800" spc="-1" strike="noStrike">
                <a:solidFill>
                  <a:srgbClr val="000000"/>
                </a:solidFill>
                <a:latin typeface="Calibri"/>
              </a:rPr>
              <a:t>transmission constant</a:t>
            </a:r>
            <a:r>
              <a:rPr b="0" lang="en-US" sz="2800" spc="-1" strike="noStrike">
                <a:solidFill>
                  <a:srgbClr val="000000"/>
                </a:solidFill>
                <a:latin typeface="Calibri"/>
              </a:rPr>
              <a:t>, reflects the extent and the infectiousness of the disease and the interactions among the students.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 the case of the boys’ school, we use 0.00218 per day. Thus, 0.00218 = 0.218% of the total number of possible contacts, </a:t>
            </a:r>
            <a:r>
              <a:rPr b="0" i="1" lang="en-US" sz="2800" spc="-1" strike="noStrike">
                <a:solidFill>
                  <a:srgbClr val="000000"/>
                </a:solidFill>
                <a:latin typeface="Calibri"/>
              </a:rPr>
              <a:t>SI</a:t>
            </a:r>
            <a:r>
              <a:rPr b="0" lang="en-US" sz="2800" spc="-1" strike="noStrike">
                <a:solidFill>
                  <a:srgbClr val="000000"/>
                </a:solidFill>
                <a:latin typeface="Calibri"/>
              </a:rPr>
              <a:t>, results in the disease being spread from one child to another.</a:t>
            </a:r>
            <a:endParaRPr b="0" lang="en-US" sz="2800" spc="-1" strike="noStrike">
              <a:solidFill>
                <a:srgbClr val="000000"/>
              </a:solidFill>
              <a:latin typeface="Calibri"/>
            </a:endParaRPr>
          </a:p>
        </p:txBody>
      </p:sp>
    </p:spTree>
  </p:cSld>
  <p:timing>
    <p:tnLst>
      <p:par>
        <p:cTn id="147" dur="indefinite" restart="never" nodeType="tmRoot">
          <p:childTnLst>
            <p:seq>
              <p:cTn id="148" dur="indefinite" nodeType="mainSeq">
                <p:childTnLst>
                  <p:par>
                    <p:cTn id="149" fill="hold">
                      <p:stCondLst>
                        <p:cond delay="indefinite"/>
                      </p:stCondLst>
                      <p:childTnLst>
                        <p:par>
                          <p:cTn id="150" fill="hold">
                            <p:stCondLst>
                              <p:cond delay="0"/>
                            </p:stCondLst>
                            <p:childTnLst>
                              <p:par>
                                <p:cTn id="151" nodeType="clickEffect" fill="hold" presetClass="entr" presetID="1">
                                  <p:stCondLst>
                                    <p:cond delay="0"/>
                                  </p:stCondLst>
                                  <p:childTnLst>
                                    <p:set>
                                      <p:cBhvr>
                                        <p:cTn id="152"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106">
                                            <p:txEl>
                                              <p:pRg st="1" end="1"/>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106">
                                            <p:txEl>
                                              <p:pRg st="2" end="2"/>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0"/>
                                          </p:stCondLst>
                                        </p:cTn>
                                        <p:tgtEl>
                                          <p:spTgt spid="106">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Rate of change of Susceptibles – dS/dt</a:t>
            </a:r>
            <a:endParaRPr b="0" lang="en-US" sz="4400" spc="-1" strike="noStrike">
              <a:solidFill>
                <a:srgbClr val="000000"/>
              </a:solidFill>
              <a:latin typeface="Calibri"/>
            </a:endParaRPr>
          </a:p>
        </p:txBody>
      </p:sp>
      <p:sp>
        <p:nvSpPr>
          <p:cNvPr id="108"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Notice how small the transmission constant (0.00218/day) is in comparison to the recovery rate (0.5/day).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Also, recall in interactions for competition and predator prey, where a rate-of-change model involves a product of populations, the constant of proportionality is small in comparison to constants multiplied by only one population.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 can find the transmission constant r in an another way.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For a sick child to pass the disease to someone else, the sick boy must</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come in contact with someone else,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that person must be susceptible,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and the interaction must result in the spread of the disease.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Thus, the rate of change of </a:t>
            </a:r>
            <a:r>
              <a:rPr b="0" i="1" lang="en-US" sz="2800" spc="-1" strike="noStrike">
                <a:solidFill>
                  <a:srgbClr val="000000"/>
                </a:solidFill>
                <a:latin typeface="Calibri"/>
              </a:rPr>
              <a:t>S </a:t>
            </a:r>
            <a:r>
              <a:rPr b="0" lang="en-US" sz="2800" spc="-1" strike="noStrike">
                <a:solidFill>
                  <a:srgbClr val="000000"/>
                </a:solidFill>
                <a:latin typeface="Calibri"/>
              </a:rPr>
              <a:t>with respect to time (</a:t>
            </a:r>
            <a:r>
              <a:rPr b="0" i="1" lang="en-US" sz="2800" spc="-1" strike="noStrike">
                <a:solidFill>
                  <a:srgbClr val="000000"/>
                </a:solidFill>
                <a:latin typeface="Calibri"/>
              </a:rPr>
              <a:t>dS/dt</a:t>
            </a:r>
            <a:r>
              <a:rPr b="0" lang="en-US" sz="2800" spc="-1" strike="noStrike">
                <a:solidFill>
                  <a:srgbClr val="000000"/>
                </a:solidFill>
                <a:latin typeface="Calibri"/>
              </a:rPr>
              <a:t>) is minus the product of the mean number of contacts per day an infected has (</a:t>
            </a:r>
            <a:r>
              <a:rPr b="0" i="1" lang="en-US" sz="2800" spc="-1" strike="noStrike">
                <a:solidFill>
                  <a:srgbClr val="000000"/>
                </a:solidFill>
                <a:latin typeface="Calibri"/>
              </a:rPr>
              <a:t>k</a:t>
            </a:r>
            <a:r>
              <a:rPr b="0" lang="en-US" sz="2800" spc="-1" strike="noStrike">
                <a:solidFill>
                  <a:srgbClr val="000000"/>
                </a:solidFill>
                <a:latin typeface="Calibri"/>
              </a:rPr>
              <a:t>), the probability such a contact is with a susceptible, the probability that the disease is spread during such a contact (</a:t>
            </a:r>
            <a:r>
              <a:rPr b="0" i="1" lang="en-US" sz="2800" spc="-1" strike="noStrike">
                <a:solidFill>
                  <a:srgbClr val="000000"/>
                </a:solidFill>
                <a:latin typeface="Calibri"/>
              </a:rPr>
              <a:t>b</a:t>
            </a:r>
            <a:r>
              <a:rPr b="0" lang="en-US" sz="2800" spc="-1" strike="noStrike">
                <a:solidFill>
                  <a:srgbClr val="000000"/>
                </a:solidFill>
                <a:latin typeface="Calibri"/>
              </a:rPr>
              <a:t>), and the number of infecteds.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Moreover, if </a:t>
            </a:r>
            <a:r>
              <a:rPr b="0" i="1" lang="en-US" sz="2800" spc="-1" strike="noStrike">
                <a:solidFill>
                  <a:srgbClr val="000000"/>
                </a:solidFill>
                <a:latin typeface="Calibri"/>
              </a:rPr>
              <a:t>N </a:t>
            </a:r>
            <a:r>
              <a:rPr b="0" lang="en-US" sz="2800" spc="-1" strike="noStrike">
                <a:solidFill>
                  <a:srgbClr val="000000"/>
                </a:solidFill>
                <a:latin typeface="Calibri"/>
              </a:rPr>
              <a:t>is the total population size (here 763) and the group is well mixed, then for an infected, the probability of that contact he has is with a susceptible is </a:t>
            </a:r>
            <a:r>
              <a:rPr b="0" i="1" lang="en-US" sz="2800" spc="-1" strike="noStrike">
                <a:solidFill>
                  <a:srgbClr val="000000"/>
                </a:solidFill>
                <a:latin typeface="Calibri"/>
              </a:rPr>
              <a:t>S/N</a:t>
            </a:r>
            <a:r>
              <a:rPr b="0" lang="en-US" sz="2800" spc="-1" strike="noStrike">
                <a:solidFill>
                  <a:srgbClr val="000000"/>
                </a:solidFill>
                <a:latin typeface="Calibri"/>
              </a:rPr>
              <a:t>, and the rate of change of </a:t>
            </a:r>
            <a:r>
              <a:rPr b="0" i="1" lang="en-US" sz="2800" spc="-1" strike="noStrike">
                <a:solidFill>
                  <a:srgbClr val="000000"/>
                </a:solidFill>
                <a:latin typeface="Calibri"/>
              </a:rPr>
              <a:t>S </a:t>
            </a:r>
            <a:r>
              <a:rPr b="0" lang="en-US" sz="2800" spc="-1" strike="noStrike">
                <a:solidFill>
                  <a:srgbClr val="000000"/>
                </a:solidFill>
                <a:latin typeface="Calibri"/>
              </a:rPr>
              <a:t>is as follows:</a:t>
            </a:r>
            <a:endParaRPr b="0" lang="en-US" sz="2800" spc="-1" strike="noStrike">
              <a:solidFill>
                <a:srgbClr val="000000"/>
              </a:solidFill>
              <a:latin typeface="Calibri"/>
            </a:endParaRPr>
          </a:p>
          <a:p>
            <a:pPr algn="ctr">
              <a:lnSpc>
                <a:spcPct val="90000"/>
              </a:lnSpc>
              <a:spcBef>
                <a:spcPts val="1001"/>
              </a:spcBef>
            </a:pPr>
            <a:r>
              <a:rPr b="0" i="1" lang="en-US" sz="2800" spc="-1" strike="noStrike">
                <a:solidFill>
                  <a:srgbClr val="000000"/>
                </a:solidFill>
                <a:latin typeface="Calibri"/>
              </a:rPr>
              <a:t>dS/dt </a:t>
            </a:r>
            <a:r>
              <a:rPr b="0" lang="en-US" sz="2800" spc="-1" strike="noStrike">
                <a:solidFill>
                  <a:srgbClr val="000000"/>
                </a:solidFill>
                <a:latin typeface="Calibri"/>
              </a:rPr>
              <a:t>= -</a:t>
            </a:r>
            <a:r>
              <a:rPr b="0" i="1" lang="en-US" sz="2800" spc="-1" strike="noStrike">
                <a:solidFill>
                  <a:srgbClr val="000000"/>
                </a:solidFill>
                <a:latin typeface="Calibri"/>
              </a:rPr>
              <a:t>k</a:t>
            </a:r>
            <a:r>
              <a:rPr b="0" lang="en-US" sz="2800" spc="-1" strike="noStrike">
                <a:solidFill>
                  <a:srgbClr val="000000"/>
                </a:solidFill>
                <a:latin typeface="Calibri"/>
              </a:rPr>
              <a:t>(</a:t>
            </a:r>
            <a:r>
              <a:rPr b="0" i="1" lang="en-US" sz="2800" spc="-1" strike="noStrike">
                <a:solidFill>
                  <a:srgbClr val="000000"/>
                </a:solidFill>
                <a:latin typeface="Calibri"/>
              </a:rPr>
              <a:t>S/N</a:t>
            </a:r>
            <a:r>
              <a:rPr b="0" lang="en-US" sz="2800" spc="-1" strike="noStrike">
                <a:solidFill>
                  <a:srgbClr val="000000"/>
                </a:solidFill>
                <a:latin typeface="Calibri"/>
              </a:rPr>
              <a:t>)</a:t>
            </a:r>
            <a:r>
              <a:rPr b="0" i="1" lang="en-US" sz="2800" spc="-1" strike="noStrike">
                <a:solidFill>
                  <a:srgbClr val="000000"/>
                </a:solidFill>
                <a:latin typeface="Calibri"/>
              </a:rPr>
              <a:t>bI </a:t>
            </a:r>
            <a:r>
              <a:rPr b="0" lang="en-US" sz="2800" spc="-1" strike="noStrike">
                <a:solidFill>
                  <a:srgbClr val="000000"/>
                </a:solidFill>
                <a:latin typeface="Calibri"/>
              </a:rPr>
              <a:t>= -(</a:t>
            </a:r>
            <a:r>
              <a:rPr b="0" i="1" lang="en-US" sz="2800" spc="-1" strike="noStrike">
                <a:solidFill>
                  <a:srgbClr val="000000"/>
                </a:solidFill>
                <a:latin typeface="Calibri"/>
              </a:rPr>
              <a:t>kb/N</a:t>
            </a:r>
            <a:r>
              <a:rPr b="0" lang="en-US" sz="2800" spc="-1" strike="noStrike">
                <a:solidFill>
                  <a:srgbClr val="000000"/>
                </a:solidFill>
                <a:latin typeface="Calibri"/>
              </a:rPr>
              <a:t>)</a:t>
            </a:r>
            <a:r>
              <a:rPr b="0" i="1" lang="en-US" sz="2800" spc="-1" strike="noStrike">
                <a:solidFill>
                  <a:srgbClr val="000000"/>
                </a:solidFill>
                <a:latin typeface="Calibri"/>
              </a:rPr>
              <a:t>SI </a:t>
            </a:r>
            <a:r>
              <a:rPr b="0" lang="en-US" sz="2800" spc="-1" strike="noStrike">
                <a:solidFill>
                  <a:srgbClr val="000000"/>
                </a:solidFill>
                <a:latin typeface="Calibri"/>
              </a:rPr>
              <a:t>= –</a:t>
            </a:r>
            <a:r>
              <a:rPr b="0" i="1" lang="en-US" sz="2800" spc="-1" strike="noStrike">
                <a:solidFill>
                  <a:srgbClr val="000000"/>
                </a:solidFill>
                <a:latin typeface="Calibri"/>
              </a:rPr>
              <a:t>rSI</a:t>
            </a:r>
            <a:endParaRPr b="0" lang="en-US" sz="2800" spc="-1" strike="noStrike">
              <a:solidFill>
                <a:srgbClr val="000000"/>
              </a:solidFill>
              <a:latin typeface="Calibri"/>
            </a:endParaRPr>
          </a:p>
          <a:p>
            <a:pPr algn="ctr">
              <a:lnSpc>
                <a:spcPct val="90000"/>
              </a:lnSpc>
              <a:spcBef>
                <a:spcPts val="1001"/>
              </a:spcBef>
            </a:pPr>
            <a:r>
              <a:rPr b="0" i="1" lang="en-US" sz="2800" spc="-1" strike="noStrike">
                <a:solidFill>
                  <a:srgbClr val="000000"/>
                </a:solidFill>
                <a:latin typeface="Calibri"/>
              </a:rPr>
              <a:t>r = kb/N</a:t>
            </a:r>
            <a:endParaRPr b="0" lang="en-US" sz="2800" spc="-1" strike="noStrike">
              <a:solidFill>
                <a:srgbClr val="000000"/>
              </a:solidFill>
              <a:latin typeface="Calibri"/>
            </a:endParaRPr>
          </a:p>
        </p:txBody>
      </p:sp>
    </p:spTree>
  </p:cSld>
  <p:timing>
    <p:tnLst>
      <p:par>
        <p:cTn id="165" dur="indefinite" restart="never" nodeType="tmRoot">
          <p:childTnLst>
            <p:seq>
              <p:cTn id="166" dur="indefinite" nodeType="mainSeq">
                <p:childTnLst>
                  <p:par>
                    <p:cTn id="167" fill="hold">
                      <p:stCondLst>
                        <p:cond delay="indefinite"/>
                      </p:stCondLst>
                      <p:childTnLst>
                        <p:par>
                          <p:cTn id="168" fill="hold">
                            <p:stCondLst>
                              <p:cond delay="0"/>
                            </p:stCondLst>
                            <p:childTnLst>
                              <p:par>
                                <p:cTn id="169" nodeType="clickEffect" fill="hold" presetClass="entr" presetID="1">
                                  <p:stCondLst>
                                    <p:cond delay="0"/>
                                  </p:stCondLst>
                                  <p:childTnLst>
                                    <p:set>
                                      <p:cBhvr>
                                        <p:cTn id="170" dur="1" fill="hold">
                                          <p:stCondLst>
                                            <p:cond delay="0"/>
                                          </p:stCondLst>
                                        </p:cTn>
                                        <p:tgtEl>
                                          <p:spTgt spid="108">
                                            <p:txEl>
                                              <p:pRg st="0" end="0"/>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nodeType="clickEffect" fill="hold" presetClass="entr" presetID="1">
                                  <p:stCondLst>
                                    <p:cond delay="0"/>
                                  </p:stCondLst>
                                  <p:childTnLst>
                                    <p:set>
                                      <p:cBhvr>
                                        <p:cTn id="174" dur="1" fill="hold">
                                          <p:stCondLst>
                                            <p:cond delay="0"/>
                                          </p:stCondLst>
                                        </p:cTn>
                                        <p:tgtEl>
                                          <p:spTgt spid="108">
                                            <p:txEl>
                                              <p:pRg st="1" end="1"/>
                                            </p:txEl>
                                          </p:spTgt>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nodeType="clickEffect" fill="hold" presetClass="entr" presetID="1">
                                  <p:stCondLst>
                                    <p:cond delay="0"/>
                                  </p:stCondLst>
                                  <p:childTnLst>
                                    <p:set>
                                      <p:cBhvr>
                                        <p:cTn id="178" dur="1" fill="hold">
                                          <p:stCondLst>
                                            <p:cond delay="0"/>
                                          </p:stCondLst>
                                        </p:cTn>
                                        <p:tgtEl>
                                          <p:spTgt spid="108">
                                            <p:txEl>
                                              <p:pRg st="2" end="2"/>
                                            </p:txEl>
                                          </p:spTgt>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108">
                                            <p:txEl>
                                              <p:pRg st="3" end="3"/>
                                            </p:txEl>
                                          </p:spTgt>
                                        </p:tgtEl>
                                        <p:attrNameLst>
                                          <p:attrName>style.visibility</p:attrName>
                                        </p:attrNameLst>
                                      </p:cBhvr>
                                      <p:to>
                                        <p:strVal val="visible"/>
                                      </p:to>
                                    </p:set>
                                  </p:childTnLst>
                                </p:cTn>
                              </p:par>
                              <p:par>
                                <p:cTn id="183" nodeType="withEffect" fill="hold" presetClass="entr" presetID="1">
                                  <p:stCondLst>
                                    <p:cond delay="0"/>
                                  </p:stCondLst>
                                  <p:childTnLst>
                                    <p:set>
                                      <p:cBhvr>
                                        <p:cTn id="184" dur="1" fill="hold">
                                          <p:stCondLst>
                                            <p:cond delay="0"/>
                                          </p:stCondLst>
                                        </p:cTn>
                                        <p:tgtEl>
                                          <p:spTgt spid="108">
                                            <p:txEl>
                                              <p:pRg st="4" end="4"/>
                                            </p:txEl>
                                          </p:spTgt>
                                        </p:tgtEl>
                                        <p:attrNameLst>
                                          <p:attrName>style.visibility</p:attrName>
                                        </p:attrNameLst>
                                      </p:cBhvr>
                                      <p:to>
                                        <p:strVal val="visible"/>
                                      </p:to>
                                    </p:set>
                                  </p:childTnLst>
                                </p:cTn>
                              </p:par>
                              <p:par>
                                <p:cTn id="185" nodeType="withEffect" fill="hold" presetClass="entr" presetID="1">
                                  <p:stCondLst>
                                    <p:cond delay="0"/>
                                  </p:stCondLst>
                                  <p:childTnLst>
                                    <p:set>
                                      <p:cBhvr>
                                        <p:cTn id="186" dur="1" fill="hold">
                                          <p:stCondLst>
                                            <p:cond delay="0"/>
                                          </p:stCondLst>
                                        </p:cTn>
                                        <p:tgtEl>
                                          <p:spTgt spid="108">
                                            <p:txEl>
                                              <p:pRg st="5" end="5"/>
                                            </p:txEl>
                                          </p:spTgt>
                                        </p:tgtEl>
                                        <p:attrNameLst>
                                          <p:attrName>style.visibility</p:attrName>
                                        </p:attrNameLst>
                                      </p:cBhvr>
                                      <p:to>
                                        <p:strVal val="visible"/>
                                      </p:to>
                                    </p:set>
                                  </p:childTnLst>
                                </p:cTn>
                              </p:par>
                              <p:par>
                                <p:cTn id="187" nodeType="withEffect" fill="hold" presetClass="entr" presetID="1">
                                  <p:stCondLst>
                                    <p:cond delay="0"/>
                                  </p:stCondLst>
                                  <p:childTnLst>
                                    <p:set>
                                      <p:cBhvr>
                                        <p:cTn id="188" dur="1" fill="hold">
                                          <p:stCondLst>
                                            <p:cond delay="0"/>
                                          </p:stCondLst>
                                        </p:cTn>
                                        <p:tgtEl>
                                          <p:spTgt spid="108">
                                            <p:txEl>
                                              <p:pRg st="6" end="6"/>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nodeType="clickEffect" fill="hold" presetClass="entr" presetID="1">
                                  <p:stCondLst>
                                    <p:cond delay="0"/>
                                  </p:stCondLst>
                                  <p:childTnLst>
                                    <p:set>
                                      <p:cBhvr>
                                        <p:cTn id="192" dur="1" fill="hold">
                                          <p:stCondLst>
                                            <p:cond delay="0"/>
                                          </p:stCondLst>
                                        </p:cTn>
                                        <p:tgtEl>
                                          <p:spTgt spid="108">
                                            <p:txEl>
                                              <p:pRg st="7" end="7"/>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108">
                                            <p:txEl>
                                              <p:pRg st="8" end="8"/>
                                            </p:txEl>
                                          </p:spTgt>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108">
                                            <p:txEl>
                                              <p:pRg st="9" end="9"/>
                                            </p:txEl>
                                          </p:spTgt>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108">
                                            <p:txEl>
                                              <p:pRg st="10" end="1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Transmission Constant</a:t>
            </a:r>
            <a:endParaRPr b="0" lang="en-US" sz="4400" spc="-1" strike="noStrike">
              <a:solidFill>
                <a:srgbClr val="000000"/>
              </a:solidFill>
              <a:latin typeface="Calibri"/>
            </a:endParaRPr>
          </a:p>
        </p:txBody>
      </p:sp>
      <p:sp>
        <p:nvSpPr>
          <p:cNvPr id="110" name="TextShape 2"/>
          <p:cNvSpPr txBox="1"/>
          <p:nvPr/>
        </p:nvSpPr>
        <p:spPr>
          <a:xfrm>
            <a:off x="838080" y="1825560"/>
            <a:ext cx="10515240" cy="3050640"/>
          </a:xfrm>
          <a:prstGeom prst="rect">
            <a:avLst/>
          </a:prstGeom>
          <a:noFill/>
          <a:ln>
            <a:noFill/>
          </a:ln>
        </p:spPr>
        <p:txBody>
          <a:bodyPr>
            <a:normAutofit/>
          </a:bodyPr>
          <a:p>
            <a:pPr algn="ctr">
              <a:lnSpc>
                <a:spcPct val="90000"/>
              </a:lnSpc>
              <a:spcBef>
                <a:spcPts val="1001"/>
              </a:spcBef>
            </a:pPr>
            <a:r>
              <a:rPr b="0" i="1" lang="en-US" sz="2800" spc="-1" strike="noStrike">
                <a:solidFill>
                  <a:srgbClr val="000000"/>
                </a:solidFill>
                <a:latin typeface="Calibri"/>
              </a:rPr>
              <a:t>r = kb/N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For example, suppose on the average an infected child has 33.3 contacts per day and the probability that a contact results in the spread of the disease is 5% = 0.05.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Then, for </a:t>
            </a:r>
            <a:r>
              <a:rPr b="0" i="1" lang="en-US" sz="2800" spc="-1" strike="noStrike">
                <a:solidFill>
                  <a:srgbClr val="000000"/>
                </a:solidFill>
                <a:latin typeface="Calibri"/>
              </a:rPr>
              <a:t>N </a:t>
            </a:r>
            <a:r>
              <a:rPr b="0" lang="en-US" sz="2800" spc="-1" strike="noStrike">
                <a:solidFill>
                  <a:srgbClr val="000000"/>
                </a:solidFill>
                <a:latin typeface="Calibri"/>
              </a:rPr>
              <a:t>= 763, the transmission constant is </a:t>
            </a:r>
            <a:r>
              <a:rPr b="0" i="1" lang="en-US" sz="2800" spc="-1" strike="noStrike">
                <a:solidFill>
                  <a:srgbClr val="000000"/>
                </a:solidFill>
                <a:latin typeface="Calibri"/>
              </a:rPr>
              <a:t>r </a:t>
            </a:r>
            <a:r>
              <a:rPr b="0" lang="en-US" sz="2800" spc="-1" strike="noStrike">
                <a:solidFill>
                  <a:srgbClr val="000000"/>
                </a:solidFill>
                <a:latin typeface="Calibri"/>
              </a:rPr>
              <a:t>= (</a:t>
            </a:r>
            <a:r>
              <a:rPr b="0" i="1" lang="en-US" sz="2800" spc="-1" strike="noStrike">
                <a:solidFill>
                  <a:srgbClr val="000000"/>
                </a:solidFill>
                <a:latin typeface="Calibri"/>
              </a:rPr>
              <a:t>kb/N</a:t>
            </a:r>
            <a:r>
              <a:rPr b="0" lang="en-US" sz="2800" spc="-1" strike="noStrike">
                <a:solidFill>
                  <a:srgbClr val="000000"/>
                </a:solidFill>
                <a:latin typeface="Calibri"/>
              </a:rPr>
              <a:t>) = 0.00218.</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Note that this transmission constant, here 0.00218/day, is not the rate of infection.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Suppose a report to the school’s principal after all are well, states that 80% of the boys had had the flu.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80% is of the total population of </a:t>
            </a:r>
            <a:r>
              <a:rPr b="0" i="1" lang="en-US" sz="2800" spc="-1" strike="noStrike">
                <a:solidFill>
                  <a:srgbClr val="000000"/>
                </a:solidFill>
                <a:latin typeface="Calibri"/>
              </a:rPr>
              <a:t>N </a:t>
            </a:r>
            <a:r>
              <a:rPr b="0" lang="en-US" sz="2800" spc="-1" strike="noStrike">
                <a:solidFill>
                  <a:srgbClr val="000000"/>
                </a:solidFill>
                <a:latin typeface="Calibri"/>
              </a:rPr>
              <a:t>= 763 boys, not of the number of possible interactions, </a:t>
            </a:r>
            <a:r>
              <a:rPr b="0" i="1" lang="en-US" sz="2800" spc="-1" strike="noStrike">
                <a:solidFill>
                  <a:srgbClr val="000000"/>
                </a:solidFill>
                <a:latin typeface="Calibri"/>
              </a:rPr>
              <a:t>SI</a:t>
            </a:r>
            <a:r>
              <a:rPr b="0" lang="en-US" sz="2800" spc="-1" strike="noStrike">
                <a:solidFill>
                  <a:srgbClr val="000000"/>
                </a:solidFill>
                <a:latin typeface="Calibri"/>
              </a:rPr>
              <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Moreover, 80% of the susceptible boys do not become sick in one day.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If flu lasted in the school for 3 weeks, as the following shows, on the average 3.81% of the boys get sick in 1 day:</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pic>
        <p:nvPicPr>
          <p:cNvPr id="111" name="Picture 3" descr=""/>
          <p:cNvPicPr/>
          <p:nvPr/>
        </p:nvPicPr>
        <p:blipFill>
          <a:blip r:embed="rId1"/>
          <a:stretch/>
        </p:blipFill>
        <p:spPr>
          <a:xfrm>
            <a:off x="4578480" y="5680080"/>
            <a:ext cx="2323800" cy="552240"/>
          </a:xfrm>
          <a:prstGeom prst="rect">
            <a:avLst/>
          </a:prstGeom>
          <a:ln>
            <a:noFill/>
          </a:ln>
        </p:spPr>
      </p:pic>
    </p:spTree>
  </p:cSld>
  <p:timing>
    <p:tnLst>
      <p:par>
        <p:cTn id="205" dur="indefinite" restart="never" nodeType="tmRoot">
          <p:childTnLst>
            <p:seq>
              <p:cTn id="206" dur="indefinite" nodeType="mainSeq">
                <p:childTnLst>
                  <p:par>
                    <p:cTn id="207" fill="hold">
                      <p:stCondLst>
                        <p:cond delay="indefinite"/>
                      </p:stCondLst>
                      <p:childTnLst>
                        <p:par>
                          <p:cTn id="208" fill="hold">
                            <p:stCondLst>
                              <p:cond delay="0"/>
                            </p:stCondLst>
                            <p:childTnLst>
                              <p:par>
                                <p:cTn id="209" nodeType="clickEffect" fill="hold" presetClass="entr" presetID="1">
                                  <p:stCondLst>
                                    <p:cond delay="0"/>
                                  </p:stCondLst>
                                  <p:childTnLst>
                                    <p:set>
                                      <p:cBhvr>
                                        <p:cTn id="210" dur="1" fill="hold">
                                          <p:stCondLst>
                                            <p:cond delay="0"/>
                                          </p:stCondLst>
                                        </p:cTn>
                                        <p:tgtEl>
                                          <p:spTgt spid="110">
                                            <p:txEl>
                                              <p:pRg st="0" end="0"/>
                                            </p:txEl>
                                          </p:spTgt>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nodeType="clickEffect" fill="hold" presetClass="entr" presetID="1">
                                  <p:stCondLst>
                                    <p:cond delay="0"/>
                                  </p:stCondLst>
                                  <p:childTnLst>
                                    <p:set>
                                      <p:cBhvr>
                                        <p:cTn id="214" dur="1" fill="hold">
                                          <p:stCondLst>
                                            <p:cond delay="0"/>
                                          </p:stCondLst>
                                        </p:cTn>
                                        <p:tgtEl>
                                          <p:spTgt spid="110">
                                            <p:txEl>
                                              <p:pRg st="1" end="1"/>
                                            </p:txEl>
                                          </p:spTgt>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110">
                                            <p:txEl>
                                              <p:pRg st="2" end="2"/>
                                            </p:txEl>
                                          </p:spTgt>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1">
                                  <p:stCondLst>
                                    <p:cond delay="0"/>
                                  </p:stCondLst>
                                  <p:childTnLst>
                                    <p:set>
                                      <p:cBhvr>
                                        <p:cTn id="222" dur="1" fill="hold">
                                          <p:stCondLst>
                                            <p:cond delay="0"/>
                                          </p:stCondLst>
                                        </p:cTn>
                                        <p:tgtEl>
                                          <p:spTgt spid="110">
                                            <p:txEl>
                                              <p:pRg st="3" end="3"/>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1">
                                  <p:stCondLst>
                                    <p:cond delay="0"/>
                                  </p:stCondLst>
                                  <p:childTnLst>
                                    <p:set>
                                      <p:cBhvr>
                                        <p:cTn id="226" dur="1" fill="hold">
                                          <p:stCondLst>
                                            <p:cond delay="0"/>
                                          </p:stCondLst>
                                        </p:cTn>
                                        <p:tgtEl>
                                          <p:spTgt spid="110">
                                            <p:txEl>
                                              <p:pRg st="4" end="4"/>
                                            </p:txEl>
                                          </p:spTgt>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nodeType="clickEffect" fill="hold" presetClass="entr" presetID="1">
                                  <p:stCondLst>
                                    <p:cond delay="0"/>
                                  </p:stCondLst>
                                  <p:childTnLst>
                                    <p:set>
                                      <p:cBhvr>
                                        <p:cTn id="230" dur="1" fill="hold">
                                          <p:stCondLst>
                                            <p:cond delay="0"/>
                                          </p:stCondLst>
                                        </p:cTn>
                                        <p:tgtEl>
                                          <p:spTgt spid="110">
                                            <p:txEl>
                                              <p:pRg st="5" end="5"/>
                                            </p:txEl>
                                          </p:spTgt>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nodeType="clickEffect" fill="hold" presetClass="entr" presetID="1">
                                  <p:stCondLst>
                                    <p:cond delay="0"/>
                                  </p:stCondLst>
                                  <p:childTnLst>
                                    <p:set>
                                      <p:cBhvr>
                                        <p:cTn id="234" dur="1" fill="hold">
                                          <p:stCondLst>
                                            <p:cond delay="0"/>
                                          </p:stCondLst>
                                        </p:cTn>
                                        <p:tgtEl>
                                          <p:spTgt spid="110">
                                            <p:txEl>
                                              <p:pRg st="6" end="6"/>
                                            </p:txEl>
                                          </p:spTgt>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nodeType="clickEffect" fill="hold" presetClass="entr" presetID="1">
                                  <p:stCondLst>
                                    <p:cond delay="0"/>
                                  </p:stCondLst>
                                  <p:childTnLst>
                                    <p:set>
                                      <p:cBhvr>
                                        <p:cTn id="238" dur="1" fill="hold">
                                          <p:stCondLst>
                                            <p:cond delay="0"/>
                                          </p:stCondLst>
                                        </p:cTn>
                                        <p:tgtEl>
                                          <p:spTgt spid="110">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Rate of change of Infecteds – dI/dt</a:t>
            </a:r>
            <a:endParaRPr b="0" lang="en-US" sz="4400" spc="-1" strike="noStrike">
              <a:solidFill>
                <a:srgbClr val="000000"/>
              </a:solidFill>
              <a:latin typeface="Calibri"/>
            </a:endParaRPr>
          </a:p>
        </p:txBody>
      </p:sp>
      <p:sp>
        <p:nvSpPr>
          <p:cNvPr id="113"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Returning to our model, only susceptibles become infected, and infecteds eventually recover. What </a:t>
            </a:r>
            <a:r>
              <a:rPr b="0" i="1" lang="en-US" sz="2800" spc="-1" strike="noStrike">
                <a:solidFill>
                  <a:srgbClr val="000000"/>
                </a:solidFill>
                <a:latin typeface="Calibri"/>
              </a:rPr>
              <a:t>I </a:t>
            </a:r>
            <a:r>
              <a:rPr b="0" lang="en-US" sz="2800" spc="-1" strike="noStrike">
                <a:solidFill>
                  <a:srgbClr val="000000"/>
                </a:solidFill>
                <a:latin typeface="Calibri"/>
              </a:rPr>
              <a:t>gains comes from what </a:t>
            </a:r>
            <a:r>
              <a:rPr b="0" i="1" lang="en-US" sz="2800" spc="-1" strike="noStrike">
                <a:solidFill>
                  <a:srgbClr val="000000"/>
                </a:solidFill>
                <a:latin typeface="Calibri"/>
              </a:rPr>
              <a:t>S </a:t>
            </a:r>
            <a:r>
              <a:rPr b="0" lang="en-US" sz="2800" spc="-1" strike="noStrike">
                <a:solidFill>
                  <a:srgbClr val="000000"/>
                </a:solidFill>
                <a:latin typeface="Calibri"/>
              </a:rPr>
              <a:t>has lost; and what </a:t>
            </a:r>
            <a:r>
              <a:rPr b="0" i="1" lang="en-US" sz="2800" spc="-1" strike="noStrike">
                <a:solidFill>
                  <a:srgbClr val="000000"/>
                </a:solidFill>
                <a:latin typeface="Calibri"/>
              </a:rPr>
              <a:t>I </a:t>
            </a:r>
            <a:r>
              <a:rPr b="0" lang="en-US" sz="2800" spc="-1" strike="noStrike">
                <a:solidFill>
                  <a:srgbClr val="000000"/>
                </a:solidFill>
                <a:latin typeface="Calibri"/>
              </a:rPr>
              <a:t>loses, </a:t>
            </a:r>
            <a:r>
              <a:rPr b="0" i="1" lang="en-US" sz="2800" spc="-1" strike="noStrike">
                <a:solidFill>
                  <a:srgbClr val="000000"/>
                </a:solidFill>
                <a:latin typeface="Calibri"/>
              </a:rPr>
              <a:t>R </a:t>
            </a:r>
            <a:r>
              <a:rPr b="0" lang="en-US" sz="2800" spc="-1" strike="noStrike">
                <a:solidFill>
                  <a:srgbClr val="000000"/>
                </a:solidFill>
                <a:latin typeface="Calibri"/>
              </a:rPr>
              <a:t>acquires.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Thus, the differential equation for the rate of change of the number of infecteds is the  sum of the negatives of the other two rates of change:</a:t>
            </a:r>
            <a:endParaRPr b="0" lang="en-US" sz="2800" spc="-1" strike="noStrike">
              <a:solidFill>
                <a:srgbClr val="000000"/>
              </a:solidFill>
              <a:latin typeface="Calibri"/>
            </a:endParaRPr>
          </a:p>
          <a:p>
            <a:pPr algn="ctr">
              <a:lnSpc>
                <a:spcPct val="90000"/>
              </a:lnSpc>
              <a:spcBef>
                <a:spcPts val="1001"/>
              </a:spcBef>
            </a:pPr>
            <a:r>
              <a:rPr b="0" i="1" lang="en-US" sz="2800" spc="-1" strike="noStrike">
                <a:solidFill>
                  <a:srgbClr val="000000"/>
                </a:solidFill>
                <a:latin typeface="Calibri"/>
              </a:rPr>
              <a:t>          </a:t>
            </a:r>
            <a:r>
              <a:rPr b="0" i="1" lang="en-US" sz="2800" spc="-1" strike="noStrike">
                <a:solidFill>
                  <a:srgbClr val="000000"/>
                </a:solidFill>
                <a:latin typeface="Calibri"/>
              </a:rPr>
              <a:t>dI</a:t>
            </a:r>
            <a:r>
              <a:rPr b="0" lang="en-US" sz="2800" spc="-1" strike="noStrike">
                <a:solidFill>
                  <a:srgbClr val="000000"/>
                </a:solidFill>
                <a:latin typeface="Calibri"/>
              </a:rPr>
              <a:t>/</a:t>
            </a:r>
            <a:r>
              <a:rPr b="0" i="1" lang="en-US" sz="2800" spc="-1" strike="noStrike">
                <a:solidFill>
                  <a:srgbClr val="000000"/>
                </a:solidFill>
                <a:latin typeface="Calibri"/>
              </a:rPr>
              <a:t>dt </a:t>
            </a:r>
            <a:r>
              <a:rPr b="0" lang="en-US" sz="2800" spc="-1" strike="noStrike">
                <a:solidFill>
                  <a:srgbClr val="000000"/>
                </a:solidFill>
                <a:latin typeface="Calibri"/>
              </a:rPr>
              <a:t>= –</a:t>
            </a:r>
            <a:r>
              <a:rPr b="0" i="1" lang="en-US" sz="2800" spc="-1" strike="noStrike">
                <a:solidFill>
                  <a:srgbClr val="000000"/>
                </a:solidFill>
                <a:latin typeface="Calibri"/>
              </a:rPr>
              <a:t>dS</a:t>
            </a:r>
            <a:r>
              <a:rPr b="0" lang="en-US" sz="2800" spc="-1" strike="noStrike">
                <a:solidFill>
                  <a:srgbClr val="000000"/>
                </a:solidFill>
                <a:latin typeface="Calibri"/>
              </a:rPr>
              <a:t>/</a:t>
            </a:r>
            <a:r>
              <a:rPr b="0" i="1" lang="en-US" sz="2800" spc="-1" strike="noStrike">
                <a:solidFill>
                  <a:srgbClr val="000000"/>
                </a:solidFill>
                <a:latin typeface="Calibri"/>
              </a:rPr>
              <a:t>dt </a:t>
            </a:r>
            <a:r>
              <a:rPr b="0" lang="en-US" sz="2800" spc="-1" strike="noStrike">
                <a:solidFill>
                  <a:srgbClr val="000000"/>
                </a:solidFill>
                <a:latin typeface="Calibri"/>
              </a:rPr>
              <a:t>– </a:t>
            </a:r>
            <a:r>
              <a:rPr b="0" i="1" lang="en-US" sz="2800" spc="-1" strike="noStrike">
                <a:solidFill>
                  <a:srgbClr val="000000"/>
                </a:solidFill>
                <a:latin typeface="Calibri"/>
              </a:rPr>
              <a:t>dR</a:t>
            </a:r>
            <a:r>
              <a:rPr b="0" lang="en-US" sz="2800" spc="-1" strike="noStrike">
                <a:solidFill>
                  <a:srgbClr val="000000"/>
                </a:solidFill>
                <a:latin typeface="Calibri"/>
              </a:rPr>
              <a:t>/</a:t>
            </a:r>
            <a:r>
              <a:rPr b="0" i="1" lang="en-US" sz="2800" spc="-1" strike="noStrike">
                <a:solidFill>
                  <a:srgbClr val="000000"/>
                </a:solidFill>
                <a:latin typeface="Calibri"/>
              </a:rPr>
              <a:t>dt</a:t>
            </a:r>
            <a:endParaRPr b="0" lang="en-US" sz="2800" spc="-1" strike="noStrike">
              <a:solidFill>
                <a:srgbClr val="000000"/>
              </a:solidFill>
              <a:latin typeface="Calibri"/>
            </a:endParaRPr>
          </a:p>
        </p:txBody>
      </p:sp>
    </p:spTree>
  </p:cSld>
  <p:timing>
    <p:tnLst>
      <p:par>
        <p:cTn id="239" dur="indefinite" restart="never" nodeType="tmRoot">
          <p:childTnLst>
            <p:seq>
              <p:cTn id="240" dur="indefinite" nodeType="mainSeq">
                <p:childTnLst>
                  <p:par>
                    <p:cTn id="241" fill="hold">
                      <p:stCondLst>
                        <p:cond delay="indefinite"/>
                      </p:stCondLst>
                      <p:childTnLst>
                        <p:par>
                          <p:cTn id="242" fill="hold">
                            <p:stCondLst>
                              <p:cond delay="0"/>
                            </p:stCondLst>
                            <p:childTnLst>
                              <p:par>
                                <p:cTn id="243" nodeType="clickEffect" fill="hold" presetClass="entr" presetID="1">
                                  <p:stCondLst>
                                    <p:cond delay="0"/>
                                  </p:stCondLst>
                                  <p:childTnLst>
                                    <p:set>
                                      <p:cBhvr>
                                        <p:cTn id="244"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nodeType="clickEffect" fill="hold" presetClass="entr" presetID="1">
                                  <p:stCondLst>
                                    <p:cond delay="0"/>
                                  </p:stCondLst>
                                  <p:childTnLst>
                                    <p:set>
                                      <p:cBhvr>
                                        <p:cTn id="248" dur="1" fill="hold">
                                          <p:stCondLst>
                                            <p:cond delay="0"/>
                                          </p:stCondLst>
                                        </p:cTn>
                                        <p:tgtEl>
                                          <p:spTgt spid="113">
                                            <p:txEl>
                                              <p:pRg st="1" end="1"/>
                                            </p:txEl>
                                          </p:spTgt>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nodeType="clickEffect" fill="hold" presetClass="entr" presetID="1">
                                  <p:stCondLst>
                                    <p:cond delay="0"/>
                                  </p:stCondLst>
                                  <p:childTnLst>
                                    <p:set>
                                      <p:cBhvr>
                                        <p:cTn id="252" dur="1" fill="hold">
                                          <p:stCondLst>
                                            <p:cond delay="0"/>
                                          </p:stCondLst>
                                        </p:cTn>
                                        <p:tgtEl>
                                          <p:spTgt spid="113">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Diagram for the SIR model</a:t>
            </a:r>
            <a:endParaRPr b="0" lang="en-US" sz="4400" spc="-1" strike="noStrike">
              <a:solidFill>
                <a:srgbClr val="000000"/>
              </a:solidFill>
              <a:latin typeface="Calibri"/>
            </a:endParaRPr>
          </a:p>
        </p:txBody>
      </p:sp>
      <p:pic>
        <p:nvPicPr>
          <p:cNvPr id="115" name="Content Placeholder 3" descr=""/>
          <p:cNvPicPr/>
          <p:nvPr/>
        </p:nvPicPr>
        <p:blipFill>
          <a:blip r:embed="rId1"/>
          <a:stretch/>
        </p:blipFill>
        <p:spPr>
          <a:xfrm>
            <a:off x="3200400" y="2939400"/>
            <a:ext cx="5790960" cy="2123640"/>
          </a:xfrm>
          <a:prstGeom prst="rect">
            <a:avLst/>
          </a:prstGeom>
          <a:ln>
            <a:noFill/>
          </a:ln>
        </p:spPr>
      </p:pic>
    </p:spTree>
  </p:cSld>
  <p:timing>
    <p:tnLst>
      <p:par>
        <p:cTn id="253" dur="indefinite" restart="never" nodeType="tmRoot">
          <p:childTnLst>
            <p:seq>
              <p:cTn id="254"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   </a:t>
            </a:r>
            <a:r>
              <a:rPr b="0" lang="en-US" sz="4400" spc="-1" strike="noStrike">
                <a:solidFill>
                  <a:srgbClr val="000000"/>
                </a:solidFill>
                <a:latin typeface="Calibri Light"/>
              </a:rPr>
              <a:t>SARS Lipsitch Model</a:t>
            </a:r>
            <a:endParaRPr b="0" lang="en-US" sz="4400" spc="-1" strike="noStrike">
              <a:solidFill>
                <a:srgbClr val="000000"/>
              </a:solidFill>
              <a:latin typeface="Calibri"/>
            </a:endParaRPr>
          </a:p>
        </p:txBody>
      </p:sp>
      <p:sp>
        <p:nvSpPr>
          <p:cNvPr id="117"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Marc Lipsitch in collaboration with others developed a model for the spread of </a:t>
            </a:r>
            <a:r>
              <a:rPr b="1" lang="en-US" sz="2800" spc="-1" strike="noStrike">
                <a:solidFill>
                  <a:srgbClr val="000000"/>
                </a:solidFill>
                <a:latin typeface="Calibri"/>
              </a:rPr>
              <a:t>severe acute respiratory syndrome </a:t>
            </a:r>
            <a:r>
              <a:rPr b="0" lang="en-US" sz="2800" spc="-1" strike="noStrike">
                <a:solidFill>
                  <a:srgbClr val="000000"/>
                </a:solidFill>
                <a:latin typeface="Calibri"/>
              </a:rPr>
              <a:t>(</a:t>
            </a:r>
            <a:r>
              <a:rPr b="1" lang="en-US" sz="2800" spc="-1" strike="noStrike">
                <a:solidFill>
                  <a:srgbClr val="000000"/>
                </a:solidFill>
                <a:latin typeface="Calibri"/>
              </a:rPr>
              <a:t>SARS</a:t>
            </a:r>
            <a:r>
              <a:rPr b="0" lang="en-US" sz="2800" spc="-1" strike="noStrike">
                <a:solidFill>
                  <a:srgbClr val="000000"/>
                </a:solidFill>
                <a:latin typeface="Calibri"/>
              </a:rPr>
              <a:t>) and used the model to make predictions on the impact of public health efforts to reduce disease transmission (Lipsitch et al.2003).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Such efforts included</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 </a:t>
            </a:r>
            <a:r>
              <a:rPr b="1" lang="en-US" sz="2400" spc="-1" strike="noStrike">
                <a:solidFill>
                  <a:srgbClr val="000000"/>
                </a:solidFill>
                <a:latin typeface="Calibri"/>
              </a:rPr>
              <a:t>quarantine </a:t>
            </a:r>
            <a:r>
              <a:rPr b="0" lang="en-US" sz="2400" spc="-1" strike="noStrike">
                <a:solidFill>
                  <a:srgbClr val="000000"/>
                </a:solidFill>
                <a:latin typeface="Calibri"/>
              </a:rPr>
              <a:t>of exposed individuals to separate them from the susceptible population, perhaps by confinement to their homes,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 </a:t>
            </a:r>
            <a:r>
              <a:rPr b="1" lang="en-US" sz="2400" spc="-1" strike="noStrike">
                <a:solidFill>
                  <a:srgbClr val="000000"/>
                </a:solidFill>
                <a:latin typeface="Calibri"/>
              </a:rPr>
              <a:t>isolation </a:t>
            </a:r>
            <a:r>
              <a:rPr b="0" lang="en-US" sz="2400" spc="-1" strike="noStrike">
                <a:solidFill>
                  <a:srgbClr val="000000"/>
                </a:solidFill>
                <a:latin typeface="Calibri"/>
              </a:rPr>
              <a:t>of those who had SARS to remove them to strictly supervised hospital areas with no contacts other than by healthcare personnel. </a:t>
            </a:r>
            <a:endParaRPr b="0" lang="en-US" sz="2400" spc="-1" strike="noStrike">
              <a:solidFill>
                <a:srgbClr val="000000"/>
              </a:solidFill>
              <a:latin typeface="Calibri"/>
            </a:endParaRPr>
          </a:p>
        </p:txBody>
      </p:sp>
    </p:spTree>
  </p:cSld>
  <p:timing>
    <p:tnLst>
      <p:par>
        <p:cTn id="255" dur="indefinite" restart="never" nodeType="tmRoot">
          <p:childTnLst>
            <p:seq>
              <p:cTn id="256" dur="indefinite" nodeType="mainSeq">
                <p:childTnLst>
                  <p:par>
                    <p:cTn id="257" fill="hold">
                      <p:stCondLst>
                        <p:cond delay="indefinite"/>
                      </p:stCondLst>
                      <p:childTnLst>
                        <p:par>
                          <p:cTn id="258" fill="hold">
                            <p:stCondLst>
                              <p:cond delay="0"/>
                            </p:stCondLst>
                            <p:childTnLst>
                              <p:par>
                                <p:cTn id="259" nodeType="clickEffect" fill="hold" presetClass="entr" presetID="1">
                                  <p:stCondLst>
                                    <p:cond delay="0"/>
                                  </p:stCondLst>
                                  <p:childTnLst>
                                    <p:set>
                                      <p:cBhvr>
                                        <p:cTn id="260" dur="1" fill="hold">
                                          <p:stCondLst>
                                            <p:cond delay="0"/>
                                          </p:stCondLst>
                                        </p:cTn>
                                        <p:tgtEl>
                                          <p:spTgt spid="117">
                                            <p:txEl>
                                              <p:pRg st="0" end="0"/>
                                            </p:txEl>
                                          </p:spTgt>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1">
                                  <p:stCondLst>
                                    <p:cond delay="0"/>
                                  </p:stCondLst>
                                  <p:childTnLst>
                                    <p:set>
                                      <p:cBhvr>
                                        <p:cTn id="264" dur="1" fill="hold">
                                          <p:stCondLst>
                                            <p:cond delay="0"/>
                                          </p:stCondLst>
                                        </p:cTn>
                                        <p:tgtEl>
                                          <p:spTgt spid="117">
                                            <p:txEl>
                                              <p:pRg st="1" end="1"/>
                                            </p:txEl>
                                          </p:spTgt>
                                        </p:tgtEl>
                                        <p:attrNameLst>
                                          <p:attrName>style.visibility</p:attrName>
                                        </p:attrNameLst>
                                      </p:cBhvr>
                                      <p:to>
                                        <p:strVal val="visible"/>
                                      </p:to>
                                    </p:set>
                                  </p:childTnLst>
                                </p:cTn>
                              </p:par>
                              <p:par>
                                <p:cTn id="265" nodeType="withEffect" fill="hold" presetClass="entr" presetID="1">
                                  <p:stCondLst>
                                    <p:cond delay="0"/>
                                  </p:stCondLst>
                                  <p:childTnLst>
                                    <p:set>
                                      <p:cBhvr>
                                        <p:cTn id="266" dur="1" fill="hold">
                                          <p:stCondLst>
                                            <p:cond delay="0"/>
                                          </p:stCondLst>
                                        </p:cTn>
                                        <p:tgtEl>
                                          <p:spTgt spid="117">
                                            <p:txEl>
                                              <p:pRg st="2" end="2"/>
                                            </p:txEl>
                                          </p:spTgt>
                                        </p:tgtEl>
                                        <p:attrNameLst>
                                          <p:attrName>style.visibility</p:attrName>
                                        </p:attrNameLst>
                                      </p:cBhvr>
                                      <p:to>
                                        <p:strVal val="visible"/>
                                      </p:to>
                                    </p:set>
                                  </p:childTnLst>
                                </p:cTn>
                              </p:par>
                              <p:par>
                                <p:cTn id="267" nodeType="withEffect" fill="hold" presetClass="entr" presetID="1">
                                  <p:stCondLst>
                                    <p:cond delay="0"/>
                                  </p:stCondLst>
                                  <p:childTnLst>
                                    <p:set>
                                      <p:cBhvr>
                                        <p:cTn id="268" dur="1" fill="hold">
                                          <p:stCondLst>
                                            <p:cond delay="0"/>
                                          </p:stCondLst>
                                        </p:cTn>
                                        <p:tgtEl>
                                          <p:spTgt spid="117">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SEIR Model</a:t>
            </a:r>
            <a:endParaRPr b="0" lang="en-US" sz="4400" spc="-1" strike="noStrike">
              <a:solidFill>
                <a:srgbClr val="000000"/>
              </a:solidFill>
              <a:latin typeface="Calibri"/>
            </a:endParaRPr>
          </a:p>
        </p:txBody>
      </p:sp>
      <p:sp>
        <p:nvSpPr>
          <p:cNvPr id="119"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Lipsitch model is an extension of the SEIR model, which is a refinement of the SIR model.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Besides the populations considered by SIR, the </a:t>
            </a:r>
            <a:r>
              <a:rPr b="1" lang="en-US" sz="2800" spc="-1" strike="noStrike">
                <a:solidFill>
                  <a:srgbClr val="000000"/>
                </a:solidFill>
                <a:latin typeface="Calibri"/>
              </a:rPr>
              <a:t>SEIR Model </a:t>
            </a:r>
            <a:r>
              <a:rPr b="0" lang="en-US" sz="2800" spc="-1" strike="noStrike">
                <a:solidFill>
                  <a:srgbClr val="000000"/>
                </a:solidFill>
                <a:latin typeface="Calibri"/>
              </a:rPr>
              <a:t>(</a:t>
            </a:r>
            <a:r>
              <a:rPr b="1" lang="en-US" sz="2800" spc="-1" strike="noStrike">
                <a:solidFill>
                  <a:srgbClr val="000000"/>
                </a:solidFill>
                <a:latin typeface="Calibri"/>
              </a:rPr>
              <a:t>susceptible-exposeds-infecteds-recovereds</a:t>
            </a:r>
            <a:r>
              <a:rPr b="0" lang="en-US" sz="2800" spc="-1" strike="noStrike">
                <a:solidFill>
                  <a:srgbClr val="000000"/>
                </a:solidFill>
                <a:latin typeface="Calibri"/>
              </a:rPr>
              <a:t>) has an intermediate </a:t>
            </a:r>
            <a:r>
              <a:rPr b="1" lang="en-US" sz="2800" spc="-1" strike="noStrike">
                <a:solidFill>
                  <a:srgbClr val="000000"/>
                </a:solidFill>
                <a:latin typeface="Calibri"/>
              </a:rPr>
              <a:t>exposed </a:t>
            </a:r>
            <a:r>
              <a:rPr b="0" lang="en-US" sz="2800" spc="-1" strike="noStrike">
                <a:solidFill>
                  <a:srgbClr val="000000"/>
                </a:solidFill>
                <a:latin typeface="Calibri"/>
              </a:rPr>
              <a:t>(</a:t>
            </a:r>
            <a:r>
              <a:rPr b="1" i="1" lang="en-US" sz="2800" spc="-1" strike="noStrike">
                <a:solidFill>
                  <a:srgbClr val="000000"/>
                </a:solidFill>
                <a:latin typeface="Calibri"/>
              </a:rPr>
              <a:t>E</a:t>
            </a:r>
            <a:r>
              <a:rPr b="0" lang="en-US" sz="2800" spc="-1" strike="noStrike">
                <a:solidFill>
                  <a:srgbClr val="000000"/>
                </a:solidFill>
                <a:latin typeface="Calibri"/>
              </a:rPr>
              <a:t>) population of individuals who have the disease but are not yet infectious.</a:t>
            </a:r>
            <a:endParaRPr b="0" lang="en-US" sz="2800" spc="-1" strike="noStrike">
              <a:solidFill>
                <a:srgbClr val="000000"/>
              </a:solidFill>
              <a:latin typeface="Calibri"/>
            </a:endParaRPr>
          </a:p>
        </p:txBody>
      </p:sp>
    </p:spTree>
  </p:cSld>
  <p:timing>
    <p:tnLst>
      <p:par>
        <p:cTn id="269" dur="indefinite" restart="never" nodeType="tmRoot">
          <p:childTnLst>
            <p:seq>
              <p:cTn id="270" dur="indefinite" nodeType="mainSeq">
                <p:childTnLst>
                  <p:par>
                    <p:cTn id="271" fill="hold">
                      <p:stCondLst>
                        <p:cond delay="indefinite"/>
                      </p:stCondLst>
                      <p:childTnLst>
                        <p:par>
                          <p:cTn id="272" fill="hold">
                            <p:stCondLst>
                              <p:cond delay="0"/>
                            </p:stCondLst>
                            <p:childTnLst>
                              <p:par>
                                <p:cTn id="273" nodeType="clickEffect" fill="hold" presetClass="entr" presetID="1">
                                  <p:stCondLst>
                                    <p:cond delay="0"/>
                                  </p:stCondLst>
                                  <p:childTnLst>
                                    <p:set>
                                      <p:cBhvr>
                                        <p:cTn id="274"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nodeType="clickEffect" fill="hold" presetClass="entr" presetID="1">
                                  <p:stCondLst>
                                    <p:cond delay="0"/>
                                  </p:stCondLst>
                                  <p:childTnLst>
                                    <p:set>
                                      <p:cBhvr>
                                        <p:cTn id="278" dur="1" fill="hold">
                                          <p:stCondLst>
                                            <p:cond delay="0"/>
                                          </p:stCondLst>
                                        </p:cTn>
                                        <p:tgtEl>
                                          <p:spTgt spid="119">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Lipsitch Model for SARS</a:t>
            </a:r>
            <a:endParaRPr b="0" lang="en-US" sz="4400" spc="-1" strike="noStrike">
              <a:solidFill>
                <a:srgbClr val="000000"/>
              </a:solidFill>
              <a:latin typeface="Calibri"/>
            </a:endParaRPr>
          </a:p>
        </p:txBody>
      </p:sp>
      <p:sp>
        <p:nvSpPr>
          <p:cNvPr id="121"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Lipsitch model modifies SEIR to allow for quarantine, isolation, and death.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modelers make the following simplifying assumptions: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There are no births.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only deaths are because of SARS.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number of contacts of an infected individual with a susceptible person is constant and does not depend on the population density.</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For susceptible individuals with exposure to the disease, the quarantine proportion (</a:t>
            </a:r>
            <a:r>
              <a:rPr b="0" i="1" lang="en-US" sz="2400" spc="-1" strike="noStrike">
                <a:solidFill>
                  <a:srgbClr val="000000"/>
                </a:solidFill>
                <a:latin typeface="Calibri"/>
              </a:rPr>
              <a:t>q</a:t>
            </a:r>
            <a:r>
              <a:rPr b="0" lang="en-US" sz="2400" spc="-1" strike="noStrike">
                <a:solidFill>
                  <a:srgbClr val="000000"/>
                </a:solidFill>
                <a:latin typeface="Calibri"/>
              </a:rPr>
              <a:t>) is the same for non-infected as for infected people.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Quarantine and isolation are completely effective. Someone in quarantine or isolation cannot spread disease or, in the case of a susceptible, cannot catch the disease.</a:t>
            </a:r>
            <a:endParaRPr b="0" lang="en-US" sz="2400" spc="-1" strike="noStrike">
              <a:solidFill>
                <a:srgbClr val="000000"/>
              </a:solidFill>
              <a:latin typeface="Calibri"/>
            </a:endParaRPr>
          </a:p>
        </p:txBody>
      </p:sp>
    </p:spTree>
  </p:cSld>
  <p:timing>
    <p:tnLst>
      <p:par>
        <p:cTn id="279" dur="indefinite" restart="never" nodeType="tmRoot">
          <p:childTnLst>
            <p:seq>
              <p:cTn id="280" dur="indefinite" nodeType="mainSeq">
                <p:childTnLst>
                  <p:par>
                    <p:cTn id="281" fill="hold">
                      <p:stCondLst>
                        <p:cond delay="indefinite"/>
                      </p:stCondLst>
                      <p:childTnLst>
                        <p:par>
                          <p:cTn id="282" fill="hold">
                            <p:stCondLst>
                              <p:cond delay="0"/>
                            </p:stCondLst>
                            <p:childTnLst>
                              <p:par>
                                <p:cTn id="283" nodeType="clickEffect" fill="hold" presetClass="entr" presetID="1">
                                  <p:stCondLst>
                                    <p:cond delay="0"/>
                                  </p:stCondLst>
                                  <p:childTnLst>
                                    <p:set>
                                      <p:cBhvr>
                                        <p:cTn id="284" dur="1" fill="hold">
                                          <p:stCondLst>
                                            <p:cond delay="0"/>
                                          </p:stCondLst>
                                        </p:cTn>
                                        <p:tgtEl>
                                          <p:spTgt spid="121">
                                            <p:txEl>
                                              <p:pRg st="0" end="0"/>
                                            </p:txEl>
                                          </p:spTgt>
                                        </p:tgtEl>
                                        <p:attrNameLst>
                                          <p:attrName>style.visibility</p:attrName>
                                        </p:attrNameLst>
                                      </p:cBhvr>
                                      <p:to>
                                        <p:strVal val="visible"/>
                                      </p:to>
                                    </p:set>
                                  </p:childTnLst>
                                </p:cTn>
                              </p:par>
                            </p:childTnLst>
                          </p:cTn>
                        </p:par>
                      </p:childTnLst>
                    </p:cTn>
                  </p:par>
                  <p:par>
                    <p:cTn id="285" fill="hold">
                      <p:stCondLst>
                        <p:cond delay="indefinite"/>
                      </p:stCondLst>
                      <p:childTnLst>
                        <p:par>
                          <p:cTn id="286" fill="hold">
                            <p:stCondLst>
                              <p:cond delay="0"/>
                            </p:stCondLst>
                            <p:childTnLst>
                              <p:par>
                                <p:cTn id="287" nodeType="clickEffect" fill="hold" presetClass="entr" presetID="1">
                                  <p:stCondLst>
                                    <p:cond delay="0"/>
                                  </p:stCondLst>
                                  <p:childTnLst>
                                    <p:set>
                                      <p:cBhvr>
                                        <p:cTn id="288" dur="1" fill="hold">
                                          <p:stCondLst>
                                            <p:cond delay="0"/>
                                          </p:stCondLst>
                                        </p:cTn>
                                        <p:tgtEl>
                                          <p:spTgt spid="121">
                                            <p:txEl>
                                              <p:pRg st="1" end="1"/>
                                            </p:txEl>
                                          </p:spTgt>
                                        </p:tgtEl>
                                        <p:attrNameLst>
                                          <p:attrName>style.visibility</p:attrName>
                                        </p:attrNameLst>
                                      </p:cBhvr>
                                      <p:to>
                                        <p:strVal val="visible"/>
                                      </p:to>
                                    </p:set>
                                  </p:childTnLst>
                                </p:cTn>
                              </p:par>
                              <p:par>
                                <p:cTn id="289" nodeType="withEffect" fill="hold" presetClass="entr" presetID="1">
                                  <p:stCondLst>
                                    <p:cond delay="0"/>
                                  </p:stCondLst>
                                  <p:childTnLst>
                                    <p:set>
                                      <p:cBhvr>
                                        <p:cTn id="290" dur="1" fill="hold">
                                          <p:stCondLst>
                                            <p:cond delay="0"/>
                                          </p:stCondLst>
                                        </p:cTn>
                                        <p:tgtEl>
                                          <p:spTgt spid="121">
                                            <p:txEl>
                                              <p:pRg st="2" end="2"/>
                                            </p:txEl>
                                          </p:spTgt>
                                        </p:tgtEl>
                                        <p:attrNameLst>
                                          <p:attrName>style.visibility</p:attrName>
                                        </p:attrNameLst>
                                      </p:cBhvr>
                                      <p:to>
                                        <p:strVal val="visible"/>
                                      </p:to>
                                    </p:set>
                                  </p:childTnLst>
                                </p:cTn>
                              </p:par>
                              <p:par>
                                <p:cTn id="291" nodeType="withEffect" fill="hold" presetClass="entr" presetID="1">
                                  <p:stCondLst>
                                    <p:cond delay="0"/>
                                  </p:stCondLst>
                                  <p:childTnLst>
                                    <p:set>
                                      <p:cBhvr>
                                        <p:cTn id="292" dur="1" fill="hold">
                                          <p:stCondLst>
                                            <p:cond delay="0"/>
                                          </p:stCondLst>
                                        </p:cTn>
                                        <p:tgtEl>
                                          <p:spTgt spid="121">
                                            <p:txEl>
                                              <p:pRg st="3" end="3"/>
                                            </p:txEl>
                                          </p:spTgt>
                                        </p:tgtEl>
                                        <p:attrNameLst>
                                          <p:attrName>style.visibility</p:attrName>
                                        </p:attrNameLst>
                                      </p:cBhvr>
                                      <p:to>
                                        <p:strVal val="visible"/>
                                      </p:to>
                                    </p:set>
                                  </p:childTnLst>
                                </p:cTn>
                              </p:par>
                              <p:par>
                                <p:cTn id="293" nodeType="withEffect" fill="hold" presetClass="entr" presetID="1">
                                  <p:stCondLst>
                                    <p:cond delay="0"/>
                                  </p:stCondLst>
                                  <p:childTnLst>
                                    <p:set>
                                      <p:cBhvr>
                                        <p:cTn id="294" dur="1" fill="hold">
                                          <p:stCondLst>
                                            <p:cond delay="0"/>
                                          </p:stCondLst>
                                        </p:cTn>
                                        <p:tgtEl>
                                          <p:spTgt spid="121">
                                            <p:txEl>
                                              <p:pRg st="4" end="4"/>
                                            </p:txEl>
                                          </p:spTgt>
                                        </p:tgtEl>
                                        <p:attrNameLst>
                                          <p:attrName>style.visibility</p:attrName>
                                        </p:attrNameLst>
                                      </p:cBhvr>
                                      <p:to>
                                        <p:strVal val="visible"/>
                                      </p:to>
                                    </p:set>
                                  </p:childTnLst>
                                </p:cTn>
                              </p:par>
                              <p:par>
                                <p:cTn id="295" nodeType="withEffect" fill="hold" presetClass="entr" presetID="1">
                                  <p:stCondLst>
                                    <p:cond delay="0"/>
                                  </p:stCondLst>
                                  <p:childTnLst>
                                    <p:set>
                                      <p:cBhvr>
                                        <p:cTn id="296" dur="1" fill="hold">
                                          <p:stCondLst>
                                            <p:cond delay="0"/>
                                          </p:stCondLst>
                                        </p:cTn>
                                        <p:tgtEl>
                                          <p:spTgt spid="121">
                                            <p:txEl>
                                              <p:pRg st="5" end="5"/>
                                            </p:txEl>
                                          </p:spTgt>
                                        </p:tgtEl>
                                        <p:attrNameLst>
                                          <p:attrName>style.visibility</p:attrName>
                                        </p:attrNameLst>
                                      </p:cBhvr>
                                      <p:to>
                                        <p:strVal val="visible"/>
                                      </p:to>
                                    </p:set>
                                  </p:childTnLst>
                                </p:cTn>
                              </p:par>
                              <p:par>
                                <p:cTn id="297" nodeType="withEffect" fill="hold" presetClass="entr" presetID="1">
                                  <p:stCondLst>
                                    <p:cond delay="0"/>
                                  </p:stCondLst>
                                  <p:childTnLst>
                                    <p:set>
                                      <p:cBhvr>
                                        <p:cTn id="298" dur="1" fill="hold">
                                          <p:stCondLst>
                                            <p:cond delay="0"/>
                                          </p:stCondLst>
                                        </p:cTn>
                                        <p:tgtEl>
                                          <p:spTgt spid="121">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1523880" y="1122480"/>
            <a:ext cx="9143640" cy="2387160"/>
          </a:xfrm>
          <a:prstGeom prst="rect">
            <a:avLst/>
          </a:prstGeom>
          <a:noFill/>
          <a:ln>
            <a:noFill/>
          </a:ln>
        </p:spPr>
        <p:txBody>
          <a:bodyPr anchor="b"/>
          <a:p>
            <a:pPr algn="ctr">
              <a:lnSpc>
                <a:spcPct val="90000"/>
              </a:lnSpc>
            </a:pPr>
            <a:r>
              <a:rPr b="0" lang="en-US" sz="6000" spc="-1" strike="noStrike">
                <a:solidFill>
                  <a:srgbClr val="000000"/>
                </a:solidFill>
                <a:latin typeface="Calibri Light"/>
              </a:rPr>
              <a:t>Computer Modeling and Simulation</a:t>
            </a:r>
            <a:endParaRPr b="0" lang="en-US" sz="6000" spc="-1" strike="noStrike">
              <a:solidFill>
                <a:srgbClr val="000000"/>
              </a:solidFill>
              <a:latin typeface="Calibri"/>
            </a:endParaRPr>
          </a:p>
        </p:txBody>
      </p:sp>
      <p:sp>
        <p:nvSpPr>
          <p:cNvPr id="85" name="TextShape 2"/>
          <p:cNvSpPr txBox="1"/>
          <p:nvPr/>
        </p:nvSpPr>
        <p:spPr>
          <a:xfrm>
            <a:off x="1523880" y="3602160"/>
            <a:ext cx="9143640" cy="1655280"/>
          </a:xfrm>
          <a:prstGeom prst="rect">
            <a:avLst/>
          </a:prstGeom>
          <a:noFill/>
          <a:ln>
            <a:noFill/>
          </a:ln>
        </p:spPr>
        <p:txBody>
          <a:bodyPr/>
          <a:p>
            <a:pPr algn="ctr">
              <a:lnSpc>
                <a:spcPct val="90000"/>
              </a:lnSpc>
              <a:spcBef>
                <a:spcPts val="1001"/>
              </a:spcBef>
            </a:pPr>
            <a:r>
              <a:rPr b="0" lang="en-US" sz="2400" spc="-1" strike="noStrike">
                <a:solidFill>
                  <a:srgbClr val="000000"/>
                </a:solidFill>
                <a:latin typeface="Calibri"/>
              </a:rPr>
              <a:t>Lectures 9 &amp; 10</a:t>
            </a:r>
            <a:endParaRPr b="0" lang="en-US"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Lipsitch Model for SARS</a:t>
            </a:r>
            <a:endParaRPr b="0" lang="en-US" sz="4400" spc="-1" strike="noStrike">
              <a:solidFill>
                <a:srgbClr val="000000"/>
              </a:solidFill>
              <a:latin typeface="Calibri"/>
            </a:endParaRPr>
          </a:p>
        </p:txBody>
      </p:sp>
      <p:sp>
        <p:nvSpPr>
          <p:cNvPr id="123" name="TextShape 2"/>
          <p:cNvSpPr txBox="1"/>
          <p:nvPr/>
        </p:nvSpPr>
        <p:spPr>
          <a:xfrm>
            <a:off x="838080" y="1690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populations considered are as follows: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susceptible </a:t>
            </a:r>
            <a:r>
              <a:rPr b="0" lang="en-US" sz="2800" spc="-1" strike="noStrike">
                <a:solidFill>
                  <a:srgbClr val="000000"/>
                </a:solidFill>
                <a:latin typeface="Calibri"/>
              </a:rPr>
              <a:t>(</a:t>
            </a:r>
            <a:r>
              <a:rPr b="0" i="1" lang="en-US" sz="2800" spc="-1" strike="noStrike">
                <a:solidFill>
                  <a:srgbClr val="000000"/>
                </a:solidFill>
                <a:latin typeface="Calibri"/>
              </a:rPr>
              <a:t>S</a:t>
            </a:r>
            <a:r>
              <a:rPr b="0" lang="en-US" sz="2800" spc="-1" strike="noStrike">
                <a:solidFill>
                  <a:srgbClr val="000000"/>
                </a:solidFill>
                <a:latin typeface="Calibri"/>
              </a:rPr>
              <a:t>) do not have but can catch SARS from infectious individuals.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susceptible_quarantined </a:t>
            </a:r>
            <a:r>
              <a:rPr b="0" lang="en-US" sz="2800" spc="-1" strike="noStrike">
                <a:solidFill>
                  <a:srgbClr val="000000"/>
                </a:solidFill>
                <a:latin typeface="Calibri"/>
              </a:rPr>
              <a:t>(</a:t>
            </a:r>
            <a:r>
              <a:rPr b="0" i="1" lang="en-US" sz="2800" spc="-1" strike="noStrike">
                <a:solidFill>
                  <a:srgbClr val="000000"/>
                </a:solidFill>
                <a:latin typeface="Calibri"/>
              </a:rPr>
              <a:t>SQ</a:t>
            </a:r>
            <a:r>
              <a:rPr b="0" lang="en-US" sz="2800" spc="-1" strike="noStrike">
                <a:solidFill>
                  <a:srgbClr val="000000"/>
                </a:solidFill>
                <a:latin typeface="Calibri"/>
              </a:rPr>
              <a:t>) do not have SARS, quarantined because of exposure, so cannot catch SARS.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exposed </a:t>
            </a:r>
            <a:r>
              <a:rPr b="0" lang="en-US" sz="2800" spc="-1" strike="noStrike">
                <a:solidFill>
                  <a:srgbClr val="000000"/>
                </a:solidFill>
                <a:latin typeface="Calibri"/>
              </a:rPr>
              <a:t>(</a:t>
            </a:r>
            <a:r>
              <a:rPr b="0" i="1" lang="en-US" sz="2800" spc="-1" strike="noStrike">
                <a:solidFill>
                  <a:srgbClr val="000000"/>
                </a:solidFill>
                <a:latin typeface="Calibri"/>
              </a:rPr>
              <a:t>E</a:t>
            </a:r>
            <a:r>
              <a:rPr b="0" lang="en-US" sz="2800" spc="-1" strike="noStrike">
                <a:solidFill>
                  <a:srgbClr val="000000"/>
                </a:solidFill>
                <a:latin typeface="Calibri"/>
              </a:rPr>
              <a:t>) have SARS, no symptoms, not yet infectious.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exposed_quarantined </a:t>
            </a:r>
            <a:r>
              <a:rPr b="0" lang="en-US" sz="2800" spc="-1" strike="noStrike">
                <a:solidFill>
                  <a:srgbClr val="000000"/>
                </a:solidFill>
                <a:latin typeface="Calibri"/>
              </a:rPr>
              <a:t>(</a:t>
            </a:r>
            <a:r>
              <a:rPr b="0" i="1" lang="en-US" sz="2800" spc="-1" strike="noStrike">
                <a:solidFill>
                  <a:srgbClr val="000000"/>
                </a:solidFill>
                <a:latin typeface="Calibri"/>
              </a:rPr>
              <a:t>EQ</a:t>
            </a:r>
            <a:r>
              <a:rPr b="0" lang="en-US" sz="2800" spc="-1" strike="noStrike">
                <a:solidFill>
                  <a:srgbClr val="000000"/>
                </a:solidFill>
                <a:latin typeface="Calibri"/>
              </a:rPr>
              <a:t>) have SARS, no symptoms, not yet infectious, quarantined because of exposure.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infectious_undetected </a:t>
            </a:r>
            <a:r>
              <a:rPr b="0" lang="en-US" sz="2800" spc="-1" strike="noStrike">
                <a:solidFill>
                  <a:srgbClr val="000000"/>
                </a:solidFill>
                <a:latin typeface="Calibri"/>
              </a:rPr>
              <a:t>(</a:t>
            </a:r>
            <a:r>
              <a:rPr b="0" i="1" lang="en-US" sz="2800" spc="-1" strike="noStrike">
                <a:solidFill>
                  <a:srgbClr val="000000"/>
                </a:solidFill>
                <a:latin typeface="Calibri"/>
              </a:rPr>
              <a:t>IU</a:t>
            </a:r>
            <a:r>
              <a:rPr b="0" lang="en-US" sz="2800" spc="-1" strike="noStrike">
                <a:solidFill>
                  <a:srgbClr val="000000"/>
                </a:solidFill>
                <a:latin typeface="Calibri"/>
              </a:rPr>
              <a:t>) have undetected SARS, infectious.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infectious_quarantined </a:t>
            </a:r>
            <a:r>
              <a:rPr b="0" lang="en-US" sz="2800" spc="-1" strike="noStrike">
                <a:solidFill>
                  <a:srgbClr val="000000"/>
                </a:solidFill>
                <a:latin typeface="Calibri"/>
              </a:rPr>
              <a:t>(</a:t>
            </a:r>
            <a:r>
              <a:rPr b="0" i="1" lang="en-US" sz="2800" spc="-1" strike="noStrike">
                <a:solidFill>
                  <a:srgbClr val="000000"/>
                </a:solidFill>
                <a:latin typeface="Calibri"/>
              </a:rPr>
              <a:t>IQ</a:t>
            </a:r>
            <a:r>
              <a:rPr b="0" lang="en-US" sz="2800" spc="-1" strike="noStrike">
                <a:solidFill>
                  <a:srgbClr val="000000"/>
                </a:solidFill>
                <a:latin typeface="Calibri"/>
              </a:rPr>
              <a:t>) have SARS, infectious, quarantined, cannot transmit.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infectious_isolated </a:t>
            </a:r>
            <a:r>
              <a:rPr b="0" lang="en-US" sz="2800" spc="-1" strike="noStrike">
                <a:solidFill>
                  <a:srgbClr val="000000"/>
                </a:solidFill>
                <a:latin typeface="Calibri"/>
              </a:rPr>
              <a:t>(</a:t>
            </a:r>
            <a:r>
              <a:rPr b="0" i="1" lang="en-US" sz="2800" spc="-1" strike="noStrike">
                <a:solidFill>
                  <a:srgbClr val="000000"/>
                </a:solidFill>
                <a:latin typeface="Calibri"/>
              </a:rPr>
              <a:t>ID</a:t>
            </a:r>
            <a:r>
              <a:rPr b="0" lang="en-US" sz="2800" spc="-1" strike="noStrike">
                <a:solidFill>
                  <a:srgbClr val="000000"/>
                </a:solidFill>
                <a:latin typeface="Calibri"/>
              </a:rPr>
              <a:t>) have SARS, infectious, isolated, cannot transmit.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SARS_death </a:t>
            </a:r>
            <a:r>
              <a:rPr b="0" lang="en-US" sz="2800" spc="-1" strike="noStrike">
                <a:solidFill>
                  <a:srgbClr val="000000"/>
                </a:solidFill>
                <a:latin typeface="Calibri"/>
              </a:rPr>
              <a:t>(</a:t>
            </a:r>
            <a:r>
              <a:rPr b="0" i="1" lang="en-US" sz="2800" spc="-1" strike="noStrike">
                <a:solidFill>
                  <a:srgbClr val="000000"/>
                </a:solidFill>
                <a:latin typeface="Calibri"/>
              </a:rPr>
              <a:t>D</a:t>
            </a:r>
            <a:r>
              <a:rPr b="0" lang="en-US" sz="2800" spc="-1" strike="noStrike">
                <a:solidFill>
                  <a:srgbClr val="000000"/>
                </a:solidFill>
                <a:latin typeface="Calibri"/>
              </a:rPr>
              <a:t>) are dead due to SARS.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recovered_immune </a:t>
            </a:r>
            <a:r>
              <a:rPr b="0" lang="en-US" sz="2800" spc="-1" strike="noStrike">
                <a:solidFill>
                  <a:srgbClr val="000000"/>
                </a:solidFill>
                <a:latin typeface="Calibri"/>
              </a:rPr>
              <a:t>have recovered from SARS, immune to further infection</a:t>
            </a:r>
            <a:r>
              <a:rPr b="0" i="1" lang="en-US" sz="2800" spc="-1" strike="noStrike">
                <a:solidFill>
                  <a:srgbClr val="000000"/>
                </a:solidFill>
                <a:latin typeface="Calibri"/>
              </a:rPr>
              <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Because we are assuming that quarantine is completely effective, only someone in the </a:t>
            </a:r>
            <a:r>
              <a:rPr b="0" i="1" lang="en-US" sz="2800" spc="-1" strike="noStrike">
                <a:solidFill>
                  <a:srgbClr val="000000"/>
                </a:solidFill>
                <a:latin typeface="Calibri"/>
              </a:rPr>
              <a:t>susceptible </a:t>
            </a:r>
            <a:r>
              <a:rPr b="0" lang="en-US" sz="2800" spc="-1" strike="noStrike">
                <a:solidFill>
                  <a:srgbClr val="000000"/>
                </a:solidFill>
                <a:latin typeface="Calibri"/>
              </a:rPr>
              <a:t>(</a:t>
            </a:r>
            <a:r>
              <a:rPr b="0" i="1" lang="en-US" sz="2800" spc="-1" strike="noStrike">
                <a:solidFill>
                  <a:srgbClr val="000000"/>
                </a:solidFill>
                <a:latin typeface="Calibri"/>
              </a:rPr>
              <a:t>S</a:t>
            </a:r>
            <a:r>
              <a:rPr b="0" lang="en-US" sz="2800" spc="-1" strike="noStrike">
                <a:solidFill>
                  <a:srgbClr val="000000"/>
                </a:solidFill>
                <a:latin typeface="Calibri"/>
              </a:rPr>
              <a:t>) category can catch SARS, and transmission to a susceptible can occur only through exposure to an individual in the </a:t>
            </a:r>
            <a:r>
              <a:rPr b="0" i="1" lang="en-US" sz="2800" spc="-1" strike="noStrike">
                <a:solidFill>
                  <a:srgbClr val="000000"/>
                </a:solidFill>
                <a:latin typeface="Calibri"/>
              </a:rPr>
              <a:t>infectious_undetected </a:t>
            </a:r>
            <a:r>
              <a:rPr b="0" lang="en-US" sz="2800" spc="-1" strike="noStrike">
                <a:solidFill>
                  <a:srgbClr val="000000"/>
                </a:solidFill>
                <a:latin typeface="Calibri"/>
              </a:rPr>
              <a:t>(</a:t>
            </a:r>
            <a:r>
              <a:rPr b="0" i="1" lang="en-US" sz="2800" spc="-1" strike="noStrike">
                <a:solidFill>
                  <a:srgbClr val="000000"/>
                </a:solidFill>
                <a:latin typeface="Calibri"/>
              </a:rPr>
              <a:t>IU</a:t>
            </a:r>
            <a:r>
              <a:rPr b="0" lang="en-US" sz="2800" spc="-1" strike="noStrike">
                <a:solidFill>
                  <a:srgbClr val="000000"/>
                </a:solidFill>
                <a:latin typeface="Calibri"/>
              </a:rPr>
              <a:t>) category.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Those with SARS in other categories are under quarantine or isolation or are not yet infectious.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299" dur="indefinite" restart="never" nodeType="tmRoot">
          <p:childTnLst>
            <p:seq>
              <p:cTn id="30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Initial Diagram for relationships of SARS</a:t>
            </a:r>
            <a:endParaRPr b="0" lang="en-US" sz="4400" spc="-1" strike="noStrike">
              <a:solidFill>
                <a:srgbClr val="000000"/>
              </a:solidFill>
              <a:latin typeface="Calibri Light"/>
            </a:endParaRPr>
          </a:p>
        </p:txBody>
      </p:sp>
      <p:pic>
        <p:nvPicPr>
          <p:cNvPr id="125" name="Content Placeholder 3" descr=""/>
          <p:cNvPicPr/>
          <p:nvPr/>
        </p:nvPicPr>
        <p:blipFill>
          <a:blip r:embed="rId1"/>
          <a:stretch/>
        </p:blipFill>
        <p:spPr>
          <a:xfrm>
            <a:off x="4131360" y="1138680"/>
            <a:ext cx="4921200" cy="5450040"/>
          </a:xfrm>
          <a:prstGeom prst="rect">
            <a:avLst/>
          </a:prstGeom>
          <a:ln>
            <a:noFill/>
          </a:ln>
        </p:spPr>
      </p:pic>
    </p:spTree>
  </p:cSld>
  <p:timing>
    <p:tnLst>
      <p:par>
        <p:cTn id="301" dur="indefinite" restart="never" nodeType="tmRoot">
          <p:childTnLst>
            <p:seq>
              <p:cTn id="30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Parameters associated with Lipsitch Model</a:t>
            </a:r>
            <a:endParaRPr b="0" lang="en-US" sz="4400" spc="-1" strike="noStrike">
              <a:solidFill>
                <a:srgbClr val="000000"/>
              </a:solidFill>
              <a:latin typeface="Calibri"/>
            </a:endParaRPr>
          </a:p>
        </p:txBody>
      </p:sp>
      <p:sp>
        <p:nvSpPr>
          <p:cNvPr id="127"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b </a:t>
            </a:r>
            <a:r>
              <a:rPr b="0" lang="en-US" sz="2800" spc="-1" strike="noStrike">
                <a:solidFill>
                  <a:srgbClr val="000000"/>
                </a:solidFill>
                <a:latin typeface="Calibri"/>
              </a:rPr>
              <a:t>probability that a contact between person in </a:t>
            </a:r>
            <a:r>
              <a:rPr b="0" i="1" lang="en-US" sz="2800" spc="-1" strike="noStrike">
                <a:solidFill>
                  <a:srgbClr val="000000"/>
                </a:solidFill>
                <a:latin typeface="Calibri"/>
              </a:rPr>
              <a:t>infectious_undetected </a:t>
            </a:r>
            <a:r>
              <a:rPr b="0" lang="en-US" sz="2800" spc="-1" strike="noStrike">
                <a:solidFill>
                  <a:srgbClr val="000000"/>
                </a:solidFill>
                <a:latin typeface="Calibri"/>
              </a:rPr>
              <a:t>(</a:t>
            </a:r>
            <a:r>
              <a:rPr b="0" i="1" lang="en-US" sz="2800" spc="-1" strike="noStrike">
                <a:solidFill>
                  <a:srgbClr val="000000"/>
                </a:solidFill>
                <a:latin typeface="Calibri"/>
              </a:rPr>
              <a:t>IU</a:t>
            </a:r>
            <a:r>
              <a:rPr b="0" lang="en-US" sz="2800" spc="-1" strike="noStrike">
                <a:solidFill>
                  <a:srgbClr val="000000"/>
                </a:solidFill>
                <a:latin typeface="Calibri"/>
              </a:rPr>
              <a:t>) and someone in </a:t>
            </a:r>
            <a:r>
              <a:rPr b="0" i="1" lang="en-US" sz="2800" spc="-1" strike="noStrike">
                <a:solidFill>
                  <a:srgbClr val="000000"/>
                </a:solidFill>
                <a:latin typeface="Calibri"/>
              </a:rPr>
              <a:t>susceptible </a:t>
            </a:r>
            <a:r>
              <a:rPr b="0" lang="en-US" sz="2800" spc="-1" strike="noStrike">
                <a:solidFill>
                  <a:srgbClr val="000000"/>
                </a:solidFill>
                <a:latin typeface="Calibri"/>
              </a:rPr>
              <a:t>(</a:t>
            </a:r>
            <a:r>
              <a:rPr b="0" i="1" lang="en-US" sz="2800" spc="-1" strike="noStrike">
                <a:solidFill>
                  <a:srgbClr val="000000"/>
                </a:solidFill>
                <a:latin typeface="Calibri"/>
              </a:rPr>
              <a:t>S</a:t>
            </a:r>
            <a:r>
              <a:rPr b="0" lang="en-US" sz="2800" spc="-1" strike="noStrike">
                <a:solidFill>
                  <a:srgbClr val="000000"/>
                </a:solidFill>
                <a:latin typeface="Calibri"/>
              </a:rPr>
              <a:t>) results in transmission of SARS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k</a:t>
            </a:r>
            <a:r>
              <a:rPr b="0" i="1" lang="en-US" sz="2800" spc="-1" strike="noStrike">
                <a:solidFill>
                  <a:srgbClr val="000000"/>
                </a:solidFill>
                <a:latin typeface="Calibri"/>
              </a:rPr>
              <a:t> </a:t>
            </a:r>
            <a:r>
              <a:rPr b="0" lang="en-US" sz="2800" spc="-1" strike="noStrike">
                <a:solidFill>
                  <a:srgbClr val="000000"/>
                </a:solidFill>
                <a:latin typeface="Calibri"/>
              </a:rPr>
              <a:t>mean number of contacts per day someone from i</a:t>
            </a:r>
            <a:r>
              <a:rPr b="0" i="1" lang="en-US" sz="2800" spc="-1" strike="noStrike">
                <a:solidFill>
                  <a:srgbClr val="000000"/>
                </a:solidFill>
                <a:latin typeface="Calibri"/>
              </a:rPr>
              <a:t>nfectious_undetected </a:t>
            </a:r>
            <a:r>
              <a:rPr b="0" lang="en-US" sz="2800" spc="-1" strike="noStrike">
                <a:solidFill>
                  <a:srgbClr val="000000"/>
                </a:solidFill>
                <a:latin typeface="Calibri"/>
              </a:rPr>
              <a:t>(</a:t>
            </a:r>
            <a:r>
              <a:rPr b="0" i="1" lang="en-US" sz="2800" spc="-1" strike="noStrike">
                <a:solidFill>
                  <a:srgbClr val="000000"/>
                </a:solidFill>
                <a:latin typeface="Calibri"/>
              </a:rPr>
              <a:t>IU</a:t>
            </a:r>
            <a:r>
              <a:rPr b="0" lang="en-US" sz="2800" spc="-1" strike="noStrike">
                <a:solidFill>
                  <a:srgbClr val="000000"/>
                </a:solidFill>
                <a:latin typeface="Calibri"/>
              </a:rPr>
              <a:t>) has. By assumption, the value does not depend on population density.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m</a:t>
            </a:r>
            <a:r>
              <a:rPr b="0" i="1" lang="en-US" sz="2800" spc="-1" strike="noStrike">
                <a:solidFill>
                  <a:srgbClr val="000000"/>
                </a:solidFill>
                <a:latin typeface="Calibri"/>
              </a:rPr>
              <a:t> </a:t>
            </a:r>
            <a:r>
              <a:rPr b="0" lang="en-US" sz="2800" spc="-1" strike="noStrike">
                <a:solidFill>
                  <a:srgbClr val="000000"/>
                </a:solidFill>
                <a:latin typeface="Calibri"/>
              </a:rPr>
              <a:t>per capita death rate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N</a:t>
            </a:r>
            <a:r>
              <a:rPr b="1" lang="en-US" sz="2800" spc="-1" strike="noStrike" baseline="-25000">
                <a:solidFill>
                  <a:srgbClr val="000000"/>
                </a:solidFill>
                <a:latin typeface="Calibri"/>
              </a:rPr>
              <a:t>0</a:t>
            </a:r>
            <a:r>
              <a:rPr b="0" lang="en-US" sz="2800" spc="-1" strike="noStrike">
                <a:solidFill>
                  <a:srgbClr val="000000"/>
                </a:solidFill>
                <a:latin typeface="Calibri"/>
              </a:rPr>
              <a:t> initial number of people in the population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p</a:t>
            </a:r>
            <a:r>
              <a:rPr b="0" i="1" lang="en-US" sz="2800" spc="-1" strike="noStrike">
                <a:solidFill>
                  <a:srgbClr val="000000"/>
                </a:solidFill>
                <a:latin typeface="Calibri"/>
              </a:rPr>
              <a:t> </a:t>
            </a:r>
            <a:r>
              <a:rPr b="0" lang="en-US" sz="2800" spc="-1" strike="noStrike">
                <a:solidFill>
                  <a:srgbClr val="000000"/>
                </a:solidFill>
                <a:latin typeface="Calibri"/>
              </a:rPr>
              <a:t>fraction per day of exposed people who become infectious; this fraction applies to the transitions from </a:t>
            </a:r>
            <a:r>
              <a:rPr b="0" i="1" lang="en-US" sz="2800" spc="-1" strike="noStrike">
                <a:solidFill>
                  <a:srgbClr val="000000"/>
                </a:solidFill>
                <a:latin typeface="Calibri"/>
              </a:rPr>
              <a:t>exposed </a:t>
            </a:r>
            <a:r>
              <a:rPr b="0" lang="en-US" sz="2800" spc="-1" strike="noStrike">
                <a:solidFill>
                  <a:srgbClr val="000000"/>
                </a:solidFill>
                <a:latin typeface="Calibri"/>
              </a:rPr>
              <a:t>(</a:t>
            </a:r>
            <a:r>
              <a:rPr b="0" i="1" lang="en-US" sz="2800" spc="-1" strike="noStrike">
                <a:solidFill>
                  <a:srgbClr val="000000"/>
                </a:solidFill>
                <a:latin typeface="Calibri"/>
              </a:rPr>
              <a:t>E</a:t>
            </a:r>
            <a:r>
              <a:rPr b="0" lang="en-US" sz="2800" spc="-1" strike="noStrike">
                <a:solidFill>
                  <a:srgbClr val="000000"/>
                </a:solidFill>
                <a:latin typeface="Calibri"/>
              </a:rPr>
              <a:t>) to </a:t>
            </a:r>
            <a:r>
              <a:rPr b="0" i="1" lang="en-US" sz="2800" spc="-1" strike="noStrike">
                <a:solidFill>
                  <a:srgbClr val="000000"/>
                </a:solidFill>
                <a:latin typeface="Calibri"/>
              </a:rPr>
              <a:t>infectious_undetected </a:t>
            </a:r>
            <a:r>
              <a:rPr b="0" lang="en-US" sz="2800" spc="-1" strike="noStrike">
                <a:solidFill>
                  <a:srgbClr val="000000"/>
                </a:solidFill>
                <a:latin typeface="Calibri"/>
              </a:rPr>
              <a:t>(</a:t>
            </a:r>
            <a:r>
              <a:rPr b="0" i="1" lang="en-US" sz="2800" spc="-1" strike="noStrike">
                <a:solidFill>
                  <a:srgbClr val="000000"/>
                </a:solidFill>
                <a:latin typeface="Calibri"/>
              </a:rPr>
              <a:t>IU</a:t>
            </a:r>
            <a:r>
              <a:rPr b="0" lang="en-US" sz="2800" spc="-1" strike="noStrike">
                <a:solidFill>
                  <a:srgbClr val="000000"/>
                </a:solidFill>
                <a:latin typeface="Calibri"/>
              </a:rPr>
              <a:t>) and from </a:t>
            </a:r>
            <a:r>
              <a:rPr b="0" i="1" lang="en-US" sz="2800" spc="-1" strike="noStrike">
                <a:solidFill>
                  <a:srgbClr val="000000"/>
                </a:solidFill>
                <a:latin typeface="Calibri"/>
              </a:rPr>
              <a:t>exposed_quarantined </a:t>
            </a:r>
            <a:r>
              <a:rPr b="0" lang="en-US" sz="2800" spc="-1" strike="noStrike">
                <a:solidFill>
                  <a:srgbClr val="000000"/>
                </a:solidFill>
                <a:latin typeface="Calibri"/>
              </a:rPr>
              <a:t>(</a:t>
            </a:r>
            <a:r>
              <a:rPr b="0" i="1" lang="en-US" sz="2800" spc="-1" strike="noStrike">
                <a:solidFill>
                  <a:srgbClr val="000000"/>
                </a:solidFill>
                <a:latin typeface="Calibri"/>
              </a:rPr>
              <a:t>EQ</a:t>
            </a:r>
            <a:r>
              <a:rPr b="0" lang="en-US" sz="2800" spc="-1" strike="noStrike">
                <a:solidFill>
                  <a:srgbClr val="000000"/>
                </a:solidFill>
                <a:latin typeface="Calibri"/>
              </a:rPr>
              <a:t>) to </a:t>
            </a:r>
            <a:r>
              <a:rPr b="0" i="1" lang="en-US" sz="2800" spc="-1" strike="noStrike">
                <a:solidFill>
                  <a:srgbClr val="000000"/>
                </a:solidFill>
                <a:latin typeface="Calibri"/>
              </a:rPr>
              <a:t>infectious_quarantined </a:t>
            </a:r>
            <a:r>
              <a:rPr b="0" lang="en-US" sz="2800" spc="-1" strike="noStrike">
                <a:solidFill>
                  <a:srgbClr val="000000"/>
                </a:solidFill>
                <a:latin typeface="Calibri"/>
              </a:rPr>
              <a:t>(</a:t>
            </a:r>
            <a:r>
              <a:rPr b="0" i="1" lang="en-US" sz="2800" spc="-1" strike="noStrike">
                <a:solidFill>
                  <a:srgbClr val="000000"/>
                </a:solidFill>
                <a:latin typeface="Calibri"/>
              </a:rPr>
              <a:t>IQ</a:t>
            </a:r>
            <a:r>
              <a:rPr b="0" lang="en-US" sz="2800" spc="-1" strike="noStrike">
                <a:solidFill>
                  <a:srgbClr val="000000"/>
                </a:solidFill>
                <a:latin typeface="Calibri"/>
              </a:rPr>
              <a:t>).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Thus, 1/</a:t>
            </a:r>
            <a:r>
              <a:rPr b="0" i="1" lang="en-US" sz="2400" spc="-1" strike="noStrike">
                <a:solidFill>
                  <a:srgbClr val="000000"/>
                </a:solidFill>
                <a:latin typeface="Calibri"/>
              </a:rPr>
              <a:t>p </a:t>
            </a:r>
            <a:r>
              <a:rPr b="0" lang="en-US" sz="2400" spc="-1" strike="noStrike">
                <a:solidFill>
                  <a:srgbClr val="000000"/>
                </a:solidFill>
                <a:latin typeface="Calibri"/>
              </a:rPr>
              <a:t>is the number of days in the early stages of SARS for a person to be infected but not infectious.</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Tree>
  </p:cSld>
  <p:timing>
    <p:tnLst>
      <p:par>
        <p:cTn id="303" dur="indefinite" restart="never" nodeType="tmRoot">
          <p:childTnLst>
            <p:seq>
              <p:cTn id="304" dur="indefinite" nodeType="mainSeq">
                <p:childTnLst>
                  <p:par>
                    <p:cTn id="305" fill="hold">
                      <p:stCondLst>
                        <p:cond delay="indefinite"/>
                      </p:stCondLst>
                      <p:childTnLst>
                        <p:par>
                          <p:cTn id="306" fill="hold">
                            <p:stCondLst>
                              <p:cond delay="0"/>
                            </p:stCondLst>
                            <p:childTnLst>
                              <p:par>
                                <p:cTn id="307" nodeType="clickEffect" fill="hold" presetClass="entr" presetID="1">
                                  <p:stCondLst>
                                    <p:cond delay="0"/>
                                  </p:stCondLst>
                                  <p:childTnLst>
                                    <p:set>
                                      <p:cBhvr>
                                        <p:cTn id="308" dur="1" fill="hold">
                                          <p:stCondLst>
                                            <p:cond delay="0"/>
                                          </p:stCondLst>
                                        </p:cTn>
                                        <p:tgtEl>
                                          <p:spTgt spid="127">
                                            <p:txEl>
                                              <p:pRg st="0" end="0"/>
                                            </p:txEl>
                                          </p:spTgt>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nodeType="clickEffect" fill="hold" presetClass="entr" presetID="1">
                                  <p:stCondLst>
                                    <p:cond delay="0"/>
                                  </p:stCondLst>
                                  <p:childTnLst>
                                    <p:set>
                                      <p:cBhvr>
                                        <p:cTn id="312" dur="1" fill="hold">
                                          <p:stCondLst>
                                            <p:cond delay="0"/>
                                          </p:stCondLst>
                                        </p:cTn>
                                        <p:tgtEl>
                                          <p:spTgt spid="127">
                                            <p:txEl>
                                              <p:pRg st="1" end="1"/>
                                            </p:txEl>
                                          </p:spTgt>
                                        </p:tgtEl>
                                        <p:attrNameLst>
                                          <p:attrName>style.visibility</p:attrName>
                                        </p:attrNameLst>
                                      </p:cBhvr>
                                      <p:to>
                                        <p:strVal val="visible"/>
                                      </p:to>
                                    </p:set>
                                  </p:childTnLst>
                                </p:cTn>
                              </p:par>
                            </p:childTnLst>
                          </p:cTn>
                        </p:par>
                      </p:childTnLst>
                    </p:cTn>
                  </p:par>
                  <p:par>
                    <p:cTn id="313" fill="hold">
                      <p:stCondLst>
                        <p:cond delay="indefinite"/>
                      </p:stCondLst>
                      <p:childTnLst>
                        <p:par>
                          <p:cTn id="314" fill="hold">
                            <p:stCondLst>
                              <p:cond delay="0"/>
                            </p:stCondLst>
                            <p:childTnLst>
                              <p:par>
                                <p:cTn id="315" nodeType="clickEffect" fill="hold" presetClass="entr" presetID="1">
                                  <p:stCondLst>
                                    <p:cond delay="0"/>
                                  </p:stCondLst>
                                  <p:childTnLst>
                                    <p:set>
                                      <p:cBhvr>
                                        <p:cTn id="316" dur="1" fill="hold">
                                          <p:stCondLst>
                                            <p:cond delay="0"/>
                                          </p:stCondLst>
                                        </p:cTn>
                                        <p:tgtEl>
                                          <p:spTgt spid="127">
                                            <p:txEl>
                                              <p:pRg st="2" end="2"/>
                                            </p:txEl>
                                          </p:spTgt>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nodeType="clickEffect" fill="hold" presetClass="entr" presetID="1">
                                  <p:stCondLst>
                                    <p:cond delay="0"/>
                                  </p:stCondLst>
                                  <p:childTnLst>
                                    <p:set>
                                      <p:cBhvr>
                                        <p:cTn id="320" dur="1" fill="hold">
                                          <p:stCondLst>
                                            <p:cond delay="0"/>
                                          </p:stCondLst>
                                        </p:cTn>
                                        <p:tgtEl>
                                          <p:spTgt spid="127">
                                            <p:txEl>
                                              <p:pRg st="3" end="3"/>
                                            </p:txEl>
                                          </p:spTgt>
                                        </p:tgtEl>
                                        <p:attrNameLst>
                                          <p:attrName>style.visibility</p:attrName>
                                        </p:attrNameLst>
                                      </p:cBhvr>
                                      <p:to>
                                        <p:strVal val="visible"/>
                                      </p:to>
                                    </p:set>
                                  </p:childTnLst>
                                </p:cTn>
                              </p:par>
                            </p:childTnLst>
                          </p:cTn>
                        </p:par>
                      </p:childTnLst>
                    </p:cTn>
                  </p:par>
                  <p:par>
                    <p:cTn id="321" fill="hold">
                      <p:stCondLst>
                        <p:cond delay="indefinite"/>
                      </p:stCondLst>
                      <p:childTnLst>
                        <p:par>
                          <p:cTn id="322" fill="hold">
                            <p:stCondLst>
                              <p:cond delay="0"/>
                            </p:stCondLst>
                            <p:childTnLst>
                              <p:par>
                                <p:cTn id="323" nodeType="clickEffect" fill="hold" presetClass="entr" presetID="1">
                                  <p:stCondLst>
                                    <p:cond delay="0"/>
                                  </p:stCondLst>
                                  <p:childTnLst>
                                    <p:set>
                                      <p:cBhvr>
                                        <p:cTn id="324" dur="1" fill="hold">
                                          <p:stCondLst>
                                            <p:cond delay="0"/>
                                          </p:stCondLst>
                                        </p:cTn>
                                        <p:tgtEl>
                                          <p:spTgt spid="127">
                                            <p:txEl>
                                              <p:pRg st="4" end="4"/>
                                            </p:txEl>
                                          </p:spTgt>
                                        </p:tgtEl>
                                        <p:attrNameLst>
                                          <p:attrName>style.visibility</p:attrName>
                                        </p:attrNameLst>
                                      </p:cBhvr>
                                      <p:to>
                                        <p:strVal val="visible"/>
                                      </p:to>
                                    </p:set>
                                  </p:childTnLst>
                                </p:cTn>
                              </p:par>
                              <p:par>
                                <p:cTn id="325" nodeType="withEffect" fill="hold" presetClass="entr" presetID="1">
                                  <p:stCondLst>
                                    <p:cond delay="0"/>
                                  </p:stCondLst>
                                  <p:childTnLst>
                                    <p:set>
                                      <p:cBhvr>
                                        <p:cTn id="326" dur="1" fill="hold">
                                          <p:stCondLst>
                                            <p:cond delay="0"/>
                                          </p:stCondLst>
                                        </p:cTn>
                                        <p:tgtEl>
                                          <p:spTgt spid="127">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Parameters associated with Lipsitch Model</a:t>
            </a:r>
            <a:endParaRPr b="0" lang="en-US" sz="4400" spc="-1" strike="noStrike">
              <a:solidFill>
                <a:srgbClr val="000000"/>
              </a:solidFill>
              <a:latin typeface="Calibri"/>
            </a:endParaRPr>
          </a:p>
        </p:txBody>
      </p:sp>
      <p:sp>
        <p:nvSpPr>
          <p:cNvPr id="129"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q</a:t>
            </a:r>
            <a:r>
              <a:rPr b="0" i="1" lang="en-US" sz="2800" spc="-1" strike="noStrike">
                <a:solidFill>
                  <a:srgbClr val="000000"/>
                </a:solidFill>
                <a:latin typeface="Calibri"/>
              </a:rPr>
              <a:t> </a:t>
            </a:r>
            <a:r>
              <a:rPr b="0" lang="en-US" sz="2800" spc="-1" strike="noStrike">
                <a:solidFill>
                  <a:srgbClr val="000000"/>
                </a:solidFill>
                <a:latin typeface="Calibri"/>
              </a:rPr>
              <a:t>fraction per day of individuals in </a:t>
            </a:r>
            <a:r>
              <a:rPr b="0" i="1" lang="en-US" sz="2800" spc="-1" strike="noStrike">
                <a:solidFill>
                  <a:srgbClr val="000000"/>
                </a:solidFill>
                <a:latin typeface="Calibri"/>
              </a:rPr>
              <a:t>susceptible </a:t>
            </a:r>
            <a:r>
              <a:rPr b="0" lang="en-US" sz="2800" spc="-1" strike="noStrike">
                <a:solidFill>
                  <a:srgbClr val="000000"/>
                </a:solidFill>
                <a:latin typeface="Calibri"/>
              </a:rPr>
              <a:t>(</a:t>
            </a:r>
            <a:r>
              <a:rPr b="0" i="1" lang="en-US" sz="2800" spc="-1" strike="noStrike">
                <a:solidFill>
                  <a:srgbClr val="000000"/>
                </a:solidFill>
                <a:latin typeface="Calibri"/>
              </a:rPr>
              <a:t>S</a:t>
            </a:r>
            <a:r>
              <a:rPr b="0" lang="en-US" sz="2800" spc="-1" strike="noStrike">
                <a:solidFill>
                  <a:srgbClr val="000000"/>
                </a:solidFill>
                <a:latin typeface="Calibri"/>
              </a:rPr>
              <a:t>) who have had exposure to SARS that go into quarantine, either to category </a:t>
            </a:r>
            <a:r>
              <a:rPr b="0" i="1" lang="en-US" sz="2800" spc="-1" strike="noStrike">
                <a:solidFill>
                  <a:srgbClr val="000000"/>
                </a:solidFill>
                <a:latin typeface="Calibri"/>
              </a:rPr>
              <a:t>susceptible_quarantined </a:t>
            </a:r>
            <a:r>
              <a:rPr b="0" lang="en-US" sz="2800" spc="-1" strike="noStrike">
                <a:solidFill>
                  <a:srgbClr val="000000"/>
                </a:solidFill>
                <a:latin typeface="Calibri"/>
              </a:rPr>
              <a:t>(</a:t>
            </a:r>
            <a:r>
              <a:rPr b="0" i="1" lang="en-US" sz="2800" spc="-1" strike="noStrike">
                <a:solidFill>
                  <a:srgbClr val="000000"/>
                </a:solidFill>
                <a:latin typeface="Calibri"/>
              </a:rPr>
              <a:t>SQ</a:t>
            </a:r>
            <a:r>
              <a:rPr b="0" lang="en-US" sz="2800" spc="-1" strike="noStrike">
                <a:solidFill>
                  <a:srgbClr val="000000"/>
                </a:solidFill>
                <a:latin typeface="Calibri"/>
              </a:rPr>
              <a:t>) or to </a:t>
            </a:r>
            <a:r>
              <a:rPr b="0" i="1" lang="en-US" sz="2800" spc="-1" strike="noStrike">
                <a:solidFill>
                  <a:srgbClr val="000000"/>
                </a:solidFill>
                <a:latin typeface="Calibri"/>
              </a:rPr>
              <a:t>exposed_quarantined </a:t>
            </a:r>
            <a:r>
              <a:rPr b="0" lang="en-US" sz="2800" spc="-1" strike="noStrike">
                <a:solidFill>
                  <a:srgbClr val="000000"/>
                </a:solidFill>
                <a:latin typeface="Calibri"/>
              </a:rPr>
              <a:t>(</a:t>
            </a:r>
            <a:r>
              <a:rPr b="0" i="1" lang="en-US" sz="2800" spc="-1" strike="noStrike">
                <a:solidFill>
                  <a:srgbClr val="000000"/>
                </a:solidFill>
                <a:latin typeface="Calibri"/>
              </a:rPr>
              <a:t>EQ</a:t>
            </a:r>
            <a:r>
              <a:rPr b="0" lang="en-US" sz="2800" spc="-1" strike="noStrike">
                <a:solidFill>
                  <a:srgbClr val="000000"/>
                </a:solidFill>
                <a:latin typeface="Calibri"/>
              </a:rPr>
              <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u</a:t>
            </a:r>
            <a:r>
              <a:rPr b="0" i="1" lang="en-US" sz="2800" spc="-1" strike="noStrike">
                <a:solidFill>
                  <a:srgbClr val="000000"/>
                </a:solidFill>
                <a:latin typeface="Calibri"/>
              </a:rPr>
              <a:t> </a:t>
            </a:r>
            <a:r>
              <a:rPr b="0" lang="en-US" sz="2800" spc="-1" strike="noStrike">
                <a:solidFill>
                  <a:srgbClr val="000000"/>
                </a:solidFill>
                <a:latin typeface="Calibri"/>
              </a:rPr>
              <a:t>fraction per day of those in </a:t>
            </a:r>
            <a:r>
              <a:rPr b="0" i="1" lang="en-US" sz="2800" spc="-1" strike="noStrike">
                <a:solidFill>
                  <a:srgbClr val="000000"/>
                </a:solidFill>
                <a:latin typeface="Calibri"/>
              </a:rPr>
              <a:t>susceptible_quarantined </a:t>
            </a:r>
            <a:r>
              <a:rPr b="0" lang="en-US" sz="2800" spc="-1" strike="noStrike">
                <a:solidFill>
                  <a:srgbClr val="000000"/>
                </a:solidFill>
                <a:latin typeface="Calibri"/>
              </a:rPr>
              <a:t>(</a:t>
            </a:r>
            <a:r>
              <a:rPr b="0" i="1" lang="en-US" sz="2800" spc="-1" strike="noStrike">
                <a:solidFill>
                  <a:srgbClr val="000000"/>
                </a:solidFill>
                <a:latin typeface="Calibri"/>
              </a:rPr>
              <a:t>SQ</a:t>
            </a:r>
            <a:r>
              <a:rPr b="0" lang="en-US" sz="2800" spc="-1" strike="noStrike">
                <a:solidFill>
                  <a:srgbClr val="000000"/>
                </a:solidFill>
                <a:latin typeface="Calibri"/>
              </a:rPr>
              <a:t>) who are allowed to leave quarantine, returning to the </a:t>
            </a:r>
            <a:r>
              <a:rPr b="0" i="1" lang="en-US" sz="2800" spc="-1" strike="noStrike">
                <a:solidFill>
                  <a:srgbClr val="000000"/>
                </a:solidFill>
                <a:latin typeface="Calibri"/>
              </a:rPr>
              <a:t>susceptible </a:t>
            </a:r>
            <a:r>
              <a:rPr b="0" lang="en-US" sz="2800" spc="-1" strike="noStrike">
                <a:solidFill>
                  <a:srgbClr val="000000"/>
                </a:solidFill>
                <a:latin typeface="Calibri"/>
              </a:rPr>
              <a:t>(</a:t>
            </a:r>
            <a:r>
              <a:rPr b="0" i="1" lang="en-US" sz="2800" spc="-1" strike="noStrike">
                <a:solidFill>
                  <a:srgbClr val="000000"/>
                </a:solidFill>
                <a:latin typeface="Calibri"/>
              </a:rPr>
              <a:t>S</a:t>
            </a:r>
            <a:r>
              <a:rPr b="0" lang="en-US" sz="2800" spc="-1" strike="noStrike">
                <a:solidFill>
                  <a:srgbClr val="000000"/>
                </a:solidFill>
                <a:latin typeface="Calibri"/>
              </a:rPr>
              <a:t>) category;</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Thus, 1/</a:t>
            </a:r>
            <a:r>
              <a:rPr b="0" i="1" lang="en-US" sz="2400" spc="-1" strike="noStrike">
                <a:solidFill>
                  <a:srgbClr val="000000"/>
                </a:solidFill>
                <a:latin typeface="Calibri"/>
              </a:rPr>
              <a:t>u </a:t>
            </a:r>
            <a:r>
              <a:rPr b="0" lang="en-US" sz="2400" spc="-1" strike="noStrike">
                <a:solidFill>
                  <a:srgbClr val="000000"/>
                </a:solidFill>
                <a:latin typeface="Calibri"/>
              </a:rPr>
              <a:t>is the number of days for a susceptible person to be in quarantine.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v</a:t>
            </a:r>
            <a:r>
              <a:rPr b="0" i="1" lang="en-US" sz="2800" spc="-1" strike="noStrike">
                <a:solidFill>
                  <a:srgbClr val="000000"/>
                </a:solidFill>
                <a:latin typeface="Calibri"/>
              </a:rPr>
              <a:t> </a:t>
            </a:r>
            <a:r>
              <a:rPr b="0" lang="en-US" sz="2800" spc="-1" strike="noStrike">
                <a:solidFill>
                  <a:srgbClr val="000000"/>
                </a:solidFill>
                <a:latin typeface="Calibri"/>
              </a:rPr>
              <a:t>per capita recovery rate; this rate is the same for the transition from category </a:t>
            </a:r>
            <a:r>
              <a:rPr b="0" i="1" lang="en-US" sz="2800" spc="-1" strike="noStrike">
                <a:solidFill>
                  <a:srgbClr val="000000"/>
                </a:solidFill>
                <a:latin typeface="Calibri"/>
              </a:rPr>
              <a:t>infectious_undetected </a:t>
            </a:r>
            <a:r>
              <a:rPr b="0" lang="en-US" sz="2800" spc="-1" strike="noStrike">
                <a:solidFill>
                  <a:srgbClr val="000000"/>
                </a:solidFill>
                <a:latin typeface="Calibri"/>
              </a:rPr>
              <a:t>(</a:t>
            </a:r>
            <a:r>
              <a:rPr b="0" i="1" lang="en-US" sz="2800" spc="-1" strike="noStrike">
                <a:solidFill>
                  <a:srgbClr val="000000"/>
                </a:solidFill>
                <a:latin typeface="Calibri"/>
              </a:rPr>
              <a:t>IU</a:t>
            </a:r>
            <a:r>
              <a:rPr b="0" lang="en-US" sz="2800" spc="-1" strike="noStrike">
                <a:solidFill>
                  <a:srgbClr val="000000"/>
                </a:solidFill>
                <a:latin typeface="Calibri"/>
              </a:rPr>
              <a:t>), </a:t>
            </a:r>
            <a:r>
              <a:rPr b="0" i="1" lang="en-US" sz="2800" spc="-1" strike="noStrike">
                <a:solidFill>
                  <a:srgbClr val="000000"/>
                </a:solidFill>
                <a:latin typeface="Calibri"/>
              </a:rPr>
              <a:t>infectious_isolated </a:t>
            </a:r>
            <a:r>
              <a:rPr b="0" lang="en-US" sz="2800" spc="-1" strike="noStrike">
                <a:solidFill>
                  <a:srgbClr val="000000"/>
                </a:solidFill>
                <a:latin typeface="Calibri"/>
              </a:rPr>
              <a:t>(</a:t>
            </a:r>
            <a:r>
              <a:rPr b="0" i="1" lang="en-US" sz="2800" spc="-1" strike="noStrike">
                <a:solidFill>
                  <a:srgbClr val="000000"/>
                </a:solidFill>
                <a:latin typeface="Calibri"/>
              </a:rPr>
              <a:t>ID</a:t>
            </a:r>
            <a:r>
              <a:rPr b="0" lang="en-US" sz="2800" spc="-1" strike="noStrike">
                <a:solidFill>
                  <a:srgbClr val="000000"/>
                </a:solidFill>
                <a:latin typeface="Calibri"/>
              </a:rPr>
              <a:t>), or </a:t>
            </a:r>
            <a:r>
              <a:rPr b="0" i="1" lang="en-US" sz="2800" spc="-1" strike="noStrike">
                <a:solidFill>
                  <a:srgbClr val="000000"/>
                </a:solidFill>
                <a:latin typeface="Calibri"/>
              </a:rPr>
              <a:t>infectious_quarantined </a:t>
            </a:r>
            <a:r>
              <a:rPr b="0" lang="en-US" sz="2800" spc="-1" strike="noStrike">
                <a:solidFill>
                  <a:srgbClr val="000000"/>
                </a:solidFill>
                <a:latin typeface="Calibri"/>
              </a:rPr>
              <a:t>(</a:t>
            </a:r>
            <a:r>
              <a:rPr b="0" i="1" lang="en-US" sz="2800" spc="-1" strike="noStrike">
                <a:solidFill>
                  <a:srgbClr val="000000"/>
                </a:solidFill>
                <a:latin typeface="Calibri"/>
              </a:rPr>
              <a:t>IQ</a:t>
            </a:r>
            <a:r>
              <a:rPr b="0" lang="en-US" sz="2800" spc="-1" strike="noStrike">
                <a:solidFill>
                  <a:srgbClr val="000000"/>
                </a:solidFill>
                <a:latin typeface="Calibri"/>
              </a:rPr>
              <a:t>) to category </a:t>
            </a:r>
            <a:r>
              <a:rPr b="0" i="1" lang="en-US" sz="2800" spc="-1" strike="noStrike">
                <a:solidFill>
                  <a:srgbClr val="000000"/>
                </a:solidFill>
                <a:latin typeface="Calibri"/>
              </a:rPr>
              <a:t>recovered_immune</a:t>
            </a:r>
            <a:r>
              <a:rPr b="0" lang="en-US" sz="2800" spc="-1" strike="noStrike">
                <a:solidFill>
                  <a:srgbClr val="000000"/>
                </a:solidFill>
                <a:latin typeface="Calibri"/>
              </a:rPr>
              <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w</a:t>
            </a:r>
            <a:r>
              <a:rPr b="0" i="1" lang="en-US" sz="2800" spc="-1" strike="noStrike">
                <a:solidFill>
                  <a:srgbClr val="000000"/>
                </a:solidFill>
                <a:latin typeface="Calibri"/>
              </a:rPr>
              <a:t> </a:t>
            </a:r>
            <a:r>
              <a:rPr b="0" lang="en-US" sz="2800" spc="-1" strike="noStrike">
                <a:solidFill>
                  <a:srgbClr val="000000"/>
                </a:solidFill>
                <a:latin typeface="Calibri"/>
              </a:rPr>
              <a:t>fraction per day of those in </a:t>
            </a:r>
            <a:r>
              <a:rPr b="0" i="1" lang="en-US" sz="2800" spc="-1" strike="noStrike">
                <a:solidFill>
                  <a:srgbClr val="000000"/>
                </a:solidFill>
                <a:latin typeface="Calibri"/>
              </a:rPr>
              <a:t>infectious_undetected </a:t>
            </a:r>
            <a:r>
              <a:rPr b="0" lang="en-US" sz="2800" spc="-1" strike="noStrike">
                <a:solidFill>
                  <a:srgbClr val="000000"/>
                </a:solidFill>
                <a:latin typeface="Calibri"/>
              </a:rPr>
              <a:t>(</a:t>
            </a:r>
            <a:r>
              <a:rPr b="0" i="1" lang="en-US" sz="2800" spc="-1" strike="noStrike">
                <a:solidFill>
                  <a:srgbClr val="000000"/>
                </a:solidFill>
                <a:latin typeface="Calibri"/>
              </a:rPr>
              <a:t>IU</a:t>
            </a:r>
            <a:r>
              <a:rPr b="0" lang="en-US" sz="2800" spc="-1" strike="noStrike">
                <a:solidFill>
                  <a:srgbClr val="000000"/>
                </a:solidFill>
                <a:latin typeface="Calibri"/>
              </a:rPr>
              <a:t>) who are detected and isolated and thus transferred to category </a:t>
            </a:r>
            <a:r>
              <a:rPr b="0" i="1" lang="en-US" sz="2800" spc="-1" strike="noStrike">
                <a:solidFill>
                  <a:srgbClr val="000000"/>
                </a:solidFill>
                <a:latin typeface="Calibri"/>
              </a:rPr>
              <a:t>infectious_isolated </a:t>
            </a:r>
            <a:r>
              <a:rPr b="0" lang="en-US" sz="2800" spc="-1" strike="noStrike">
                <a:solidFill>
                  <a:srgbClr val="000000"/>
                </a:solidFill>
                <a:latin typeface="Calibri"/>
              </a:rPr>
              <a:t>(</a:t>
            </a:r>
            <a:r>
              <a:rPr b="0" i="1" lang="en-US" sz="2800" spc="-1" strike="noStrike">
                <a:solidFill>
                  <a:srgbClr val="000000"/>
                </a:solidFill>
                <a:latin typeface="Calibri"/>
              </a:rPr>
              <a:t>ID</a:t>
            </a:r>
            <a:r>
              <a:rPr b="0" lang="en-US" sz="2800" spc="-1" strike="noStrike">
                <a:solidFill>
                  <a:srgbClr val="000000"/>
                </a:solidFill>
                <a:latin typeface="Calibri"/>
              </a:rPr>
              <a:t>)</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327" dur="indefinite" restart="never" nodeType="tmRoot">
          <p:childTnLst>
            <p:seq>
              <p:cTn id="328" dur="indefinite" nodeType="mainSeq">
                <p:childTnLst>
                  <p:par>
                    <p:cTn id="329" fill="hold">
                      <p:stCondLst>
                        <p:cond delay="indefinite"/>
                      </p:stCondLst>
                      <p:childTnLst>
                        <p:par>
                          <p:cTn id="330" fill="hold">
                            <p:stCondLst>
                              <p:cond delay="0"/>
                            </p:stCondLst>
                            <p:childTnLst>
                              <p:par>
                                <p:cTn id="331" nodeType="clickEffect" fill="hold" presetClass="entr" presetID="1">
                                  <p:stCondLst>
                                    <p:cond delay="0"/>
                                  </p:stCondLst>
                                  <p:childTnLst>
                                    <p:set>
                                      <p:cBhvr>
                                        <p:cTn id="332" dur="1" fill="hold">
                                          <p:stCondLst>
                                            <p:cond delay="0"/>
                                          </p:stCondLst>
                                        </p:cTn>
                                        <p:tgtEl>
                                          <p:spTgt spid="129">
                                            <p:txEl>
                                              <p:pRg st="0" end="0"/>
                                            </p:txEl>
                                          </p:spTgt>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nodeType="clickEffect" fill="hold" presetClass="entr" presetID="1">
                                  <p:stCondLst>
                                    <p:cond delay="0"/>
                                  </p:stCondLst>
                                  <p:childTnLst>
                                    <p:set>
                                      <p:cBhvr>
                                        <p:cTn id="336" dur="1" fill="hold">
                                          <p:stCondLst>
                                            <p:cond delay="0"/>
                                          </p:stCondLst>
                                        </p:cTn>
                                        <p:tgtEl>
                                          <p:spTgt spid="129">
                                            <p:txEl>
                                              <p:pRg st="1" end="1"/>
                                            </p:txEl>
                                          </p:spTgt>
                                        </p:tgtEl>
                                        <p:attrNameLst>
                                          <p:attrName>style.visibility</p:attrName>
                                        </p:attrNameLst>
                                      </p:cBhvr>
                                      <p:to>
                                        <p:strVal val="visible"/>
                                      </p:to>
                                    </p:set>
                                  </p:childTnLst>
                                </p:cTn>
                              </p:par>
                              <p:par>
                                <p:cTn id="337" nodeType="withEffect" fill="hold" presetClass="entr" presetID="1">
                                  <p:stCondLst>
                                    <p:cond delay="0"/>
                                  </p:stCondLst>
                                  <p:childTnLst>
                                    <p:set>
                                      <p:cBhvr>
                                        <p:cTn id="338" dur="1" fill="hold">
                                          <p:stCondLst>
                                            <p:cond delay="0"/>
                                          </p:stCondLst>
                                        </p:cTn>
                                        <p:tgtEl>
                                          <p:spTgt spid="129">
                                            <p:txEl>
                                              <p:pRg st="2" end="2"/>
                                            </p:txEl>
                                          </p:spTgt>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nodeType="clickEffect" fill="hold" presetClass="entr" presetID="1">
                                  <p:stCondLst>
                                    <p:cond delay="0"/>
                                  </p:stCondLst>
                                  <p:childTnLst>
                                    <p:set>
                                      <p:cBhvr>
                                        <p:cTn id="342" dur="1" fill="hold">
                                          <p:stCondLst>
                                            <p:cond delay="0"/>
                                          </p:stCondLst>
                                        </p:cTn>
                                        <p:tgtEl>
                                          <p:spTgt spid="129">
                                            <p:txEl>
                                              <p:pRg st="3" end="3"/>
                                            </p:txEl>
                                          </p:spTgt>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nodeType="clickEffect" fill="hold" presetClass="entr" presetID="1">
                                  <p:stCondLst>
                                    <p:cond delay="0"/>
                                  </p:stCondLst>
                                  <p:childTnLst>
                                    <p:set>
                                      <p:cBhvr>
                                        <p:cTn id="346" dur="1" fill="hold">
                                          <p:stCondLst>
                                            <p:cond delay="0"/>
                                          </p:stCondLst>
                                        </p:cTn>
                                        <p:tgtEl>
                                          <p:spTgt spid="129">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Finding rates of changes of different populations</a:t>
            </a:r>
            <a:endParaRPr b="0" lang="en-US" sz="4400" spc="-1" strike="noStrike">
              <a:solidFill>
                <a:srgbClr val="000000"/>
              </a:solidFill>
              <a:latin typeface="Calibri"/>
            </a:endParaRPr>
          </a:p>
        </p:txBody>
      </p:sp>
      <p:sp>
        <p:nvSpPr>
          <p:cNvPr id="131"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Three paths exist for someone to leave </a:t>
            </a:r>
            <a:r>
              <a:rPr b="0" i="1" lang="en-US" sz="2800" spc="-1" strike="noStrike">
                <a:solidFill>
                  <a:srgbClr val="000000"/>
                </a:solidFill>
                <a:latin typeface="Calibri"/>
              </a:rPr>
              <a:t>infectious_undetected </a:t>
            </a:r>
            <a:r>
              <a:rPr b="0" lang="en-US" sz="2800" spc="-1" strike="noStrike">
                <a:solidFill>
                  <a:srgbClr val="000000"/>
                </a:solidFill>
                <a:latin typeface="Calibri"/>
              </a:rPr>
              <a:t>(</a:t>
            </a:r>
            <a:r>
              <a:rPr b="0" i="1" lang="en-US" sz="2800" spc="-1" strike="noStrike">
                <a:solidFill>
                  <a:srgbClr val="000000"/>
                </a:solidFill>
                <a:latin typeface="Calibri"/>
              </a:rPr>
              <a:t>IU</a:t>
            </a:r>
            <a:r>
              <a:rPr b="0" lang="en-US" sz="2800" spc="-1" strike="noStrike">
                <a:solidFill>
                  <a:srgbClr val="000000"/>
                </a:solidFill>
                <a:latin typeface="Calibri"/>
              </a:rPr>
              <a:t>)</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to </a:t>
            </a:r>
            <a:r>
              <a:rPr b="0" i="1" lang="en-US" sz="2400" spc="-1" strike="noStrike">
                <a:solidFill>
                  <a:srgbClr val="000000"/>
                </a:solidFill>
                <a:latin typeface="Calibri"/>
              </a:rPr>
              <a:t>recovered_immune </a:t>
            </a:r>
            <a:r>
              <a:rPr b="0" lang="en-US" sz="2400" spc="-1" strike="noStrike">
                <a:solidFill>
                  <a:srgbClr val="000000"/>
                </a:solidFill>
                <a:latin typeface="Calibri"/>
              </a:rPr>
              <a:t>at a rate of </a:t>
            </a:r>
            <a:r>
              <a:rPr b="0" i="1" lang="en-US" sz="2400" spc="-1" strike="noStrike">
                <a:solidFill>
                  <a:srgbClr val="000000"/>
                </a:solidFill>
                <a:latin typeface="Calibri"/>
              </a:rPr>
              <a:t>v</a:t>
            </a:r>
            <a:r>
              <a:rPr b="0" lang="en-US" sz="2400" spc="-1" strike="noStrike">
                <a:solidFill>
                  <a:srgbClr val="000000"/>
                </a:solidFill>
                <a:latin typeface="Calibri"/>
              </a:rPr>
              <a:t>,</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to </a:t>
            </a:r>
            <a:r>
              <a:rPr b="0" i="1" lang="en-US" sz="2400" spc="-1" strike="noStrike">
                <a:solidFill>
                  <a:srgbClr val="000000"/>
                </a:solidFill>
                <a:latin typeface="Calibri"/>
              </a:rPr>
              <a:t>SARS_death </a:t>
            </a:r>
            <a:r>
              <a:rPr b="0" lang="en-US" sz="2400" spc="-1" strike="noStrike">
                <a:solidFill>
                  <a:srgbClr val="000000"/>
                </a:solidFill>
                <a:latin typeface="Calibri"/>
              </a:rPr>
              <a:t>at a rate of </a:t>
            </a:r>
            <a:r>
              <a:rPr b="0" i="1" lang="en-US" sz="2400" spc="-1" strike="noStrike">
                <a:solidFill>
                  <a:srgbClr val="000000"/>
                </a:solidFill>
                <a:latin typeface="Calibri"/>
              </a:rPr>
              <a:t>m</a:t>
            </a:r>
            <a:r>
              <a:rPr b="0" lang="en-US" sz="2400" spc="-1" strike="noStrike">
                <a:solidFill>
                  <a:srgbClr val="000000"/>
                </a:solidFill>
                <a:latin typeface="Calibri"/>
              </a:rPr>
              <a:t>, or</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to </a:t>
            </a:r>
            <a:r>
              <a:rPr b="0" i="1" lang="en-US" sz="2400" spc="-1" strike="noStrike">
                <a:solidFill>
                  <a:srgbClr val="000000"/>
                </a:solidFill>
                <a:latin typeface="Calibri"/>
              </a:rPr>
              <a:t>infectious_isolated </a:t>
            </a:r>
            <a:r>
              <a:rPr b="0" lang="en-US" sz="2400" spc="-1" strike="noStrike">
                <a:solidFill>
                  <a:srgbClr val="000000"/>
                </a:solidFill>
                <a:latin typeface="Calibri"/>
              </a:rPr>
              <a:t>(</a:t>
            </a:r>
            <a:r>
              <a:rPr b="0" i="1" lang="en-US" sz="2400" spc="-1" strike="noStrike">
                <a:solidFill>
                  <a:srgbClr val="000000"/>
                </a:solidFill>
                <a:latin typeface="Calibri"/>
              </a:rPr>
              <a:t>ID</a:t>
            </a:r>
            <a:r>
              <a:rPr b="0" lang="en-US" sz="2400" spc="-1" strike="noStrike">
                <a:solidFill>
                  <a:srgbClr val="000000"/>
                </a:solidFill>
                <a:latin typeface="Calibri"/>
              </a:rPr>
              <a:t>) at a rate of </a:t>
            </a:r>
            <a:r>
              <a:rPr b="0" i="1" lang="en-US" sz="2400" spc="-1" strike="noStrike">
                <a:solidFill>
                  <a:srgbClr val="000000"/>
                </a:solidFill>
                <a:latin typeface="Calibri"/>
              </a:rPr>
              <a:t>w</a:t>
            </a:r>
            <a:r>
              <a:rPr b="0" lang="en-US" sz="2400" spc="-1" strike="noStrike">
                <a:solidFill>
                  <a:srgbClr val="000000"/>
                </a:solidFill>
                <a:latin typeface="Calibri"/>
              </a:rPr>
              <a:t>.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Thus, the total </a:t>
            </a:r>
            <a:r>
              <a:rPr b="1" lang="en-US" sz="2800" spc="-1" strike="noStrike">
                <a:solidFill>
                  <a:srgbClr val="000000"/>
                </a:solidFill>
                <a:latin typeface="Calibri"/>
              </a:rPr>
              <a:t>rate of change to leave </a:t>
            </a:r>
            <a:r>
              <a:rPr b="1" i="1" lang="en-US" sz="2800" spc="-1" strike="noStrike">
                <a:solidFill>
                  <a:srgbClr val="000000"/>
                </a:solidFill>
                <a:latin typeface="Calibri"/>
              </a:rPr>
              <a:t>infectious_undetected </a:t>
            </a:r>
            <a:r>
              <a:rPr b="1" lang="en-US" sz="2800" spc="-1" strike="noStrike">
                <a:solidFill>
                  <a:srgbClr val="000000"/>
                </a:solidFill>
                <a:latin typeface="Calibri"/>
              </a:rPr>
              <a:t>(</a:t>
            </a:r>
            <a:r>
              <a:rPr b="1" i="1" lang="en-US" sz="2800" spc="-1" strike="noStrike">
                <a:solidFill>
                  <a:srgbClr val="000000"/>
                </a:solidFill>
                <a:latin typeface="Calibri"/>
              </a:rPr>
              <a:t>I</a:t>
            </a:r>
            <a:r>
              <a:rPr b="1" i="1" lang="en-US" sz="2800" spc="-1" strike="noStrike" baseline="-25000">
                <a:solidFill>
                  <a:srgbClr val="000000"/>
                </a:solidFill>
                <a:latin typeface="Calibri"/>
              </a:rPr>
              <a:t>U</a:t>
            </a:r>
            <a:r>
              <a:rPr b="1" lang="en-US" sz="2800" spc="-1" strike="noStrike">
                <a:solidFill>
                  <a:srgbClr val="000000"/>
                </a:solidFill>
                <a:latin typeface="Calibri"/>
              </a:rPr>
              <a:t>)</a:t>
            </a:r>
            <a:r>
              <a:rPr b="0" lang="en-US" sz="2800" spc="-1" strike="noStrike">
                <a:solidFill>
                  <a:srgbClr val="000000"/>
                </a:solidFill>
                <a:latin typeface="Calibri"/>
              </a:rPr>
              <a:t> is (</a:t>
            </a:r>
            <a:r>
              <a:rPr b="0" i="1" lang="en-US" sz="2800" spc="-1" strike="noStrike">
                <a:solidFill>
                  <a:srgbClr val="000000"/>
                </a:solidFill>
                <a:latin typeface="Calibri"/>
              </a:rPr>
              <a:t>v </a:t>
            </a:r>
            <a:r>
              <a:rPr b="0" lang="en-US" sz="2800" spc="-1" strike="noStrike">
                <a:solidFill>
                  <a:srgbClr val="000000"/>
                </a:solidFill>
                <a:latin typeface="Calibri"/>
              </a:rPr>
              <a:t>+ </a:t>
            </a:r>
            <a:r>
              <a:rPr b="0" i="1" lang="en-US" sz="2800" spc="-1" strike="noStrike">
                <a:solidFill>
                  <a:srgbClr val="000000"/>
                </a:solidFill>
                <a:latin typeface="Calibri"/>
              </a:rPr>
              <a:t>m </a:t>
            </a:r>
            <a:r>
              <a:rPr b="0" lang="en-US" sz="2800" spc="-1" strike="noStrike">
                <a:solidFill>
                  <a:srgbClr val="000000"/>
                </a:solidFill>
                <a:latin typeface="Calibri"/>
              </a:rPr>
              <a:t>+ </a:t>
            </a:r>
            <a:r>
              <a:rPr b="0" i="1" lang="en-US" sz="2800" spc="-1" strike="noStrike">
                <a:solidFill>
                  <a:srgbClr val="000000"/>
                </a:solidFill>
                <a:latin typeface="Calibri"/>
              </a:rPr>
              <a:t>w</a:t>
            </a:r>
            <a:r>
              <a:rPr b="0" lang="en-US" sz="2800" spc="-1" strike="noStrike">
                <a:solidFill>
                  <a:srgbClr val="000000"/>
                </a:solidFill>
                <a:latin typeface="Calibri"/>
              </a:rPr>
              <a:t>)/day.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For example, if </a:t>
            </a:r>
            <a:r>
              <a:rPr b="1" lang="en-US" sz="2800" spc="-1" strike="noStrike">
                <a:solidFill>
                  <a:srgbClr val="000000"/>
                </a:solidFill>
                <a:latin typeface="Calibri"/>
              </a:rPr>
              <a:t>v</a:t>
            </a:r>
            <a:r>
              <a:rPr b="0" i="1" lang="en-US" sz="2800" spc="-1" strike="noStrike">
                <a:solidFill>
                  <a:srgbClr val="000000"/>
                </a:solidFill>
                <a:latin typeface="Calibri"/>
              </a:rPr>
              <a:t> </a:t>
            </a:r>
            <a:r>
              <a:rPr b="0" lang="en-US" sz="2800" spc="-1" strike="noStrike">
                <a:solidFill>
                  <a:srgbClr val="000000"/>
                </a:solidFill>
                <a:latin typeface="Calibri"/>
              </a:rPr>
              <a:t>= 0.04, </a:t>
            </a:r>
            <a:r>
              <a:rPr b="1" lang="en-US" sz="2800" spc="-1" strike="noStrike">
                <a:solidFill>
                  <a:srgbClr val="000000"/>
                </a:solidFill>
                <a:latin typeface="Calibri"/>
              </a:rPr>
              <a:t>m </a:t>
            </a:r>
            <a:r>
              <a:rPr b="0" lang="en-US" sz="2800" spc="-1" strike="noStrike">
                <a:solidFill>
                  <a:srgbClr val="000000"/>
                </a:solidFill>
                <a:latin typeface="Calibri"/>
              </a:rPr>
              <a:t>= 0.0975, and </a:t>
            </a:r>
            <a:r>
              <a:rPr b="1" lang="en-US" sz="2800" spc="-1" strike="noStrike">
                <a:solidFill>
                  <a:srgbClr val="000000"/>
                </a:solidFill>
                <a:latin typeface="Calibri"/>
              </a:rPr>
              <a:t>w</a:t>
            </a:r>
            <a:r>
              <a:rPr b="0" i="1" lang="en-US" sz="2800" spc="-1" strike="noStrike">
                <a:solidFill>
                  <a:srgbClr val="000000"/>
                </a:solidFill>
                <a:latin typeface="Calibri"/>
              </a:rPr>
              <a:t> </a:t>
            </a:r>
            <a:r>
              <a:rPr b="0" lang="en-US" sz="2800" spc="-1" strike="noStrike">
                <a:solidFill>
                  <a:srgbClr val="000000"/>
                </a:solidFill>
                <a:latin typeface="Calibri"/>
              </a:rPr>
              <a:t>= 0.0625, </a:t>
            </a:r>
            <a:r>
              <a:rPr b="0" i="1" lang="en-US" sz="2800" spc="-1" strike="noStrike">
                <a:solidFill>
                  <a:srgbClr val="000000"/>
                </a:solidFill>
                <a:latin typeface="Calibri"/>
              </a:rPr>
              <a:t>v </a:t>
            </a:r>
            <a:r>
              <a:rPr b="0" lang="en-US" sz="2800" spc="-1" strike="noStrike">
                <a:solidFill>
                  <a:srgbClr val="000000"/>
                </a:solidFill>
                <a:latin typeface="Calibri"/>
              </a:rPr>
              <a:t>+ </a:t>
            </a:r>
            <a:r>
              <a:rPr b="0" i="1" lang="en-US" sz="2800" spc="-1" strike="noStrike">
                <a:solidFill>
                  <a:srgbClr val="000000"/>
                </a:solidFill>
                <a:latin typeface="Calibri"/>
              </a:rPr>
              <a:t>m </a:t>
            </a:r>
            <a:r>
              <a:rPr b="0" lang="en-US" sz="2800" spc="-1" strike="noStrike">
                <a:solidFill>
                  <a:srgbClr val="000000"/>
                </a:solidFill>
                <a:latin typeface="Calibri"/>
              </a:rPr>
              <a:t>+ </a:t>
            </a:r>
            <a:r>
              <a:rPr b="0" i="1" lang="en-US" sz="2800" spc="-1" strike="noStrike">
                <a:solidFill>
                  <a:srgbClr val="000000"/>
                </a:solidFill>
                <a:latin typeface="Calibri"/>
              </a:rPr>
              <a:t>w </a:t>
            </a:r>
            <a:r>
              <a:rPr b="0" lang="en-US" sz="2800" spc="-1" strike="noStrike">
                <a:solidFill>
                  <a:srgbClr val="000000"/>
                </a:solidFill>
                <a:latin typeface="Calibri"/>
              </a:rPr>
              <a:t>= 0.2/day. In this case, 1/(</a:t>
            </a:r>
            <a:r>
              <a:rPr b="0" i="1" lang="en-US" sz="2800" spc="-1" strike="noStrike">
                <a:solidFill>
                  <a:srgbClr val="000000"/>
                </a:solidFill>
                <a:latin typeface="Calibri"/>
              </a:rPr>
              <a:t>v </a:t>
            </a:r>
            <a:r>
              <a:rPr b="0" lang="en-US" sz="2800" spc="-1" strike="noStrike">
                <a:solidFill>
                  <a:srgbClr val="000000"/>
                </a:solidFill>
                <a:latin typeface="Calibri"/>
              </a:rPr>
              <a:t>+ </a:t>
            </a:r>
            <a:r>
              <a:rPr b="0" i="1" lang="en-US" sz="2800" spc="-1" strike="noStrike">
                <a:solidFill>
                  <a:srgbClr val="000000"/>
                </a:solidFill>
                <a:latin typeface="Calibri"/>
              </a:rPr>
              <a:t>m </a:t>
            </a:r>
            <a:r>
              <a:rPr b="0" lang="en-US" sz="2800" spc="-1" strike="noStrike">
                <a:solidFill>
                  <a:srgbClr val="000000"/>
                </a:solidFill>
                <a:latin typeface="Calibri"/>
              </a:rPr>
              <a:t>+ </a:t>
            </a:r>
            <a:r>
              <a:rPr b="0" i="1" lang="en-US" sz="2800" spc="-1" strike="noStrike">
                <a:solidFill>
                  <a:srgbClr val="000000"/>
                </a:solidFill>
                <a:latin typeface="Calibri"/>
              </a:rPr>
              <a:t>w</a:t>
            </a:r>
            <a:r>
              <a:rPr b="0" lang="en-US" sz="2800" spc="-1" strike="noStrike">
                <a:solidFill>
                  <a:srgbClr val="000000"/>
                </a:solidFill>
                <a:latin typeface="Calibri"/>
              </a:rPr>
              <a:t>) = 5 day is the average duration of infectiousness.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By assumption, </a:t>
            </a:r>
            <a:r>
              <a:rPr b="1" lang="en-US" sz="2800" spc="-1" strike="noStrike">
                <a:solidFill>
                  <a:srgbClr val="000000"/>
                </a:solidFill>
                <a:latin typeface="Calibri"/>
              </a:rPr>
              <a:t>k</a:t>
            </a:r>
            <a:r>
              <a:rPr b="0" i="1" lang="en-US" sz="2800" spc="-1" strike="noStrike">
                <a:solidFill>
                  <a:srgbClr val="000000"/>
                </a:solidFill>
                <a:latin typeface="Calibri"/>
              </a:rPr>
              <a:t> </a:t>
            </a:r>
            <a:r>
              <a:rPr b="0" lang="en-US" sz="2800" spc="-1" strike="noStrike">
                <a:solidFill>
                  <a:srgbClr val="000000"/>
                </a:solidFill>
                <a:latin typeface="Calibri"/>
              </a:rPr>
              <a:t>is the number of contacts an undetected infectious person has, regardless of population density. Thus, with </a:t>
            </a:r>
            <a:r>
              <a:rPr b="1" lang="en-US" sz="2800" spc="-1" strike="noStrike">
                <a:solidFill>
                  <a:srgbClr val="000000"/>
                </a:solidFill>
                <a:latin typeface="Calibri"/>
              </a:rPr>
              <a:t>N</a:t>
            </a:r>
            <a:r>
              <a:rPr b="1" lang="en-US" sz="2800" spc="-1" strike="noStrike" baseline="-25000">
                <a:solidFill>
                  <a:srgbClr val="000000"/>
                </a:solidFill>
                <a:latin typeface="Calibri"/>
              </a:rPr>
              <a:t>0</a:t>
            </a:r>
            <a:r>
              <a:rPr b="0" lang="en-US" sz="2800" spc="-1" strike="noStrike">
                <a:solidFill>
                  <a:srgbClr val="000000"/>
                </a:solidFill>
                <a:latin typeface="Calibri"/>
              </a:rPr>
              <a:t> being the initial population size, </a:t>
            </a:r>
            <a:r>
              <a:rPr b="0" i="1" lang="en-US" sz="2800" spc="-1" strike="noStrike">
                <a:solidFill>
                  <a:srgbClr val="000000"/>
                </a:solidFill>
                <a:latin typeface="Calibri"/>
              </a:rPr>
              <a:t>k</a:t>
            </a:r>
            <a:r>
              <a:rPr b="0" lang="en-US" sz="2800" spc="-1" strike="noStrike">
                <a:solidFill>
                  <a:srgbClr val="000000"/>
                </a:solidFill>
                <a:latin typeface="Calibri"/>
              </a:rPr>
              <a:t>/</a:t>
            </a:r>
            <a:r>
              <a:rPr b="0" i="1" lang="en-US" sz="2800" spc="-1" strike="noStrike">
                <a:solidFill>
                  <a:srgbClr val="000000"/>
                </a:solidFill>
                <a:latin typeface="Calibri"/>
              </a:rPr>
              <a:t>N</a:t>
            </a:r>
            <a:r>
              <a:rPr b="0" lang="en-US" sz="2800" spc="-1" strike="noStrike" baseline="-25000">
                <a:solidFill>
                  <a:srgbClr val="000000"/>
                </a:solidFill>
                <a:latin typeface="Calibri"/>
              </a:rPr>
              <a:t>0</a:t>
            </a:r>
            <a:r>
              <a:rPr b="0" lang="en-US" sz="2800" spc="-1" strike="noStrike">
                <a:solidFill>
                  <a:srgbClr val="000000"/>
                </a:solidFill>
                <a:latin typeface="Calibri"/>
              </a:rPr>
              <a:t>  is the fraction per day of such contacts.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Because </a:t>
            </a:r>
            <a:r>
              <a:rPr b="1" lang="en-US" sz="2800" spc="-1" strike="noStrike">
                <a:solidFill>
                  <a:srgbClr val="000000"/>
                </a:solidFill>
                <a:latin typeface="Calibri"/>
              </a:rPr>
              <a:t>b</a:t>
            </a:r>
            <a:r>
              <a:rPr b="0" i="1" lang="en-US" sz="2800" spc="-1" strike="noStrike">
                <a:solidFill>
                  <a:srgbClr val="000000"/>
                </a:solidFill>
                <a:latin typeface="Calibri"/>
              </a:rPr>
              <a:t> </a:t>
            </a:r>
            <a:r>
              <a:rPr b="0" lang="en-US" sz="2800" spc="-1" strike="noStrike">
                <a:solidFill>
                  <a:srgbClr val="000000"/>
                </a:solidFill>
                <a:latin typeface="Calibri"/>
              </a:rPr>
              <a:t>is the probability of transmitting the disease, the product </a:t>
            </a:r>
            <a:r>
              <a:rPr b="1" lang="en-US" sz="2800" spc="-1" strike="noStrike">
                <a:solidFill>
                  <a:srgbClr val="000000"/>
                </a:solidFill>
                <a:latin typeface="Calibri"/>
              </a:rPr>
              <a:t>(k/N</a:t>
            </a:r>
            <a:r>
              <a:rPr b="1" lang="en-US" sz="2800" spc="-1" strike="noStrike" baseline="-25000">
                <a:solidFill>
                  <a:srgbClr val="000000"/>
                </a:solidFill>
                <a:latin typeface="Calibri"/>
              </a:rPr>
              <a:t>0</a:t>
            </a:r>
            <a:r>
              <a:rPr b="1" lang="en-US" sz="2800" spc="-1" strike="noStrike">
                <a:solidFill>
                  <a:srgbClr val="000000"/>
                </a:solidFill>
                <a:latin typeface="Calibri"/>
              </a:rPr>
              <a:t>)b </a:t>
            </a:r>
            <a:r>
              <a:rPr b="0" lang="en-US" sz="2800" spc="-1" strike="noStrike">
                <a:solidFill>
                  <a:srgbClr val="000000"/>
                </a:solidFill>
                <a:latin typeface="Calibri"/>
              </a:rPr>
              <a:t>is the transmission constant.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As in the SIR model, the product </a:t>
            </a:r>
            <a:r>
              <a:rPr b="1" lang="en-US" sz="2800" spc="-1" strike="noStrike">
                <a:solidFill>
                  <a:srgbClr val="000000"/>
                </a:solidFill>
                <a:latin typeface="Calibri"/>
              </a:rPr>
              <a:t>I</a:t>
            </a:r>
            <a:r>
              <a:rPr b="1" lang="en-US" sz="2800" spc="-1" strike="noStrike" baseline="-25000">
                <a:solidFill>
                  <a:srgbClr val="000000"/>
                </a:solidFill>
                <a:latin typeface="Calibri"/>
              </a:rPr>
              <a:t>U</a:t>
            </a:r>
            <a:r>
              <a:rPr b="1" lang="en-US" sz="2800" spc="-1" strike="noStrike">
                <a:solidFill>
                  <a:srgbClr val="000000"/>
                </a:solidFill>
                <a:latin typeface="Calibri"/>
              </a:rPr>
              <a:t>S</a:t>
            </a:r>
            <a:r>
              <a:rPr b="0" i="1" lang="en-US" sz="2800" spc="-1" strike="noStrike">
                <a:solidFill>
                  <a:srgbClr val="000000"/>
                </a:solidFill>
                <a:latin typeface="Calibri"/>
              </a:rPr>
              <a:t> </a:t>
            </a:r>
            <a:r>
              <a:rPr b="0" lang="en-US" sz="2800" spc="-1" strike="noStrike">
                <a:solidFill>
                  <a:srgbClr val="000000"/>
                </a:solidFill>
                <a:latin typeface="Calibri"/>
              </a:rPr>
              <a:t>gives the total number of possible interactions.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Thus, (</a:t>
            </a:r>
            <a:r>
              <a:rPr b="0" i="1" lang="en-US" sz="2800" spc="-1" strike="noStrike">
                <a:solidFill>
                  <a:srgbClr val="000000"/>
                </a:solidFill>
                <a:latin typeface="Calibri"/>
              </a:rPr>
              <a:t>k</a:t>
            </a:r>
            <a:r>
              <a:rPr b="0" lang="en-US" sz="2800" spc="-1" strike="noStrike">
                <a:solidFill>
                  <a:srgbClr val="000000"/>
                </a:solidFill>
                <a:latin typeface="Calibri"/>
              </a:rPr>
              <a:t>/</a:t>
            </a:r>
            <a:r>
              <a:rPr b="0" i="1" lang="en-US" sz="2800" spc="-1" strike="noStrike">
                <a:solidFill>
                  <a:srgbClr val="000000"/>
                </a:solidFill>
                <a:latin typeface="Calibri"/>
              </a:rPr>
              <a:t>N</a:t>
            </a:r>
            <a:r>
              <a:rPr b="0" lang="en-US" sz="2800" spc="-1" strike="noStrike" baseline="-25000">
                <a:solidFill>
                  <a:srgbClr val="000000"/>
                </a:solidFill>
                <a:latin typeface="Calibri"/>
              </a:rPr>
              <a:t>0</a:t>
            </a:r>
            <a:r>
              <a:rPr b="0" lang="en-US" sz="2800" spc="-1" strike="noStrike">
                <a:solidFill>
                  <a:srgbClr val="000000"/>
                </a:solidFill>
                <a:latin typeface="Calibri"/>
              </a:rPr>
              <a:t>)</a:t>
            </a:r>
            <a:r>
              <a:rPr b="0" i="1" lang="en-US" sz="2800" spc="-1" strike="noStrike">
                <a:solidFill>
                  <a:srgbClr val="000000"/>
                </a:solidFill>
                <a:latin typeface="Calibri"/>
              </a:rPr>
              <a:t>b I</a:t>
            </a:r>
            <a:r>
              <a:rPr b="0" i="1" lang="en-US" sz="2800" spc="-1" strike="noStrike" baseline="-25000">
                <a:solidFill>
                  <a:srgbClr val="000000"/>
                </a:solidFill>
                <a:latin typeface="Calibri"/>
              </a:rPr>
              <a:t>U</a:t>
            </a:r>
            <a:r>
              <a:rPr b="0" i="1" lang="en-US" sz="2800" spc="-1" strike="noStrike">
                <a:solidFill>
                  <a:srgbClr val="000000"/>
                </a:solidFill>
                <a:latin typeface="Calibri"/>
              </a:rPr>
              <a:t>S = </a:t>
            </a:r>
            <a:r>
              <a:rPr b="0" lang="en-US" sz="2800" spc="-1" strike="noStrike">
                <a:solidFill>
                  <a:srgbClr val="000000"/>
                </a:solidFill>
                <a:latin typeface="Calibri"/>
              </a:rPr>
              <a:t> </a:t>
            </a:r>
            <a:r>
              <a:rPr b="0" i="1" lang="en-US" sz="2800" spc="-1" strike="noStrike">
                <a:solidFill>
                  <a:srgbClr val="000000"/>
                </a:solidFill>
                <a:latin typeface="Calibri"/>
              </a:rPr>
              <a:t>kbI</a:t>
            </a:r>
            <a:r>
              <a:rPr b="0" i="1" lang="en-US" sz="2800" spc="-1" strike="noStrike" baseline="-25000">
                <a:solidFill>
                  <a:srgbClr val="000000"/>
                </a:solidFill>
                <a:latin typeface="Calibri"/>
              </a:rPr>
              <a:t>U</a:t>
            </a:r>
            <a:r>
              <a:rPr b="0" i="1" lang="en-US" sz="2800" spc="-1" strike="noStrike">
                <a:solidFill>
                  <a:srgbClr val="000000"/>
                </a:solidFill>
                <a:latin typeface="Calibri"/>
              </a:rPr>
              <a:t>S </a:t>
            </a:r>
            <a:r>
              <a:rPr b="0" lang="en-US" sz="2800" spc="-1" strike="noStrike">
                <a:solidFill>
                  <a:srgbClr val="000000"/>
                </a:solidFill>
                <a:latin typeface="Calibri"/>
              </a:rPr>
              <a:t>/ </a:t>
            </a:r>
            <a:r>
              <a:rPr b="0" i="1" lang="en-US" sz="2800" spc="-1" strike="noStrike">
                <a:solidFill>
                  <a:srgbClr val="000000"/>
                </a:solidFill>
                <a:latin typeface="Calibri"/>
              </a:rPr>
              <a:t>N</a:t>
            </a:r>
            <a:r>
              <a:rPr b="0" lang="en-US" sz="2800" spc="-1" strike="noStrike" baseline="-25000">
                <a:solidFill>
                  <a:srgbClr val="000000"/>
                </a:solidFill>
                <a:latin typeface="Calibri"/>
              </a:rPr>
              <a:t>0</a:t>
            </a:r>
            <a:r>
              <a:rPr b="0" lang="en-US" sz="2800" spc="-1" strike="noStrike">
                <a:solidFill>
                  <a:srgbClr val="000000"/>
                </a:solidFill>
                <a:latin typeface="Calibri"/>
              </a:rPr>
              <a:t> is the number of new cases of SARS each day.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Of these new cases, a fraction (</a:t>
            </a:r>
            <a:r>
              <a:rPr b="0" i="1" lang="en-US" sz="2800" spc="-1" strike="noStrike">
                <a:solidFill>
                  <a:srgbClr val="000000"/>
                </a:solidFill>
                <a:latin typeface="Calibri"/>
              </a:rPr>
              <a:t>q</a:t>
            </a:r>
            <a:r>
              <a:rPr b="0" lang="en-US" sz="2800" spc="-1" strike="noStrike">
                <a:solidFill>
                  <a:srgbClr val="000000"/>
                </a:solidFill>
                <a:latin typeface="Calibri"/>
              </a:rPr>
              <a:t>) go into category </a:t>
            </a:r>
            <a:r>
              <a:rPr b="0" i="1" lang="en-US" sz="2800" spc="-1" strike="noStrike">
                <a:solidFill>
                  <a:srgbClr val="000000"/>
                </a:solidFill>
                <a:latin typeface="Calibri"/>
              </a:rPr>
              <a:t>exposed_quarantined </a:t>
            </a:r>
            <a:r>
              <a:rPr b="0" lang="en-US" sz="2800" spc="-1" strike="noStrike">
                <a:solidFill>
                  <a:srgbClr val="000000"/>
                </a:solidFill>
                <a:latin typeface="Calibri"/>
              </a:rPr>
              <a:t>(</a:t>
            </a:r>
            <a:r>
              <a:rPr b="0" i="1" lang="en-US" sz="2800" spc="-1" strike="noStrike">
                <a:solidFill>
                  <a:srgbClr val="000000"/>
                </a:solidFill>
                <a:latin typeface="Calibri"/>
              </a:rPr>
              <a:t>E</a:t>
            </a:r>
            <a:r>
              <a:rPr b="0" i="1" lang="en-US" sz="2800" spc="-1" strike="noStrike" baseline="-25000">
                <a:solidFill>
                  <a:srgbClr val="000000"/>
                </a:solidFill>
                <a:latin typeface="Calibri"/>
              </a:rPr>
              <a:t>Q</a:t>
            </a:r>
            <a:r>
              <a:rPr b="0" lang="en-US" sz="2800" spc="-1" strike="noStrike">
                <a:solidFill>
                  <a:srgbClr val="000000"/>
                </a:solidFill>
                <a:latin typeface="Calibri"/>
              </a:rPr>
              <a:t>), while the remainder, thefraction (1 – </a:t>
            </a:r>
            <a:r>
              <a:rPr b="0" i="1" lang="en-US" sz="2800" spc="-1" strike="noStrike">
                <a:solidFill>
                  <a:srgbClr val="000000"/>
                </a:solidFill>
                <a:latin typeface="Calibri"/>
              </a:rPr>
              <a:t>q</a:t>
            </a:r>
            <a:r>
              <a:rPr b="0" lang="en-US" sz="2800" spc="-1" strike="noStrike">
                <a:solidFill>
                  <a:srgbClr val="000000"/>
                </a:solidFill>
                <a:latin typeface="Calibri"/>
              </a:rPr>
              <a:t>), go into </a:t>
            </a:r>
            <a:r>
              <a:rPr b="0" i="1" lang="en-US" sz="2800" spc="-1" strike="noStrike">
                <a:solidFill>
                  <a:srgbClr val="000000"/>
                </a:solidFill>
                <a:latin typeface="Calibri"/>
              </a:rPr>
              <a:t>exposed </a:t>
            </a:r>
            <a:r>
              <a:rPr b="0" lang="en-US" sz="2800" spc="-1" strike="noStrike">
                <a:solidFill>
                  <a:srgbClr val="000000"/>
                </a:solidFill>
                <a:latin typeface="Calibri"/>
              </a:rPr>
              <a:t>(</a:t>
            </a:r>
            <a:r>
              <a:rPr b="0" i="1" lang="en-US" sz="2800" spc="-1" strike="noStrike">
                <a:solidFill>
                  <a:srgbClr val="000000"/>
                </a:solidFill>
                <a:latin typeface="Calibri"/>
              </a:rPr>
              <a:t>E</a:t>
            </a:r>
            <a:r>
              <a:rPr b="0" lang="en-US" sz="2800" spc="-1" strike="noStrike">
                <a:solidFill>
                  <a:srgbClr val="000000"/>
                </a:solidFill>
                <a:latin typeface="Calibri"/>
              </a:rPr>
              <a:t>).</a:t>
            </a:r>
            <a:endParaRPr b="0" lang="en-US" sz="2800" spc="-1" strike="noStrike">
              <a:solidFill>
                <a:srgbClr val="000000"/>
              </a:solidFill>
              <a:latin typeface="Calibri"/>
            </a:endParaRPr>
          </a:p>
        </p:txBody>
      </p:sp>
    </p:spTree>
  </p:cSld>
  <p:timing>
    <p:tnLst>
      <p:par>
        <p:cTn id="347" dur="indefinite" restart="never" nodeType="tmRoot">
          <p:childTnLst>
            <p:seq>
              <p:cTn id="348" dur="indefinite" nodeType="mainSeq">
                <p:childTnLst>
                  <p:par>
                    <p:cTn id="349" fill="hold">
                      <p:stCondLst>
                        <p:cond delay="indefinite"/>
                      </p:stCondLst>
                      <p:childTnLst>
                        <p:par>
                          <p:cTn id="350" fill="hold">
                            <p:stCondLst>
                              <p:cond delay="0"/>
                            </p:stCondLst>
                            <p:childTnLst>
                              <p:par>
                                <p:cTn id="351" nodeType="clickEffect" fill="hold" presetClass="entr" presetID="1">
                                  <p:stCondLst>
                                    <p:cond delay="0"/>
                                  </p:stCondLst>
                                  <p:childTnLst>
                                    <p:set>
                                      <p:cBhvr>
                                        <p:cTn id="352" dur="1" fill="hold">
                                          <p:stCondLst>
                                            <p:cond delay="0"/>
                                          </p:stCondLst>
                                        </p:cTn>
                                        <p:tgtEl>
                                          <p:spTgt spid="131">
                                            <p:txEl>
                                              <p:pRg st="0" end="0"/>
                                            </p:txEl>
                                          </p:spTgt>
                                        </p:tgtEl>
                                        <p:attrNameLst>
                                          <p:attrName>style.visibility</p:attrName>
                                        </p:attrNameLst>
                                      </p:cBhvr>
                                      <p:to>
                                        <p:strVal val="visible"/>
                                      </p:to>
                                    </p:set>
                                  </p:childTnLst>
                                </p:cTn>
                              </p:par>
                              <p:par>
                                <p:cTn id="353" nodeType="withEffect" fill="hold" presetClass="entr" presetID="1">
                                  <p:stCondLst>
                                    <p:cond delay="0"/>
                                  </p:stCondLst>
                                  <p:childTnLst>
                                    <p:set>
                                      <p:cBhvr>
                                        <p:cTn id="354" dur="1" fill="hold">
                                          <p:stCondLst>
                                            <p:cond delay="0"/>
                                          </p:stCondLst>
                                        </p:cTn>
                                        <p:tgtEl>
                                          <p:spTgt spid="131">
                                            <p:txEl>
                                              <p:pRg st="1" end="1"/>
                                            </p:txEl>
                                          </p:spTgt>
                                        </p:tgtEl>
                                        <p:attrNameLst>
                                          <p:attrName>style.visibility</p:attrName>
                                        </p:attrNameLst>
                                      </p:cBhvr>
                                      <p:to>
                                        <p:strVal val="visible"/>
                                      </p:to>
                                    </p:set>
                                  </p:childTnLst>
                                </p:cTn>
                              </p:par>
                              <p:par>
                                <p:cTn id="355" nodeType="withEffect" fill="hold" presetClass="entr" presetID="1">
                                  <p:stCondLst>
                                    <p:cond delay="0"/>
                                  </p:stCondLst>
                                  <p:childTnLst>
                                    <p:set>
                                      <p:cBhvr>
                                        <p:cTn id="356" dur="1" fill="hold">
                                          <p:stCondLst>
                                            <p:cond delay="0"/>
                                          </p:stCondLst>
                                        </p:cTn>
                                        <p:tgtEl>
                                          <p:spTgt spid="131">
                                            <p:txEl>
                                              <p:pRg st="2" end="2"/>
                                            </p:txEl>
                                          </p:spTgt>
                                        </p:tgtEl>
                                        <p:attrNameLst>
                                          <p:attrName>style.visibility</p:attrName>
                                        </p:attrNameLst>
                                      </p:cBhvr>
                                      <p:to>
                                        <p:strVal val="visible"/>
                                      </p:to>
                                    </p:set>
                                  </p:childTnLst>
                                </p:cTn>
                              </p:par>
                              <p:par>
                                <p:cTn id="357" nodeType="withEffect" fill="hold" presetClass="entr" presetID="1">
                                  <p:stCondLst>
                                    <p:cond delay="0"/>
                                  </p:stCondLst>
                                  <p:childTnLst>
                                    <p:set>
                                      <p:cBhvr>
                                        <p:cTn id="358" dur="1" fill="hold">
                                          <p:stCondLst>
                                            <p:cond delay="0"/>
                                          </p:stCondLst>
                                        </p:cTn>
                                        <p:tgtEl>
                                          <p:spTgt spid="131">
                                            <p:txEl>
                                              <p:pRg st="3" end="3"/>
                                            </p:txEl>
                                          </p:spTgt>
                                        </p:tgtEl>
                                        <p:attrNameLst>
                                          <p:attrName>style.visibility</p:attrName>
                                        </p:attrNameLst>
                                      </p:cBhvr>
                                      <p:to>
                                        <p:strVal val="visible"/>
                                      </p:to>
                                    </p:set>
                                  </p:childTnLst>
                                </p:cTn>
                              </p:par>
                            </p:childTnLst>
                          </p:cTn>
                        </p:par>
                      </p:childTnLst>
                    </p:cTn>
                  </p:par>
                  <p:par>
                    <p:cTn id="359" fill="hold">
                      <p:stCondLst>
                        <p:cond delay="indefinite"/>
                      </p:stCondLst>
                      <p:childTnLst>
                        <p:par>
                          <p:cTn id="360" fill="hold">
                            <p:stCondLst>
                              <p:cond delay="0"/>
                            </p:stCondLst>
                            <p:childTnLst>
                              <p:par>
                                <p:cTn id="361" nodeType="clickEffect" fill="hold" presetClass="entr" presetID="1">
                                  <p:stCondLst>
                                    <p:cond delay="0"/>
                                  </p:stCondLst>
                                  <p:childTnLst>
                                    <p:set>
                                      <p:cBhvr>
                                        <p:cTn id="362" dur="1" fill="hold">
                                          <p:stCondLst>
                                            <p:cond delay="0"/>
                                          </p:stCondLst>
                                        </p:cTn>
                                        <p:tgtEl>
                                          <p:spTgt spid="131">
                                            <p:txEl>
                                              <p:pRg st="4" end="4"/>
                                            </p:txEl>
                                          </p:spTgt>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nodeType="clickEffect" fill="hold" presetClass="entr" presetID="1">
                                  <p:stCondLst>
                                    <p:cond delay="0"/>
                                  </p:stCondLst>
                                  <p:childTnLst>
                                    <p:set>
                                      <p:cBhvr>
                                        <p:cTn id="366" dur="1" fill="hold">
                                          <p:stCondLst>
                                            <p:cond delay="0"/>
                                          </p:stCondLst>
                                        </p:cTn>
                                        <p:tgtEl>
                                          <p:spTgt spid="131">
                                            <p:txEl>
                                              <p:pRg st="5" end="5"/>
                                            </p:txEl>
                                          </p:spTgt>
                                        </p:tgtEl>
                                        <p:attrNameLst>
                                          <p:attrName>style.visibility</p:attrName>
                                        </p:attrNameLst>
                                      </p:cBhvr>
                                      <p:to>
                                        <p:strVal val="visible"/>
                                      </p:to>
                                    </p:set>
                                  </p:childTnLst>
                                </p:cTn>
                              </p:par>
                            </p:childTnLst>
                          </p:cTn>
                        </p:par>
                      </p:childTnLst>
                    </p:cTn>
                  </p:par>
                  <p:par>
                    <p:cTn id="367" fill="hold">
                      <p:stCondLst>
                        <p:cond delay="indefinite"/>
                      </p:stCondLst>
                      <p:childTnLst>
                        <p:par>
                          <p:cTn id="368" fill="hold">
                            <p:stCondLst>
                              <p:cond delay="0"/>
                            </p:stCondLst>
                            <p:childTnLst>
                              <p:par>
                                <p:cTn id="369" nodeType="clickEffect" fill="hold" presetClass="entr" presetID="1">
                                  <p:stCondLst>
                                    <p:cond delay="0"/>
                                  </p:stCondLst>
                                  <p:childTnLst>
                                    <p:set>
                                      <p:cBhvr>
                                        <p:cTn id="370" dur="1" fill="hold">
                                          <p:stCondLst>
                                            <p:cond delay="0"/>
                                          </p:stCondLst>
                                        </p:cTn>
                                        <p:tgtEl>
                                          <p:spTgt spid="131">
                                            <p:txEl>
                                              <p:pRg st="6" end="6"/>
                                            </p:txEl>
                                          </p:spTgt>
                                        </p:tgtEl>
                                        <p:attrNameLst>
                                          <p:attrName>style.visibility</p:attrName>
                                        </p:attrNameLst>
                                      </p:cBhvr>
                                      <p:to>
                                        <p:strVal val="visible"/>
                                      </p:to>
                                    </p:set>
                                  </p:childTnLst>
                                </p:cTn>
                              </p:par>
                            </p:childTnLst>
                          </p:cTn>
                        </p:par>
                      </p:childTnLst>
                    </p:cTn>
                  </p:par>
                  <p:par>
                    <p:cTn id="371" fill="hold">
                      <p:stCondLst>
                        <p:cond delay="indefinite"/>
                      </p:stCondLst>
                      <p:childTnLst>
                        <p:par>
                          <p:cTn id="372" fill="hold">
                            <p:stCondLst>
                              <p:cond delay="0"/>
                            </p:stCondLst>
                            <p:childTnLst>
                              <p:par>
                                <p:cTn id="373" nodeType="clickEffect" fill="hold" presetClass="entr" presetID="1">
                                  <p:stCondLst>
                                    <p:cond delay="0"/>
                                  </p:stCondLst>
                                  <p:childTnLst>
                                    <p:set>
                                      <p:cBhvr>
                                        <p:cTn id="374" dur="1" fill="hold">
                                          <p:stCondLst>
                                            <p:cond delay="0"/>
                                          </p:stCondLst>
                                        </p:cTn>
                                        <p:tgtEl>
                                          <p:spTgt spid="131">
                                            <p:txEl>
                                              <p:pRg st="7" end="7"/>
                                            </p:txEl>
                                          </p:spTgt>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nodeType="clickEffect" fill="hold" presetClass="entr" presetID="1">
                                  <p:stCondLst>
                                    <p:cond delay="0"/>
                                  </p:stCondLst>
                                  <p:childTnLst>
                                    <p:set>
                                      <p:cBhvr>
                                        <p:cTn id="378" dur="1" fill="hold">
                                          <p:stCondLst>
                                            <p:cond delay="0"/>
                                          </p:stCondLst>
                                        </p:cTn>
                                        <p:tgtEl>
                                          <p:spTgt spid="131">
                                            <p:txEl>
                                              <p:pRg st="8" end="8"/>
                                            </p:txEl>
                                          </p:spTgt>
                                        </p:tgtEl>
                                        <p:attrNameLst>
                                          <p:attrName>style.visibility</p:attrName>
                                        </p:attrNameLst>
                                      </p:cBhvr>
                                      <p:to>
                                        <p:strVal val="visible"/>
                                      </p:to>
                                    </p:set>
                                  </p:childTnLst>
                                </p:cTn>
                              </p:par>
                            </p:childTnLst>
                          </p:cTn>
                        </p:par>
                      </p:childTnLst>
                    </p:cTn>
                  </p:par>
                  <p:par>
                    <p:cTn id="379" fill="hold">
                      <p:stCondLst>
                        <p:cond delay="indefinite"/>
                      </p:stCondLst>
                      <p:childTnLst>
                        <p:par>
                          <p:cTn id="380" fill="hold">
                            <p:stCondLst>
                              <p:cond delay="0"/>
                            </p:stCondLst>
                            <p:childTnLst>
                              <p:par>
                                <p:cTn id="381" nodeType="clickEffect" fill="hold" presetClass="entr" presetID="1">
                                  <p:stCondLst>
                                    <p:cond delay="0"/>
                                  </p:stCondLst>
                                  <p:childTnLst>
                                    <p:set>
                                      <p:cBhvr>
                                        <p:cTn id="382" dur="1" fill="hold">
                                          <p:stCondLst>
                                            <p:cond delay="0"/>
                                          </p:stCondLst>
                                        </p:cTn>
                                        <p:tgtEl>
                                          <p:spTgt spid="131">
                                            <p:txEl>
                                              <p:pRg st="9" end="9"/>
                                            </p:txEl>
                                          </p:spTgt>
                                        </p:tgtEl>
                                        <p:attrNameLst>
                                          <p:attrName>style.visibility</p:attrName>
                                        </p:attrNameLst>
                                      </p:cBhvr>
                                      <p:to>
                                        <p:strVal val="visible"/>
                                      </p:to>
                                    </p:set>
                                  </p:childTnLst>
                                </p:cTn>
                              </p:par>
                            </p:childTnLst>
                          </p:cTn>
                        </p:par>
                      </p:childTnLst>
                    </p:cTn>
                  </p:par>
                  <p:par>
                    <p:cTn id="383" fill="hold">
                      <p:stCondLst>
                        <p:cond delay="indefinite"/>
                      </p:stCondLst>
                      <p:childTnLst>
                        <p:par>
                          <p:cTn id="384" fill="hold">
                            <p:stCondLst>
                              <p:cond delay="0"/>
                            </p:stCondLst>
                            <p:childTnLst>
                              <p:par>
                                <p:cTn id="385" nodeType="clickEffect" fill="hold" presetClass="entr" presetID="1">
                                  <p:stCondLst>
                                    <p:cond delay="0"/>
                                  </p:stCondLst>
                                  <p:childTnLst>
                                    <p:set>
                                      <p:cBhvr>
                                        <p:cTn id="386" dur="1" fill="hold">
                                          <p:stCondLst>
                                            <p:cond delay="0"/>
                                          </p:stCondLst>
                                        </p:cTn>
                                        <p:tgtEl>
                                          <p:spTgt spid="131">
                                            <p:txEl>
                                              <p:pRg st="10" end="1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Finding rates of changes of different populations</a:t>
            </a:r>
            <a:endParaRPr b="0" lang="en-US" sz="4400" spc="-1" strike="noStrike">
              <a:solidFill>
                <a:srgbClr val="000000"/>
              </a:solidFill>
              <a:latin typeface="Calibri"/>
            </a:endParaRPr>
          </a:p>
        </p:txBody>
      </p:sp>
      <p:sp>
        <p:nvSpPr>
          <p:cNvPr id="133"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For those transferring from </a:t>
            </a:r>
            <a:r>
              <a:rPr b="0" i="1" lang="en-US" sz="2800" spc="-1" strike="noStrike">
                <a:solidFill>
                  <a:srgbClr val="000000"/>
                </a:solidFill>
                <a:latin typeface="Calibri"/>
              </a:rPr>
              <a:t>susceptible </a:t>
            </a:r>
            <a:r>
              <a:rPr b="0" lang="en-US" sz="2800" spc="-1" strike="noStrike">
                <a:solidFill>
                  <a:srgbClr val="000000"/>
                </a:solidFill>
                <a:latin typeface="Calibri"/>
              </a:rPr>
              <a:t>(</a:t>
            </a:r>
            <a:r>
              <a:rPr b="0" i="1" lang="en-US" sz="2800" spc="-1" strike="noStrike">
                <a:solidFill>
                  <a:srgbClr val="000000"/>
                </a:solidFill>
                <a:latin typeface="Calibri"/>
              </a:rPr>
              <a:t>S</a:t>
            </a:r>
            <a:r>
              <a:rPr b="0" lang="en-US" sz="2800" spc="-1" strike="noStrike">
                <a:solidFill>
                  <a:srgbClr val="000000"/>
                </a:solidFill>
                <a:latin typeface="Calibri"/>
              </a:rPr>
              <a:t>) to </a:t>
            </a:r>
            <a:r>
              <a:rPr b="0" i="1" lang="en-US" sz="2800" spc="-1" strike="noStrike">
                <a:solidFill>
                  <a:srgbClr val="000000"/>
                </a:solidFill>
                <a:latin typeface="Calibri"/>
              </a:rPr>
              <a:t>susceptible_quarantined </a:t>
            </a:r>
            <a:r>
              <a:rPr b="0" lang="en-US" sz="2800" spc="-1" strike="noStrike">
                <a:solidFill>
                  <a:srgbClr val="000000"/>
                </a:solidFill>
                <a:latin typeface="Calibri"/>
              </a:rPr>
              <a:t>(</a:t>
            </a:r>
            <a:r>
              <a:rPr b="0" i="1" lang="en-US" sz="2800" spc="-1" strike="noStrike">
                <a:solidFill>
                  <a:srgbClr val="000000"/>
                </a:solidFill>
                <a:latin typeface="Calibri"/>
              </a:rPr>
              <a:t>S</a:t>
            </a:r>
            <a:r>
              <a:rPr b="0" i="1" lang="en-US" sz="2800" spc="-1" strike="noStrike" baseline="-25000">
                <a:solidFill>
                  <a:srgbClr val="000000"/>
                </a:solidFill>
                <a:latin typeface="Calibri"/>
              </a:rPr>
              <a:t>Q</a:t>
            </a:r>
            <a:r>
              <a:rPr b="0" lang="en-US" sz="2800" spc="-1" strike="noStrike">
                <a:solidFill>
                  <a:srgbClr val="000000"/>
                </a:solidFill>
                <a:latin typeface="Calibri"/>
              </a:rPr>
              <a:t>), although they have been exposed to an infectious person, the disease was not transmitted to them.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fraction of total possible contacts, </a:t>
            </a:r>
            <a:r>
              <a:rPr b="0" i="1" lang="en-US" sz="2800" spc="-1" strike="noStrike">
                <a:solidFill>
                  <a:srgbClr val="000000"/>
                </a:solidFill>
                <a:latin typeface="Calibri"/>
              </a:rPr>
              <a:t>I</a:t>
            </a:r>
            <a:r>
              <a:rPr b="0" i="1" lang="en-US" sz="2800" spc="-1" strike="noStrike" baseline="-25000">
                <a:solidFill>
                  <a:srgbClr val="000000"/>
                </a:solidFill>
                <a:latin typeface="Calibri"/>
              </a:rPr>
              <a:t>U</a:t>
            </a:r>
            <a:r>
              <a:rPr b="0" i="1" lang="en-US" sz="2800" spc="-1" strike="noStrike">
                <a:solidFill>
                  <a:srgbClr val="000000"/>
                </a:solidFill>
                <a:latin typeface="Calibri"/>
              </a:rPr>
              <a:t>S</a:t>
            </a:r>
            <a:r>
              <a:rPr b="0" lang="en-US" sz="2800" spc="-1" strike="noStrike">
                <a:solidFill>
                  <a:srgbClr val="000000"/>
                </a:solidFill>
                <a:latin typeface="Calibri"/>
              </a:rPr>
              <a:t>, is (</a:t>
            </a:r>
            <a:r>
              <a:rPr b="0" i="1" lang="en-US" sz="2800" spc="-1" strike="noStrike">
                <a:solidFill>
                  <a:srgbClr val="000000"/>
                </a:solidFill>
                <a:latin typeface="Calibri"/>
              </a:rPr>
              <a:t>k</a:t>
            </a:r>
            <a:r>
              <a:rPr b="0" lang="en-US" sz="2800" spc="-1" strike="noStrike">
                <a:solidFill>
                  <a:srgbClr val="000000"/>
                </a:solidFill>
                <a:latin typeface="Calibri"/>
              </a:rPr>
              <a:t>/</a:t>
            </a:r>
            <a:r>
              <a:rPr b="0" i="1" lang="en-US" sz="2800" spc="-1" strike="noStrike">
                <a:solidFill>
                  <a:srgbClr val="000000"/>
                </a:solidFill>
                <a:latin typeface="Calibri"/>
              </a:rPr>
              <a:t>N</a:t>
            </a:r>
            <a:r>
              <a:rPr b="0" lang="en-US" sz="2800" spc="-1" strike="noStrike" baseline="-25000">
                <a:solidFill>
                  <a:srgbClr val="000000"/>
                </a:solidFill>
                <a:latin typeface="Calibri"/>
              </a:rPr>
              <a:t>0</a:t>
            </a:r>
            <a:r>
              <a:rPr b="0" lang="en-US" sz="2800" spc="-1" strike="noStrike">
                <a:solidFill>
                  <a:srgbClr val="000000"/>
                </a:solidFill>
                <a:latin typeface="Calibri"/>
              </a:rPr>
              <a:t>), and the probability of nontransmittal is (1 – </a:t>
            </a:r>
            <a:r>
              <a:rPr b="0" i="1" lang="en-US" sz="2800" spc="-1" strike="noStrike">
                <a:solidFill>
                  <a:srgbClr val="000000"/>
                </a:solidFill>
                <a:latin typeface="Calibri"/>
              </a:rPr>
              <a:t>b</a:t>
            </a:r>
            <a:r>
              <a:rPr b="0" lang="en-US" sz="2800" spc="-1" strike="noStrike">
                <a:solidFill>
                  <a:srgbClr val="000000"/>
                </a:solidFill>
                <a:latin typeface="Calibri"/>
              </a:rPr>
              <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Thus, the total number of non-transmission contacts is (</a:t>
            </a:r>
            <a:r>
              <a:rPr b="0" i="1" lang="en-US" sz="2800" spc="-1" strike="noStrike">
                <a:solidFill>
                  <a:srgbClr val="000000"/>
                </a:solidFill>
                <a:latin typeface="Calibri"/>
              </a:rPr>
              <a:t>k</a:t>
            </a:r>
            <a:r>
              <a:rPr b="0" lang="en-US" sz="2800" spc="-1" strike="noStrike">
                <a:solidFill>
                  <a:srgbClr val="000000"/>
                </a:solidFill>
                <a:latin typeface="Calibri"/>
              </a:rPr>
              <a:t>/</a:t>
            </a:r>
            <a:r>
              <a:rPr b="0" i="1" lang="en-US" sz="2800" spc="-1" strike="noStrike">
                <a:solidFill>
                  <a:srgbClr val="000000"/>
                </a:solidFill>
                <a:latin typeface="Calibri"/>
              </a:rPr>
              <a:t>N</a:t>
            </a:r>
            <a:r>
              <a:rPr b="0" lang="en-US" sz="2800" spc="-1" strike="noStrike" baseline="-25000">
                <a:solidFill>
                  <a:srgbClr val="000000"/>
                </a:solidFill>
                <a:latin typeface="Calibri"/>
              </a:rPr>
              <a:t>0</a:t>
            </a:r>
            <a:r>
              <a:rPr b="0" lang="en-US" sz="2800" spc="-1" strike="noStrike">
                <a:solidFill>
                  <a:srgbClr val="000000"/>
                </a:solidFill>
                <a:latin typeface="Calibri"/>
              </a:rPr>
              <a:t>)(1 – </a:t>
            </a:r>
            <a:r>
              <a:rPr b="0" i="1" lang="en-US" sz="2800" spc="-1" strike="noStrike">
                <a:solidFill>
                  <a:srgbClr val="000000"/>
                </a:solidFill>
                <a:latin typeface="Calibri"/>
              </a:rPr>
              <a:t>b</a:t>
            </a:r>
            <a:r>
              <a:rPr b="0" lang="en-US" sz="2800" spc="-1" strike="noStrike">
                <a:solidFill>
                  <a:srgbClr val="000000"/>
                </a:solidFill>
                <a:latin typeface="Calibri"/>
              </a:rPr>
              <a:t>)</a:t>
            </a:r>
            <a:r>
              <a:rPr b="0" i="1" lang="en-US" sz="2800" spc="-1" strike="noStrike">
                <a:solidFill>
                  <a:srgbClr val="000000"/>
                </a:solidFill>
                <a:latin typeface="Calibri"/>
              </a:rPr>
              <a:t>I</a:t>
            </a:r>
            <a:r>
              <a:rPr b="0" i="1" lang="en-US" sz="2800" spc="-1" strike="noStrike" baseline="-25000">
                <a:solidFill>
                  <a:srgbClr val="000000"/>
                </a:solidFill>
                <a:latin typeface="Calibri"/>
              </a:rPr>
              <a:t>U</a:t>
            </a:r>
            <a:r>
              <a:rPr b="0" i="1" lang="en-US" sz="2800" spc="-1" strike="noStrike">
                <a:solidFill>
                  <a:srgbClr val="000000"/>
                </a:solidFill>
                <a:latin typeface="Calibri"/>
              </a:rPr>
              <a:t>S </a:t>
            </a:r>
            <a:r>
              <a:rPr b="0" lang="en-US" sz="2800" spc="-1" strike="noStrike">
                <a:solidFill>
                  <a:srgbClr val="000000"/>
                </a:solidFill>
                <a:latin typeface="Calibri"/>
              </a:rPr>
              <a:t>= </a:t>
            </a:r>
            <a:r>
              <a:rPr b="0" i="1" lang="en-US" sz="2800" spc="-1" strike="noStrike">
                <a:solidFill>
                  <a:srgbClr val="000000"/>
                </a:solidFill>
                <a:latin typeface="Calibri"/>
              </a:rPr>
              <a:t>k</a:t>
            </a:r>
            <a:r>
              <a:rPr b="0" lang="en-US" sz="2800" spc="-1" strike="noStrike">
                <a:solidFill>
                  <a:srgbClr val="000000"/>
                </a:solidFill>
                <a:latin typeface="Calibri"/>
              </a:rPr>
              <a:t>(1 – </a:t>
            </a:r>
            <a:r>
              <a:rPr b="0" i="1" lang="en-US" sz="2800" spc="-1" strike="noStrike">
                <a:solidFill>
                  <a:srgbClr val="000000"/>
                </a:solidFill>
                <a:latin typeface="Calibri"/>
              </a:rPr>
              <a:t>b</a:t>
            </a:r>
            <a:r>
              <a:rPr b="0" lang="en-US" sz="2800" spc="-1" strike="noStrike">
                <a:solidFill>
                  <a:srgbClr val="000000"/>
                </a:solidFill>
                <a:latin typeface="Calibri"/>
              </a:rPr>
              <a:t>)</a:t>
            </a:r>
            <a:r>
              <a:rPr b="0" i="1" lang="en-US" sz="2800" spc="-1" strike="noStrike">
                <a:solidFill>
                  <a:srgbClr val="000000"/>
                </a:solidFill>
                <a:latin typeface="Calibri"/>
              </a:rPr>
              <a:t>I</a:t>
            </a:r>
            <a:r>
              <a:rPr b="0" i="1" lang="en-US" sz="2800" spc="-1" strike="noStrike" baseline="-25000">
                <a:solidFill>
                  <a:srgbClr val="000000"/>
                </a:solidFill>
                <a:latin typeface="Calibri"/>
              </a:rPr>
              <a:t>U</a:t>
            </a:r>
            <a:r>
              <a:rPr b="0" i="1" lang="en-US" sz="2800" spc="-1" strike="noStrike">
                <a:solidFill>
                  <a:srgbClr val="000000"/>
                </a:solidFill>
                <a:latin typeface="Calibri"/>
              </a:rPr>
              <a:t>S </a:t>
            </a:r>
            <a:r>
              <a:rPr b="0" lang="en-US" sz="2800" spc="-1" strike="noStrike">
                <a:solidFill>
                  <a:srgbClr val="000000"/>
                </a:solidFill>
                <a:latin typeface="Calibri"/>
              </a:rPr>
              <a:t>/ </a:t>
            </a:r>
            <a:r>
              <a:rPr b="0" i="1" lang="en-US" sz="2800" spc="-1" strike="noStrike">
                <a:solidFill>
                  <a:srgbClr val="000000"/>
                </a:solidFill>
                <a:latin typeface="Calibri"/>
              </a:rPr>
              <a:t>N</a:t>
            </a:r>
            <a:r>
              <a:rPr b="0" lang="en-US" sz="2800" spc="-1" strike="noStrike" baseline="-25000">
                <a:solidFill>
                  <a:srgbClr val="000000"/>
                </a:solidFill>
                <a:latin typeface="Calibri"/>
              </a:rPr>
              <a:t>0</a:t>
            </a:r>
            <a:r>
              <a:rPr b="0" lang="en-US" sz="2800" spc="-1" strike="noStrike">
                <a:solidFill>
                  <a:srgbClr val="000000"/>
                </a:solidFill>
                <a:latin typeface="Calibri"/>
              </a:rPr>
              <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However, only a fraction (</a:t>
            </a:r>
            <a:r>
              <a:rPr b="0" i="1" lang="en-US" sz="2800" spc="-1" strike="noStrike">
                <a:solidFill>
                  <a:srgbClr val="000000"/>
                </a:solidFill>
                <a:latin typeface="Calibri"/>
              </a:rPr>
              <a:t>q</a:t>
            </a:r>
            <a:r>
              <a:rPr b="0" lang="en-US" sz="2800" spc="-1" strike="noStrike">
                <a:solidFill>
                  <a:srgbClr val="000000"/>
                </a:solidFill>
                <a:latin typeface="Calibri"/>
              </a:rPr>
              <a:t>) of those go into quarantine.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Thus, the rate of change of those going from </a:t>
            </a:r>
            <a:r>
              <a:rPr b="0" i="1" lang="en-US" sz="2800" spc="-1" strike="noStrike">
                <a:solidFill>
                  <a:srgbClr val="000000"/>
                </a:solidFill>
                <a:latin typeface="Calibri"/>
              </a:rPr>
              <a:t>susceptible </a:t>
            </a:r>
            <a:r>
              <a:rPr b="0" lang="en-US" sz="2800" spc="-1" strike="noStrike">
                <a:solidFill>
                  <a:srgbClr val="000000"/>
                </a:solidFill>
                <a:latin typeface="Calibri"/>
              </a:rPr>
              <a:t>(</a:t>
            </a:r>
            <a:r>
              <a:rPr b="0" i="1" lang="en-US" sz="2800" spc="-1" strike="noStrike">
                <a:solidFill>
                  <a:srgbClr val="000000"/>
                </a:solidFill>
                <a:latin typeface="Calibri"/>
              </a:rPr>
              <a:t>S</a:t>
            </a:r>
            <a:r>
              <a:rPr b="0" lang="en-US" sz="2800" spc="-1" strike="noStrike">
                <a:solidFill>
                  <a:srgbClr val="000000"/>
                </a:solidFill>
                <a:latin typeface="Calibri"/>
              </a:rPr>
              <a:t>) to </a:t>
            </a:r>
            <a:r>
              <a:rPr b="0" i="1" lang="en-US" sz="2800" spc="-1" strike="noStrike">
                <a:solidFill>
                  <a:srgbClr val="000000"/>
                </a:solidFill>
                <a:latin typeface="Calibri"/>
              </a:rPr>
              <a:t>susceptible_quarantined </a:t>
            </a:r>
            <a:r>
              <a:rPr b="0" lang="en-US" sz="2800" spc="-1" strike="noStrike">
                <a:solidFill>
                  <a:srgbClr val="000000"/>
                </a:solidFill>
                <a:latin typeface="Calibri"/>
              </a:rPr>
              <a:t>(</a:t>
            </a:r>
            <a:r>
              <a:rPr b="0" i="1" lang="en-US" sz="2800" spc="-1" strike="noStrike">
                <a:solidFill>
                  <a:srgbClr val="000000"/>
                </a:solidFill>
                <a:latin typeface="Calibri"/>
              </a:rPr>
              <a:t>S</a:t>
            </a:r>
            <a:r>
              <a:rPr b="0" i="1" lang="en-US" sz="2800" spc="-1" strike="noStrike" baseline="-25000">
                <a:solidFill>
                  <a:srgbClr val="000000"/>
                </a:solidFill>
                <a:latin typeface="Calibri"/>
              </a:rPr>
              <a:t>Q</a:t>
            </a:r>
            <a:r>
              <a:rPr b="0" lang="en-US" sz="2800" spc="-1" strike="noStrike">
                <a:solidFill>
                  <a:srgbClr val="000000"/>
                </a:solidFill>
                <a:latin typeface="Calibri"/>
              </a:rPr>
              <a:t>) is </a:t>
            </a:r>
            <a:r>
              <a:rPr b="0" i="1" lang="en-US" sz="2800" spc="-1" strike="noStrike">
                <a:solidFill>
                  <a:srgbClr val="000000"/>
                </a:solidFill>
                <a:latin typeface="Calibri"/>
              </a:rPr>
              <a:t>qk</a:t>
            </a:r>
            <a:r>
              <a:rPr b="0" lang="en-US" sz="2800" spc="-1" strike="noStrike">
                <a:solidFill>
                  <a:srgbClr val="000000"/>
                </a:solidFill>
                <a:latin typeface="Calibri"/>
              </a:rPr>
              <a:t>(1 – </a:t>
            </a:r>
            <a:r>
              <a:rPr b="0" i="1" lang="en-US" sz="2800" spc="-1" strike="noStrike">
                <a:solidFill>
                  <a:srgbClr val="000000"/>
                </a:solidFill>
                <a:latin typeface="Calibri"/>
              </a:rPr>
              <a:t>b</a:t>
            </a:r>
            <a:r>
              <a:rPr b="0" lang="en-US" sz="2800" spc="-1" strike="noStrike">
                <a:solidFill>
                  <a:srgbClr val="000000"/>
                </a:solidFill>
                <a:latin typeface="Calibri"/>
              </a:rPr>
              <a:t>)</a:t>
            </a:r>
            <a:r>
              <a:rPr b="0" i="1" lang="en-US" sz="2800" spc="-1" strike="noStrike">
                <a:solidFill>
                  <a:srgbClr val="000000"/>
                </a:solidFill>
                <a:latin typeface="Calibri"/>
              </a:rPr>
              <a:t>I</a:t>
            </a:r>
            <a:r>
              <a:rPr b="0" i="1" lang="en-US" sz="2800" spc="-1" strike="noStrike" baseline="-25000">
                <a:solidFill>
                  <a:srgbClr val="000000"/>
                </a:solidFill>
                <a:latin typeface="Calibri"/>
              </a:rPr>
              <a:t>U</a:t>
            </a:r>
            <a:r>
              <a:rPr b="0" i="1" lang="en-US" sz="2800" spc="-1" strike="noStrike">
                <a:solidFill>
                  <a:srgbClr val="000000"/>
                </a:solidFill>
                <a:latin typeface="Calibri"/>
              </a:rPr>
              <a:t>S </a:t>
            </a:r>
            <a:r>
              <a:rPr b="0" lang="en-US" sz="2800" spc="-1" strike="noStrike">
                <a:solidFill>
                  <a:srgbClr val="000000"/>
                </a:solidFill>
                <a:latin typeface="Calibri"/>
              </a:rPr>
              <a:t>/ </a:t>
            </a:r>
            <a:r>
              <a:rPr b="0" i="1" lang="en-US" sz="2800" spc="-1" strike="noStrike">
                <a:solidFill>
                  <a:srgbClr val="000000"/>
                </a:solidFill>
                <a:latin typeface="Calibri"/>
              </a:rPr>
              <a:t>N</a:t>
            </a:r>
            <a:r>
              <a:rPr b="0" lang="en-US" sz="2800" spc="-1" strike="noStrike" baseline="-25000">
                <a:solidFill>
                  <a:srgbClr val="000000"/>
                </a:solidFill>
                <a:latin typeface="Calibri"/>
              </a:rPr>
              <a:t>0</a:t>
            </a:r>
            <a:r>
              <a:rPr b="0" lang="en-US" sz="2800" spc="-1" strike="noStrike">
                <a:solidFill>
                  <a:srgbClr val="000000"/>
                </a:solidFill>
                <a:latin typeface="Calibri"/>
              </a:rPr>
              <a:t>.</a:t>
            </a:r>
            <a:endParaRPr b="0" lang="en-US" sz="2800" spc="-1" strike="noStrike">
              <a:solidFill>
                <a:srgbClr val="000000"/>
              </a:solidFill>
              <a:latin typeface="Calibri"/>
            </a:endParaRPr>
          </a:p>
        </p:txBody>
      </p:sp>
    </p:spTree>
  </p:cSld>
  <p:timing>
    <p:tnLst>
      <p:par>
        <p:cTn id="387" dur="indefinite" restart="never" nodeType="tmRoot">
          <p:childTnLst>
            <p:seq>
              <p:cTn id="388" dur="indefinite" nodeType="mainSeq">
                <p:childTnLst>
                  <p:par>
                    <p:cTn id="389" fill="hold">
                      <p:stCondLst>
                        <p:cond delay="indefinite"/>
                      </p:stCondLst>
                      <p:childTnLst>
                        <p:par>
                          <p:cTn id="390" fill="hold">
                            <p:stCondLst>
                              <p:cond delay="0"/>
                            </p:stCondLst>
                            <p:childTnLst>
                              <p:par>
                                <p:cTn id="391" nodeType="clickEffect" fill="hold" presetClass="entr" presetID="1">
                                  <p:stCondLst>
                                    <p:cond delay="0"/>
                                  </p:stCondLst>
                                  <p:childTnLst>
                                    <p:set>
                                      <p:cBhvr>
                                        <p:cTn id="392" dur="1" fill="hold">
                                          <p:stCondLst>
                                            <p:cond delay="0"/>
                                          </p:stCondLst>
                                        </p:cTn>
                                        <p:tgtEl>
                                          <p:spTgt spid="133">
                                            <p:txEl>
                                              <p:pRg st="0" end="0"/>
                                            </p:txEl>
                                          </p:spTgt>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nodeType="clickEffect" fill="hold" presetClass="entr" presetID="1">
                                  <p:stCondLst>
                                    <p:cond delay="0"/>
                                  </p:stCondLst>
                                  <p:childTnLst>
                                    <p:set>
                                      <p:cBhvr>
                                        <p:cTn id="396" dur="1" fill="hold">
                                          <p:stCondLst>
                                            <p:cond delay="0"/>
                                          </p:stCondLst>
                                        </p:cTn>
                                        <p:tgtEl>
                                          <p:spTgt spid="133">
                                            <p:txEl>
                                              <p:pRg st="1" end="1"/>
                                            </p:txEl>
                                          </p:spTgt>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nodeType="clickEffect" fill="hold" presetClass="entr" presetID="1">
                                  <p:stCondLst>
                                    <p:cond delay="0"/>
                                  </p:stCondLst>
                                  <p:childTnLst>
                                    <p:set>
                                      <p:cBhvr>
                                        <p:cTn id="400" dur="1" fill="hold">
                                          <p:stCondLst>
                                            <p:cond delay="0"/>
                                          </p:stCondLst>
                                        </p:cTn>
                                        <p:tgtEl>
                                          <p:spTgt spid="133">
                                            <p:txEl>
                                              <p:pRg st="2" end="2"/>
                                            </p:txEl>
                                          </p:spTgt>
                                        </p:tgtEl>
                                        <p:attrNameLst>
                                          <p:attrName>style.visibility</p:attrName>
                                        </p:attrNameLst>
                                      </p:cBhvr>
                                      <p:to>
                                        <p:strVal val="visible"/>
                                      </p:to>
                                    </p:set>
                                  </p:childTnLst>
                                </p:cTn>
                              </p:par>
                            </p:childTnLst>
                          </p:cTn>
                        </p:par>
                      </p:childTnLst>
                    </p:cTn>
                  </p:par>
                  <p:par>
                    <p:cTn id="401" fill="hold">
                      <p:stCondLst>
                        <p:cond delay="indefinite"/>
                      </p:stCondLst>
                      <p:childTnLst>
                        <p:par>
                          <p:cTn id="402" fill="hold">
                            <p:stCondLst>
                              <p:cond delay="0"/>
                            </p:stCondLst>
                            <p:childTnLst>
                              <p:par>
                                <p:cTn id="403" nodeType="clickEffect" fill="hold" presetClass="entr" presetID="1">
                                  <p:stCondLst>
                                    <p:cond delay="0"/>
                                  </p:stCondLst>
                                  <p:childTnLst>
                                    <p:set>
                                      <p:cBhvr>
                                        <p:cTn id="404" dur="1" fill="hold">
                                          <p:stCondLst>
                                            <p:cond delay="0"/>
                                          </p:stCondLst>
                                        </p:cTn>
                                        <p:tgtEl>
                                          <p:spTgt spid="133">
                                            <p:txEl>
                                              <p:pRg st="3" end="3"/>
                                            </p:txEl>
                                          </p:spTgt>
                                        </p:tgtEl>
                                        <p:attrNameLst>
                                          <p:attrName>style.visibility</p:attrName>
                                        </p:attrNameLst>
                                      </p:cBhvr>
                                      <p:to>
                                        <p:strVal val="visible"/>
                                      </p:to>
                                    </p:set>
                                  </p:childTnLst>
                                </p:cTn>
                              </p:par>
                            </p:childTnLst>
                          </p:cTn>
                        </p:par>
                      </p:childTnLst>
                    </p:cTn>
                  </p:par>
                  <p:par>
                    <p:cTn id="405" fill="hold">
                      <p:stCondLst>
                        <p:cond delay="indefinite"/>
                      </p:stCondLst>
                      <p:childTnLst>
                        <p:par>
                          <p:cTn id="406" fill="hold">
                            <p:stCondLst>
                              <p:cond delay="0"/>
                            </p:stCondLst>
                            <p:childTnLst>
                              <p:par>
                                <p:cTn id="407" nodeType="clickEffect" fill="hold" presetClass="entr" presetID="1">
                                  <p:stCondLst>
                                    <p:cond delay="0"/>
                                  </p:stCondLst>
                                  <p:childTnLst>
                                    <p:set>
                                      <p:cBhvr>
                                        <p:cTn id="408" dur="1" fill="hold">
                                          <p:stCondLst>
                                            <p:cond delay="0"/>
                                          </p:stCondLst>
                                        </p:cTn>
                                        <p:tgtEl>
                                          <p:spTgt spid="133">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Reproductive Number </a:t>
            </a:r>
            <a:endParaRPr b="0" lang="en-US" sz="4400" spc="-1" strike="noStrike">
              <a:solidFill>
                <a:srgbClr val="000000"/>
              </a:solidFill>
              <a:latin typeface="Calibri"/>
            </a:endParaRPr>
          </a:p>
        </p:txBody>
      </p:sp>
      <p:sp>
        <p:nvSpPr>
          <p:cNvPr id="135"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An important value in evaluating the effectiveness of quarantine and isolation is the </a:t>
            </a:r>
            <a:r>
              <a:rPr b="1" lang="en-US" sz="2800" spc="-1" strike="noStrike">
                <a:solidFill>
                  <a:srgbClr val="000000"/>
                </a:solidFill>
                <a:latin typeface="Calibri"/>
              </a:rPr>
              <a:t>reproductive number </a:t>
            </a:r>
            <a:r>
              <a:rPr b="1" i="1" lang="en-US" sz="2800" spc="-1" strike="noStrike">
                <a:solidFill>
                  <a:srgbClr val="000000"/>
                </a:solidFill>
                <a:latin typeface="Calibri"/>
              </a:rPr>
              <a:t>R</a:t>
            </a:r>
            <a:r>
              <a:rPr b="0" lang="en-US" sz="2800" spc="-1" strike="noStrike">
                <a:solidFill>
                  <a:srgbClr val="000000"/>
                </a:solidFill>
                <a:latin typeface="Calibri"/>
              </a:rPr>
              <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Reproductive number is the expected number of secondary infectious cases resulting from an average infectious case once the epidemic is in progress.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a:t>
            </a:r>
            <a:r>
              <a:rPr b="1" lang="en-US" sz="2800" spc="-1" strike="noStrike">
                <a:solidFill>
                  <a:srgbClr val="000000"/>
                </a:solidFill>
                <a:latin typeface="Calibri"/>
              </a:rPr>
              <a:t>basic reproductive number</a:t>
            </a:r>
            <a:r>
              <a:rPr b="0" lang="en-US" sz="2800" spc="-1" strike="noStrike">
                <a:solidFill>
                  <a:srgbClr val="000000"/>
                </a:solidFill>
                <a:latin typeface="Calibri"/>
              </a:rPr>
              <a:t>, </a:t>
            </a:r>
            <a:r>
              <a:rPr b="1" i="1" lang="en-US" sz="2800" spc="-1" strike="noStrike">
                <a:solidFill>
                  <a:srgbClr val="000000"/>
                </a:solidFill>
                <a:latin typeface="Calibri"/>
              </a:rPr>
              <a:t>R</a:t>
            </a:r>
            <a:r>
              <a:rPr b="1" lang="en-US" sz="2800" spc="-1" strike="noStrike" baseline="-25000">
                <a:solidFill>
                  <a:srgbClr val="000000"/>
                </a:solidFill>
                <a:latin typeface="Calibri"/>
              </a:rPr>
              <a:t>0</a:t>
            </a:r>
            <a:r>
              <a:rPr b="0" lang="en-US" sz="2800" spc="-1" strike="noStrike">
                <a:solidFill>
                  <a:srgbClr val="000000"/>
                </a:solidFill>
                <a:latin typeface="Calibri"/>
              </a:rPr>
              <a:t>, is the initial reproductive number with one infectious individual and all others being susceptible.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For example, if at the start of a disease in an area the infectious individual transmits SARS to a mean of three other people who eventually become infectious, then the basic reproductive number is </a:t>
            </a:r>
            <a:r>
              <a:rPr b="0" i="1" lang="en-US" sz="2800" spc="-1" strike="noStrike">
                <a:solidFill>
                  <a:srgbClr val="000000"/>
                </a:solidFill>
                <a:latin typeface="Calibri"/>
              </a:rPr>
              <a:t>R</a:t>
            </a:r>
            <a:r>
              <a:rPr b="0" lang="en-US" sz="2800" spc="-1" strike="noStrike" baseline="-25000">
                <a:solidFill>
                  <a:srgbClr val="000000"/>
                </a:solidFill>
                <a:latin typeface="Calibri"/>
              </a:rPr>
              <a:t>0</a:t>
            </a:r>
            <a:r>
              <a:rPr b="0" lang="en-US" sz="2800" spc="-1" strike="noStrike">
                <a:solidFill>
                  <a:srgbClr val="000000"/>
                </a:solidFill>
                <a:latin typeface="Calibri"/>
              </a:rPr>
              <a:t> = 3.</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Such a number results in the alarming prospect of exponential growth of the disease.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On the average, one person transmits infectiousness to three other people, who each cause three other people to become infectious, and so forth.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In such a situation, at stage </a:t>
            </a:r>
            <a:r>
              <a:rPr b="0" i="1" lang="en-US" sz="2400" spc="-1" strike="noStrike">
                <a:solidFill>
                  <a:srgbClr val="000000"/>
                </a:solidFill>
                <a:latin typeface="Calibri"/>
              </a:rPr>
              <a:t>n </a:t>
            </a:r>
            <a:r>
              <a:rPr b="0" lang="en-US" sz="2400" spc="-1" strike="noStrike">
                <a:solidFill>
                  <a:srgbClr val="000000"/>
                </a:solidFill>
                <a:latin typeface="Calibri"/>
              </a:rPr>
              <a:t>of transmission, 3</a:t>
            </a:r>
            <a:r>
              <a:rPr b="0" i="1" lang="en-US" sz="2400" spc="-1" strike="noStrike" baseline="30000">
                <a:solidFill>
                  <a:srgbClr val="000000"/>
                </a:solidFill>
                <a:latin typeface="Calibri"/>
              </a:rPr>
              <a:t>n</a:t>
            </a:r>
            <a:r>
              <a:rPr b="0" i="1" lang="en-US" sz="2400" spc="-1" strike="noStrike">
                <a:solidFill>
                  <a:srgbClr val="000000"/>
                </a:solidFill>
                <a:latin typeface="Calibri"/>
              </a:rPr>
              <a:t> </a:t>
            </a:r>
            <a:r>
              <a:rPr b="0" lang="en-US" sz="2400" spc="-1" strike="noStrike">
                <a:solidFill>
                  <a:srgbClr val="000000"/>
                </a:solidFill>
                <a:latin typeface="Calibri"/>
              </a:rPr>
              <a:t>new people would eventually become infectious. For example, at stage </a:t>
            </a:r>
            <a:r>
              <a:rPr b="0" i="1" lang="en-US" sz="2400" spc="-1" strike="noStrike">
                <a:solidFill>
                  <a:srgbClr val="000000"/>
                </a:solidFill>
                <a:latin typeface="Calibri"/>
              </a:rPr>
              <a:t>n </a:t>
            </a:r>
            <a:r>
              <a:rPr b="0" lang="en-US" sz="2400" spc="-1" strike="noStrike">
                <a:solidFill>
                  <a:srgbClr val="000000"/>
                </a:solidFill>
                <a:latin typeface="Calibri"/>
              </a:rPr>
              <a:t>= 13, 3</a:t>
            </a:r>
            <a:r>
              <a:rPr b="0" lang="en-US" sz="2400" spc="-1" strike="noStrike" baseline="30000">
                <a:solidFill>
                  <a:srgbClr val="000000"/>
                </a:solidFill>
                <a:latin typeface="Calibri"/>
              </a:rPr>
              <a:t>13</a:t>
            </a:r>
            <a:r>
              <a:rPr b="0" lang="en-US" sz="2400" spc="-1" strike="noStrike">
                <a:solidFill>
                  <a:srgbClr val="000000"/>
                </a:solidFill>
                <a:latin typeface="Calibri"/>
              </a:rPr>
              <a:t>, or more than 1.5 million, new people, would get sick.</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Because of such exponential growth, it very important that </a:t>
            </a:r>
            <a:r>
              <a:rPr b="0" i="1" lang="en-US" sz="2800" spc="-1" strike="noStrike">
                <a:solidFill>
                  <a:srgbClr val="000000"/>
                </a:solidFill>
                <a:latin typeface="Calibri"/>
              </a:rPr>
              <a:t>R </a:t>
            </a:r>
            <a:r>
              <a:rPr b="0" lang="en-US" sz="2800" spc="-1" strike="noStrike">
                <a:solidFill>
                  <a:srgbClr val="000000"/>
                </a:solidFill>
                <a:latin typeface="Calibri"/>
              </a:rPr>
              <a:t>be less than 1.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With </a:t>
            </a:r>
            <a:r>
              <a:rPr b="0" i="1" lang="en-US" sz="2800" spc="-1" strike="noStrike">
                <a:solidFill>
                  <a:srgbClr val="000000"/>
                </a:solidFill>
                <a:latin typeface="Calibri"/>
              </a:rPr>
              <a:t>R </a:t>
            </a:r>
            <a:r>
              <a:rPr b="0" lang="en-US" sz="2800" spc="-1" strike="noStrike">
                <a:solidFill>
                  <a:srgbClr val="000000"/>
                </a:solidFill>
                <a:latin typeface="Calibri"/>
              </a:rPr>
              <a:t>&lt; 1, there is no epidemic.</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For </a:t>
            </a:r>
            <a:r>
              <a:rPr b="0" i="1" lang="en-US" sz="2800" spc="-1" strike="noStrike">
                <a:solidFill>
                  <a:srgbClr val="000000"/>
                </a:solidFill>
                <a:latin typeface="Calibri"/>
              </a:rPr>
              <a:t>R </a:t>
            </a:r>
            <a:r>
              <a:rPr b="0" lang="en-US" sz="2800" spc="-1" strike="noStrike">
                <a:solidFill>
                  <a:srgbClr val="000000"/>
                </a:solidFill>
                <a:latin typeface="Calibri"/>
              </a:rPr>
              <a:t>&gt; 1, there is an epidemic.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larger the reproductive number, the more virulent the epidemic.</a:t>
            </a:r>
            <a:endParaRPr b="0" lang="en-US" sz="2800" spc="-1" strike="noStrike">
              <a:solidFill>
                <a:srgbClr val="000000"/>
              </a:solidFill>
              <a:latin typeface="Calibri"/>
            </a:endParaRPr>
          </a:p>
        </p:txBody>
      </p:sp>
    </p:spTree>
  </p:cSld>
  <p:timing>
    <p:tnLst>
      <p:par>
        <p:cTn id="409" dur="indefinite" restart="never" nodeType="tmRoot">
          <p:childTnLst>
            <p:seq>
              <p:cTn id="410" dur="indefinite" nodeType="mainSeq">
                <p:childTnLst>
                  <p:par>
                    <p:cTn id="411" fill="hold">
                      <p:stCondLst>
                        <p:cond delay="indefinite"/>
                      </p:stCondLst>
                      <p:childTnLst>
                        <p:par>
                          <p:cTn id="412" fill="hold">
                            <p:stCondLst>
                              <p:cond delay="0"/>
                            </p:stCondLst>
                            <p:childTnLst>
                              <p:par>
                                <p:cTn id="413" nodeType="clickEffect" fill="hold" presetClass="entr" presetID="1">
                                  <p:stCondLst>
                                    <p:cond delay="0"/>
                                  </p:stCondLst>
                                  <p:childTnLst>
                                    <p:set>
                                      <p:cBhvr>
                                        <p:cTn id="414" dur="1" fill="hold">
                                          <p:stCondLst>
                                            <p:cond delay="0"/>
                                          </p:stCondLst>
                                        </p:cTn>
                                        <p:tgtEl>
                                          <p:spTgt spid="135">
                                            <p:txEl>
                                              <p:pRg st="0" end="0"/>
                                            </p:txEl>
                                          </p:spTgt>
                                        </p:tgtEl>
                                        <p:attrNameLst>
                                          <p:attrName>style.visibility</p:attrName>
                                        </p:attrNameLst>
                                      </p:cBhvr>
                                      <p:to>
                                        <p:strVal val="visible"/>
                                      </p:to>
                                    </p:set>
                                  </p:childTnLst>
                                </p:cTn>
                              </p:par>
                            </p:childTnLst>
                          </p:cTn>
                        </p:par>
                      </p:childTnLst>
                    </p:cTn>
                  </p:par>
                  <p:par>
                    <p:cTn id="415" fill="hold">
                      <p:stCondLst>
                        <p:cond delay="indefinite"/>
                      </p:stCondLst>
                      <p:childTnLst>
                        <p:par>
                          <p:cTn id="416" fill="hold">
                            <p:stCondLst>
                              <p:cond delay="0"/>
                            </p:stCondLst>
                            <p:childTnLst>
                              <p:par>
                                <p:cTn id="417" nodeType="clickEffect" fill="hold" presetClass="entr" presetID="1">
                                  <p:stCondLst>
                                    <p:cond delay="0"/>
                                  </p:stCondLst>
                                  <p:childTnLst>
                                    <p:set>
                                      <p:cBhvr>
                                        <p:cTn id="418" dur="1" fill="hold">
                                          <p:stCondLst>
                                            <p:cond delay="0"/>
                                          </p:stCondLst>
                                        </p:cTn>
                                        <p:tgtEl>
                                          <p:spTgt spid="135">
                                            <p:txEl>
                                              <p:pRg st="1" end="1"/>
                                            </p:txEl>
                                          </p:spTgt>
                                        </p:tgtEl>
                                        <p:attrNameLst>
                                          <p:attrName>style.visibility</p:attrName>
                                        </p:attrNameLst>
                                      </p:cBhvr>
                                      <p:to>
                                        <p:strVal val="visible"/>
                                      </p:to>
                                    </p:set>
                                  </p:childTnLst>
                                </p:cTn>
                              </p:par>
                            </p:childTnLst>
                          </p:cTn>
                        </p:par>
                      </p:childTnLst>
                    </p:cTn>
                  </p:par>
                  <p:par>
                    <p:cTn id="419" fill="hold">
                      <p:stCondLst>
                        <p:cond delay="indefinite"/>
                      </p:stCondLst>
                      <p:childTnLst>
                        <p:par>
                          <p:cTn id="420" fill="hold">
                            <p:stCondLst>
                              <p:cond delay="0"/>
                            </p:stCondLst>
                            <p:childTnLst>
                              <p:par>
                                <p:cTn id="421" nodeType="clickEffect" fill="hold" presetClass="entr" presetID="1">
                                  <p:stCondLst>
                                    <p:cond delay="0"/>
                                  </p:stCondLst>
                                  <p:childTnLst>
                                    <p:set>
                                      <p:cBhvr>
                                        <p:cTn id="422" dur="1" fill="hold">
                                          <p:stCondLst>
                                            <p:cond delay="0"/>
                                          </p:stCondLst>
                                        </p:cTn>
                                        <p:tgtEl>
                                          <p:spTgt spid="135">
                                            <p:txEl>
                                              <p:pRg st="2" end="2"/>
                                            </p:txEl>
                                          </p:spTgt>
                                        </p:tgtEl>
                                        <p:attrNameLst>
                                          <p:attrName>style.visibility</p:attrName>
                                        </p:attrNameLst>
                                      </p:cBhvr>
                                      <p:to>
                                        <p:strVal val="visible"/>
                                      </p:to>
                                    </p:set>
                                  </p:childTnLst>
                                </p:cTn>
                              </p:par>
                            </p:childTnLst>
                          </p:cTn>
                        </p:par>
                      </p:childTnLst>
                    </p:cTn>
                  </p:par>
                  <p:par>
                    <p:cTn id="423" fill="hold">
                      <p:stCondLst>
                        <p:cond delay="indefinite"/>
                      </p:stCondLst>
                      <p:childTnLst>
                        <p:par>
                          <p:cTn id="424" fill="hold">
                            <p:stCondLst>
                              <p:cond delay="0"/>
                            </p:stCondLst>
                            <p:childTnLst>
                              <p:par>
                                <p:cTn id="425" nodeType="clickEffect" fill="hold" presetClass="entr" presetID="1">
                                  <p:stCondLst>
                                    <p:cond delay="0"/>
                                  </p:stCondLst>
                                  <p:childTnLst>
                                    <p:set>
                                      <p:cBhvr>
                                        <p:cTn id="426" dur="1" fill="hold">
                                          <p:stCondLst>
                                            <p:cond delay="0"/>
                                          </p:stCondLst>
                                        </p:cTn>
                                        <p:tgtEl>
                                          <p:spTgt spid="135">
                                            <p:txEl>
                                              <p:pRg st="3" end="3"/>
                                            </p:txEl>
                                          </p:spTgt>
                                        </p:tgtEl>
                                        <p:attrNameLst>
                                          <p:attrName>style.visibility</p:attrName>
                                        </p:attrNameLst>
                                      </p:cBhvr>
                                      <p:to>
                                        <p:strVal val="visible"/>
                                      </p:to>
                                    </p:set>
                                  </p:childTnLst>
                                </p:cTn>
                              </p:par>
                            </p:childTnLst>
                          </p:cTn>
                        </p:par>
                      </p:childTnLst>
                    </p:cTn>
                  </p:par>
                  <p:par>
                    <p:cTn id="427" fill="hold">
                      <p:stCondLst>
                        <p:cond delay="indefinite"/>
                      </p:stCondLst>
                      <p:childTnLst>
                        <p:par>
                          <p:cTn id="428" fill="hold">
                            <p:stCondLst>
                              <p:cond delay="0"/>
                            </p:stCondLst>
                            <p:childTnLst>
                              <p:par>
                                <p:cTn id="429" nodeType="clickEffect" fill="hold" presetClass="entr" presetID="1">
                                  <p:stCondLst>
                                    <p:cond delay="0"/>
                                  </p:stCondLst>
                                  <p:childTnLst>
                                    <p:set>
                                      <p:cBhvr>
                                        <p:cTn id="430" dur="1" fill="hold">
                                          <p:stCondLst>
                                            <p:cond delay="0"/>
                                          </p:stCondLst>
                                        </p:cTn>
                                        <p:tgtEl>
                                          <p:spTgt spid="135">
                                            <p:txEl>
                                              <p:pRg st="4" end="4"/>
                                            </p:txEl>
                                          </p:spTgt>
                                        </p:tgtEl>
                                        <p:attrNameLst>
                                          <p:attrName>style.visibility</p:attrName>
                                        </p:attrNameLst>
                                      </p:cBhvr>
                                      <p:to>
                                        <p:strVal val="visible"/>
                                      </p:to>
                                    </p:set>
                                  </p:childTnLst>
                                </p:cTn>
                              </p:par>
                              <p:par>
                                <p:cTn id="431" nodeType="withEffect" fill="hold" presetClass="entr" presetID="1">
                                  <p:stCondLst>
                                    <p:cond delay="0"/>
                                  </p:stCondLst>
                                  <p:childTnLst>
                                    <p:set>
                                      <p:cBhvr>
                                        <p:cTn id="432" dur="1" fill="hold">
                                          <p:stCondLst>
                                            <p:cond delay="0"/>
                                          </p:stCondLst>
                                        </p:cTn>
                                        <p:tgtEl>
                                          <p:spTgt spid="135">
                                            <p:txEl>
                                              <p:pRg st="5" end="5"/>
                                            </p:txEl>
                                          </p:spTgt>
                                        </p:tgtEl>
                                        <p:attrNameLst>
                                          <p:attrName>style.visibility</p:attrName>
                                        </p:attrNameLst>
                                      </p:cBhvr>
                                      <p:to>
                                        <p:strVal val="visible"/>
                                      </p:to>
                                    </p:set>
                                  </p:childTnLst>
                                </p:cTn>
                              </p:par>
                              <p:par>
                                <p:cTn id="433" nodeType="withEffect" fill="hold" presetClass="entr" presetID="1">
                                  <p:stCondLst>
                                    <p:cond delay="0"/>
                                  </p:stCondLst>
                                  <p:childTnLst>
                                    <p:set>
                                      <p:cBhvr>
                                        <p:cTn id="434" dur="1" fill="hold">
                                          <p:stCondLst>
                                            <p:cond delay="0"/>
                                          </p:stCondLst>
                                        </p:cTn>
                                        <p:tgtEl>
                                          <p:spTgt spid="135">
                                            <p:txEl>
                                              <p:pRg st="6" end="6"/>
                                            </p:txEl>
                                          </p:spTgt>
                                        </p:tgtEl>
                                        <p:attrNameLst>
                                          <p:attrName>style.visibility</p:attrName>
                                        </p:attrNameLst>
                                      </p:cBhvr>
                                      <p:to>
                                        <p:strVal val="visible"/>
                                      </p:to>
                                    </p:set>
                                  </p:childTnLst>
                                </p:cTn>
                              </p:par>
                            </p:childTnLst>
                          </p:cTn>
                        </p:par>
                      </p:childTnLst>
                    </p:cTn>
                  </p:par>
                  <p:par>
                    <p:cTn id="435" fill="hold">
                      <p:stCondLst>
                        <p:cond delay="indefinite"/>
                      </p:stCondLst>
                      <p:childTnLst>
                        <p:par>
                          <p:cTn id="436" fill="hold">
                            <p:stCondLst>
                              <p:cond delay="0"/>
                            </p:stCondLst>
                            <p:childTnLst>
                              <p:par>
                                <p:cTn id="437" nodeType="clickEffect" fill="hold" presetClass="entr" presetID="1">
                                  <p:stCondLst>
                                    <p:cond delay="0"/>
                                  </p:stCondLst>
                                  <p:childTnLst>
                                    <p:set>
                                      <p:cBhvr>
                                        <p:cTn id="438" dur="1" fill="hold">
                                          <p:stCondLst>
                                            <p:cond delay="0"/>
                                          </p:stCondLst>
                                        </p:cTn>
                                        <p:tgtEl>
                                          <p:spTgt spid="135">
                                            <p:txEl>
                                              <p:pRg st="7" end="7"/>
                                            </p:txEl>
                                          </p:spTgt>
                                        </p:tgtEl>
                                        <p:attrNameLst>
                                          <p:attrName>style.visibility</p:attrName>
                                        </p:attrNameLst>
                                      </p:cBhvr>
                                      <p:to>
                                        <p:strVal val="visible"/>
                                      </p:to>
                                    </p:set>
                                  </p:childTnLst>
                                </p:cTn>
                              </p:par>
                            </p:childTnLst>
                          </p:cTn>
                        </p:par>
                      </p:childTnLst>
                    </p:cTn>
                  </p:par>
                  <p:par>
                    <p:cTn id="439" fill="hold">
                      <p:stCondLst>
                        <p:cond delay="indefinite"/>
                      </p:stCondLst>
                      <p:childTnLst>
                        <p:par>
                          <p:cTn id="440" fill="hold">
                            <p:stCondLst>
                              <p:cond delay="0"/>
                            </p:stCondLst>
                            <p:childTnLst>
                              <p:par>
                                <p:cTn id="441" nodeType="clickEffect" fill="hold" presetClass="entr" presetID="1">
                                  <p:stCondLst>
                                    <p:cond delay="0"/>
                                  </p:stCondLst>
                                  <p:childTnLst>
                                    <p:set>
                                      <p:cBhvr>
                                        <p:cTn id="442" dur="1" fill="hold">
                                          <p:stCondLst>
                                            <p:cond delay="0"/>
                                          </p:stCondLst>
                                        </p:cTn>
                                        <p:tgtEl>
                                          <p:spTgt spid="135">
                                            <p:txEl>
                                              <p:pRg st="8" end="8"/>
                                            </p:txEl>
                                          </p:spTgt>
                                        </p:tgtEl>
                                        <p:attrNameLst>
                                          <p:attrName>style.visibility</p:attrName>
                                        </p:attrNameLst>
                                      </p:cBhvr>
                                      <p:to>
                                        <p:strVal val="visible"/>
                                      </p:to>
                                    </p:set>
                                  </p:childTnLst>
                                </p:cTn>
                              </p:par>
                            </p:childTnLst>
                          </p:cTn>
                        </p:par>
                      </p:childTnLst>
                    </p:cTn>
                  </p:par>
                  <p:par>
                    <p:cTn id="443" fill="hold">
                      <p:stCondLst>
                        <p:cond delay="indefinite"/>
                      </p:stCondLst>
                      <p:childTnLst>
                        <p:par>
                          <p:cTn id="444" fill="hold">
                            <p:stCondLst>
                              <p:cond delay="0"/>
                            </p:stCondLst>
                            <p:childTnLst>
                              <p:par>
                                <p:cTn id="445" nodeType="clickEffect" fill="hold" presetClass="entr" presetID="1">
                                  <p:stCondLst>
                                    <p:cond delay="0"/>
                                  </p:stCondLst>
                                  <p:childTnLst>
                                    <p:set>
                                      <p:cBhvr>
                                        <p:cTn id="446" dur="1" fill="hold">
                                          <p:stCondLst>
                                            <p:cond delay="0"/>
                                          </p:stCondLst>
                                        </p:cTn>
                                        <p:tgtEl>
                                          <p:spTgt spid="135">
                                            <p:txEl>
                                              <p:pRg st="9" end="9"/>
                                            </p:txEl>
                                          </p:spTgt>
                                        </p:tgtEl>
                                        <p:attrNameLst>
                                          <p:attrName>style.visibility</p:attrName>
                                        </p:attrNameLst>
                                      </p:cBhvr>
                                      <p:to>
                                        <p:strVal val="visible"/>
                                      </p:to>
                                    </p:set>
                                  </p:childTnLst>
                                </p:cTn>
                              </p:par>
                            </p:childTnLst>
                          </p:cTn>
                        </p:par>
                      </p:childTnLst>
                    </p:cTn>
                  </p:par>
                  <p:par>
                    <p:cTn id="447" fill="hold">
                      <p:stCondLst>
                        <p:cond delay="indefinite"/>
                      </p:stCondLst>
                      <p:childTnLst>
                        <p:par>
                          <p:cTn id="448" fill="hold">
                            <p:stCondLst>
                              <p:cond delay="0"/>
                            </p:stCondLst>
                            <p:childTnLst>
                              <p:par>
                                <p:cTn id="449" nodeType="clickEffect" fill="hold" presetClass="entr" presetID="1">
                                  <p:stCondLst>
                                    <p:cond delay="0"/>
                                  </p:stCondLst>
                                  <p:childTnLst>
                                    <p:set>
                                      <p:cBhvr>
                                        <p:cTn id="450" dur="1" fill="hold">
                                          <p:stCondLst>
                                            <p:cond delay="0"/>
                                          </p:stCondLst>
                                        </p:cTn>
                                        <p:tgtEl>
                                          <p:spTgt spid="135">
                                            <p:txEl>
                                              <p:pRg st="10" end="1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Reproductive Number </a:t>
            </a:r>
            <a:endParaRPr b="0" lang="en-US" sz="4400" spc="-1" strike="noStrike">
              <a:solidFill>
                <a:srgbClr val="000000"/>
              </a:solidFill>
              <a:latin typeface="Calibri"/>
            </a:endParaRPr>
          </a:p>
        </p:txBody>
      </p:sp>
      <p:sp>
        <p:nvSpPr>
          <p:cNvPr id="137"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For this SARS model, on the average, an undetected infectious person has </a:t>
            </a:r>
            <a:r>
              <a:rPr b="0" i="1" lang="en-US" sz="2800" spc="-1" strike="noStrike">
                <a:solidFill>
                  <a:srgbClr val="000000"/>
                </a:solidFill>
                <a:latin typeface="Calibri"/>
              </a:rPr>
              <a:t>k </a:t>
            </a:r>
            <a:r>
              <a:rPr b="0" lang="en-US" sz="2800" spc="-1" strike="noStrike">
                <a:solidFill>
                  <a:srgbClr val="000000"/>
                </a:solidFill>
                <a:latin typeface="Calibri"/>
              </a:rPr>
              <a:t>contacts per day.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At the beginning of the disease with all individuals except one being susceptible, each such contact can result in the disease spreading.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Thus, with a probability </a:t>
            </a:r>
            <a:r>
              <a:rPr b="0" i="1" lang="en-US" sz="2800" spc="-1" strike="noStrike">
                <a:solidFill>
                  <a:srgbClr val="000000"/>
                </a:solidFill>
                <a:latin typeface="Calibri"/>
              </a:rPr>
              <a:t>b </a:t>
            </a:r>
            <a:r>
              <a:rPr b="0" lang="en-US" sz="2800" spc="-1" strike="noStrike">
                <a:solidFill>
                  <a:srgbClr val="000000"/>
                </a:solidFill>
                <a:latin typeface="Calibri"/>
              </a:rPr>
              <a:t>of transmission, approximately </a:t>
            </a:r>
            <a:r>
              <a:rPr b="0" i="1" lang="en-US" sz="2800" spc="-1" strike="noStrike">
                <a:solidFill>
                  <a:srgbClr val="000000"/>
                </a:solidFill>
                <a:latin typeface="Calibri"/>
              </a:rPr>
              <a:t>kb </a:t>
            </a:r>
            <a:r>
              <a:rPr b="0" lang="en-US" sz="2800" spc="-1" strike="noStrike">
                <a:solidFill>
                  <a:srgbClr val="000000"/>
                </a:solidFill>
                <a:latin typeface="Calibri"/>
              </a:rPr>
              <a:t>secondary cases of SARS per day derive from the first infections individual.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Thus, for mean disease duration of </a:t>
            </a:r>
            <a:r>
              <a:rPr b="0" i="1" lang="en-US" sz="2800" spc="-1" strike="noStrike">
                <a:solidFill>
                  <a:srgbClr val="000000"/>
                </a:solidFill>
                <a:latin typeface="Calibri"/>
              </a:rPr>
              <a:t>D </a:t>
            </a:r>
            <a:r>
              <a:rPr b="0" lang="en-US" sz="2800" spc="-1" strike="noStrike">
                <a:solidFill>
                  <a:srgbClr val="000000"/>
                </a:solidFill>
                <a:latin typeface="Calibri"/>
              </a:rPr>
              <a:t>days, the </a:t>
            </a:r>
            <a:r>
              <a:rPr b="1" lang="en-US" sz="2800" spc="-1" strike="noStrike">
                <a:solidFill>
                  <a:srgbClr val="000000"/>
                </a:solidFill>
                <a:latin typeface="Calibri"/>
              </a:rPr>
              <a:t>basic reproductive number</a:t>
            </a:r>
            <a:r>
              <a:rPr b="0" lang="en-US" sz="2800" spc="-1" strike="noStrike">
                <a:solidFill>
                  <a:srgbClr val="000000"/>
                </a:solidFill>
                <a:latin typeface="Calibri"/>
              </a:rPr>
              <a:t>, </a:t>
            </a:r>
            <a:r>
              <a:rPr b="1" i="1" lang="en-US" sz="2800" spc="-1" strike="noStrike">
                <a:solidFill>
                  <a:srgbClr val="000000"/>
                </a:solidFill>
                <a:latin typeface="Calibri"/>
              </a:rPr>
              <a:t>R</a:t>
            </a:r>
            <a:r>
              <a:rPr b="1" lang="en-US" sz="2800" spc="-1" strike="noStrike" baseline="-25000">
                <a:solidFill>
                  <a:srgbClr val="000000"/>
                </a:solidFill>
                <a:latin typeface="Calibri"/>
              </a:rPr>
              <a:t>0</a:t>
            </a:r>
            <a:r>
              <a:rPr b="0" lang="en-US" sz="2800" spc="-1" strike="noStrike">
                <a:solidFill>
                  <a:srgbClr val="000000"/>
                </a:solidFill>
                <a:latin typeface="Calibri"/>
              </a:rPr>
              <a:t>, is </a:t>
            </a:r>
            <a:r>
              <a:rPr b="0" i="1" lang="en-US" sz="2800" spc="-1" strike="noStrike">
                <a:solidFill>
                  <a:srgbClr val="000000"/>
                </a:solidFill>
                <a:latin typeface="Calibri"/>
              </a:rPr>
              <a:t>kbD</a:t>
            </a:r>
            <a:r>
              <a:rPr b="0" lang="en-US" sz="2800" spc="-1" strike="noStrike">
                <a:solidFill>
                  <a:srgbClr val="000000"/>
                </a:solidFill>
                <a:latin typeface="Calibri"/>
              </a:rPr>
              <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Because the average duration of infectiousness is 1/(</a:t>
            </a:r>
            <a:r>
              <a:rPr b="0" i="1" lang="en-US" sz="2800" spc="-1" strike="noStrike">
                <a:solidFill>
                  <a:srgbClr val="000000"/>
                </a:solidFill>
                <a:latin typeface="Calibri"/>
              </a:rPr>
              <a:t>v </a:t>
            </a:r>
            <a:r>
              <a:rPr b="0" lang="en-US" sz="2800" spc="-1" strike="noStrike">
                <a:solidFill>
                  <a:srgbClr val="000000"/>
                </a:solidFill>
                <a:latin typeface="Calibri"/>
              </a:rPr>
              <a:t>+ </a:t>
            </a:r>
            <a:r>
              <a:rPr b="0" i="1" lang="en-US" sz="2800" spc="-1" strike="noStrike">
                <a:solidFill>
                  <a:srgbClr val="000000"/>
                </a:solidFill>
                <a:latin typeface="Calibri"/>
              </a:rPr>
              <a:t>m </a:t>
            </a:r>
            <a:r>
              <a:rPr b="0" lang="en-US" sz="2800" spc="-1" strike="noStrike">
                <a:solidFill>
                  <a:srgbClr val="000000"/>
                </a:solidFill>
                <a:latin typeface="Calibri"/>
              </a:rPr>
              <a:t>+ </a:t>
            </a:r>
            <a:r>
              <a:rPr b="0" i="1" lang="en-US" sz="2800" spc="-1" strike="noStrike">
                <a:solidFill>
                  <a:srgbClr val="000000"/>
                </a:solidFill>
                <a:latin typeface="Calibri"/>
              </a:rPr>
              <a:t>w</a:t>
            </a:r>
            <a:r>
              <a:rPr b="0" lang="en-US" sz="2800" spc="-1" strike="noStrike">
                <a:solidFill>
                  <a:srgbClr val="000000"/>
                </a:solidFill>
                <a:latin typeface="Calibri"/>
              </a:rPr>
              <a:t>) da, without quarantine being a factor, one infectious person eventually gives rise to </a:t>
            </a:r>
            <a:r>
              <a:rPr b="0" i="1" lang="en-US" sz="2800" spc="-1" strike="noStrike">
                <a:solidFill>
                  <a:srgbClr val="000000"/>
                </a:solidFill>
                <a:latin typeface="Calibri"/>
              </a:rPr>
              <a:t>R</a:t>
            </a:r>
            <a:r>
              <a:rPr b="0" lang="en-US" sz="2800" spc="-1" strike="noStrike" baseline="-25000">
                <a:solidFill>
                  <a:srgbClr val="000000"/>
                </a:solidFill>
                <a:latin typeface="Calibri"/>
              </a:rPr>
              <a:t>0</a:t>
            </a:r>
            <a:r>
              <a:rPr b="0" lang="en-US" sz="2800" spc="-1" strike="noStrike">
                <a:solidFill>
                  <a:srgbClr val="000000"/>
                </a:solidFill>
                <a:latin typeface="Calibri"/>
              </a:rPr>
              <a:t> = </a:t>
            </a:r>
            <a:r>
              <a:rPr b="0" i="1" lang="en-US" sz="2800" spc="-1" strike="noStrike">
                <a:solidFill>
                  <a:srgbClr val="000000"/>
                </a:solidFill>
                <a:latin typeface="Calibri"/>
              </a:rPr>
              <a:t>kb</a:t>
            </a:r>
            <a:r>
              <a:rPr b="0" lang="en-US" sz="2800" spc="-1" strike="noStrike">
                <a:solidFill>
                  <a:srgbClr val="000000"/>
                </a:solidFill>
                <a:latin typeface="Calibri"/>
              </a:rPr>
              <a:t>/(</a:t>
            </a:r>
            <a:r>
              <a:rPr b="0" i="1" lang="en-US" sz="2800" spc="-1" strike="noStrike">
                <a:solidFill>
                  <a:srgbClr val="000000"/>
                </a:solidFill>
                <a:latin typeface="Calibri"/>
              </a:rPr>
              <a:t>v </a:t>
            </a:r>
            <a:r>
              <a:rPr b="0" lang="en-US" sz="2800" spc="-1" strike="noStrike">
                <a:solidFill>
                  <a:srgbClr val="000000"/>
                </a:solidFill>
                <a:latin typeface="Calibri"/>
              </a:rPr>
              <a:t>+ </a:t>
            </a:r>
            <a:r>
              <a:rPr b="0" i="1" lang="en-US" sz="2800" spc="-1" strike="noStrike">
                <a:solidFill>
                  <a:srgbClr val="000000"/>
                </a:solidFill>
                <a:latin typeface="Calibri"/>
              </a:rPr>
              <a:t>m </a:t>
            </a:r>
            <a:r>
              <a:rPr b="0" lang="en-US" sz="2800" spc="-1" strike="noStrike">
                <a:solidFill>
                  <a:srgbClr val="000000"/>
                </a:solidFill>
                <a:latin typeface="Calibri"/>
              </a:rPr>
              <a:t>+ </a:t>
            </a:r>
            <a:r>
              <a:rPr b="0" i="1" lang="en-US" sz="2800" spc="-1" strike="noStrike">
                <a:solidFill>
                  <a:srgbClr val="000000"/>
                </a:solidFill>
                <a:latin typeface="Calibri"/>
              </a:rPr>
              <a:t>w</a:t>
            </a:r>
            <a:r>
              <a:rPr b="0" lang="en-US" sz="2800" spc="-1" strike="noStrike">
                <a:solidFill>
                  <a:srgbClr val="000000"/>
                </a:solidFill>
                <a:latin typeface="Calibri"/>
              </a:rPr>
              <a:t>) secondary infectious cases of SARS.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However, when a fraction, </a:t>
            </a:r>
            <a:r>
              <a:rPr b="0" i="1" lang="en-US" sz="2800" spc="-1" strike="noStrike">
                <a:solidFill>
                  <a:srgbClr val="000000"/>
                </a:solidFill>
                <a:latin typeface="Calibri"/>
              </a:rPr>
              <a:t>q</a:t>
            </a:r>
            <a:r>
              <a:rPr b="0" lang="en-US" sz="2800" spc="-1" strike="noStrike">
                <a:solidFill>
                  <a:srgbClr val="000000"/>
                </a:solidFill>
                <a:latin typeface="Calibri"/>
              </a:rPr>
              <a:t>, go into quarantine so that a fraction (1 - </a:t>
            </a:r>
            <a:r>
              <a:rPr b="0" i="1" lang="en-US" sz="2800" spc="-1" strike="noStrike">
                <a:solidFill>
                  <a:srgbClr val="000000"/>
                </a:solidFill>
                <a:latin typeface="Calibri"/>
              </a:rPr>
              <a:t>q</a:t>
            </a:r>
            <a:r>
              <a:rPr b="0" lang="en-US" sz="2800" spc="-1" strike="noStrike">
                <a:solidFill>
                  <a:srgbClr val="000000"/>
                </a:solidFill>
                <a:latin typeface="Calibri"/>
              </a:rPr>
              <a:t>) do not, the reproductive number is </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a:t>
            </a:r>
            <a:r>
              <a:rPr b="0" i="1" lang="en-US" sz="2800" spc="-1" strike="noStrike">
                <a:solidFill>
                  <a:srgbClr val="000000"/>
                </a:solidFill>
                <a:latin typeface="Calibri"/>
              </a:rPr>
              <a:t>kb</a:t>
            </a:r>
            <a:r>
              <a:rPr b="0" lang="en-US" sz="2800" spc="-1" strike="noStrike">
                <a:solidFill>
                  <a:srgbClr val="000000"/>
                </a:solidFill>
                <a:latin typeface="Calibri"/>
              </a:rPr>
              <a:t>/(</a:t>
            </a:r>
            <a:r>
              <a:rPr b="0" i="1" lang="en-US" sz="2800" spc="-1" strike="noStrike">
                <a:solidFill>
                  <a:srgbClr val="000000"/>
                </a:solidFill>
                <a:latin typeface="Calibri"/>
              </a:rPr>
              <a:t>v </a:t>
            </a:r>
            <a:r>
              <a:rPr b="0" lang="en-US" sz="2800" spc="-1" strike="noStrike">
                <a:solidFill>
                  <a:srgbClr val="000000"/>
                </a:solidFill>
                <a:latin typeface="Calibri"/>
              </a:rPr>
              <a:t>+ </a:t>
            </a:r>
            <a:r>
              <a:rPr b="0" i="1" lang="en-US" sz="2800" spc="-1" strike="noStrike">
                <a:solidFill>
                  <a:srgbClr val="000000"/>
                </a:solidFill>
                <a:latin typeface="Calibri"/>
              </a:rPr>
              <a:t>m </a:t>
            </a:r>
            <a:r>
              <a:rPr b="0" lang="en-US" sz="2800" spc="-1" strike="noStrike">
                <a:solidFill>
                  <a:srgbClr val="000000"/>
                </a:solidFill>
                <a:latin typeface="Calibri"/>
              </a:rPr>
              <a:t>+ </a:t>
            </a:r>
            <a:r>
              <a:rPr b="0" i="1" lang="en-US" sz="2800" spc="-1" strike="noStrike">
                <a:solidFill>
                  <a:srgbClr val="000000"/>
                </a:solidFill>
                <a:latin typeface="Calibri"/>
              </a:rPr>
              <a:t>w</a:t>
            </a:r>
            <a:r>
              <a:rPr b="0" lang="en-US" sz="2800" spc="-1" strike="noStrike">
                <a:solidFill>
                  <a:srgbClr val="000000"/>
                </a:solidFill>
                <a:latin typeface="Calibri"/>
              </a:rPr>
              <a:t>))(1-q)</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larger </a:t>
            </a:r>
            <a:r>
              <a:rPr b="0" i="1" lang="en-US" sz="2800" spc="-1" strike="noStrike">
                <a:solidFill>
                  <a:srgbClr val="000000"/>
                </a:solidFill>
                <a:latin typeface="Calibri"/>
              </a:rPr>
              <a:t>q </a:t>
            </a:r>
            <a:r>
              <a:rPr b="0" lang="en-US" sz="2800" spc="-1" strike="noStrike">
                <a:solidFill>
                  <a:srgbClr val="000000"/>
                </a:solidFill>
                <a:latin typeface="Calibri"/>
              </a:rPr>
              <a:t>is, the smaller </a:t>
            </a:r>
            <a:r>
              <a:rPr b="0" i="1" lang="en-US" sz="2800" spc="-1" strike="noStrike">
                <a:solidFill>
                  <a:srgbClr val="000000"/>
                </a:solidFill>
                <a:latin typeface="Calibri"/>
              </a:rPr>
              <a:t>R</a:t>
            </a:r>
            <a:r>
              <a:rPr b="0" lang="en-US" sz="2800" spc="-1" strike="noStrike" baseline="-25000">
                <a:solidFill>
                  <a:srgbClr val="000000"/>
                </a:solidFill>
                <a:latin typeface="Calibri"/>
              </a:rPr>
              <a:t>0</a:t>
            </a:r>
            <a:r>
              <a:rPr b="0" lang="en-US" sz="2800" spc="-1" strike="noStrike">
                <a:solidFill>
                  <a:srgbClr val="000000"/>
                </a:solidFill>
                <a:latin typeface="Calibri"/>
              </a:rPr>
              <a:t> is, and the less severe the impact of the disease is.</a:t>
            </a:r>
            <a:endParaRPr b="0" lang="en-US" sz="2800" spc="-1" strike="noStrike">
              <a:solidFill>
                <a:srgbClr val="000000"/>
              </a:solidFill>
              <a:latin typeface="Calibri"/>
            </a:endParaRPr>
          </a:p>
        </p:txBody>
      </p:sp>
    </p:spTree>
  </p:cSld>
  <p:timing>
    <p:tnLst>
      <p:par>
        <p:cTn id="451" dur="indefinite" restart="never" nodeType="tmRoot">
          <p:childTnLst>
            <p:seq>
              <p:cTn id="452" dur="indefinite" nodeType="mainSeq">
                <p:childTnLst>
                  <p:par>
                    <p:cTn id="453" fill="hold">
                      <p:stCondLst>
                        <p:cond delay="indefinite"/>
                      </p:stCondLst>
                      <p:childTnLst>
                        <p:par>
                          <p:cTn id="454" fill="hold">
                            <p:stCondLst>
                              <p:cond delay="0"/>
                            </p:stCondLst>
                            <p:childTnLst>
                              <p:par>
                                <p:cTn id="455" nodeType="clickEffect" fill="hold" presetClass="entr" presetID="1">
                                  <p:stCondLst>
                                    <p:cond delay="0"/>
                                  </p:stCondLst>
                                  <p:childTnLst>
                                    <p:set>
                                      <p:cBhvr>
                                        <p:cTn id="456" dur="1" fill="hold">
                                          <p:stCondLst>
                                            <p:cond delay="0"/>
                                          </p:stCondLst>
                                        </p:cTn>
                                        <p:tgtEl>
                                          <p:spTgt spid="137">
                                            <p:txEl>
                                              <p:pRg st="0" end="0"/>
                                            </p:txEl>
                                          </p:spTgt>
                                        </p:tgtEl>
                                        <p:attrNameLst>
                                          <p:attrName>style.visibility</p:attrName>
                                        </p:attrNameLst>
                                      </p:cBhvr>
                                      <p:to>
                                        <p:strVal val="visible"/>
                                      </p:to>
                                    </p:set>
                                  </p:childTnLst>
                                </p:cTn>
                              </p:par>
                            </p:childTnLst>
                          </p:cTn>
                        </p:par>
                      </p:childTnLst>
                    </p:cTn>
                  </p:par>
                  <p:par>
                    <p:cTn id="457" fill="hold">
                      <p:stCondLst>
                        <p:cond delay="indefinite"/>
                      </p:stCondLst>
                      <p:childTnLst>
                        <p:par>
                          <p:cTn id="458" fill="hold">
                            <p:stCondLst>
                              <p:cond delay="0"/>
                            </p:stCondLst>
                            <p:childTnLst>
                              <p:par>
                                <p:cTn id="459" nodeType="clickEffect" fill="hold" presetClass="entr" presetID="1">
                                  <p:stCondLst>
                                    <p:cond delay="0"/>
                                  </p:stCondLst>
                                  <p:childTnLst>
                                    <p:set>
                                      <p:cBhvr>
                                        <p:cTn id="460" dur="1" fill="hold">
                                          <p:stCondLst>
                                            <p:cond delay="0"/>
                                          </p:stCondLst>
                                        </p:cTn>
                                        <p:tgtEl>
                                          <p:spTgt spid="137">
                                            <p:txEl>
                                              <p:pRg st="1" end="1"/>
                                            </p:txEl>
                                          </p:spTgt>
                                        </p:tgtEl>
                                        <p:attrNameLst>
                                          <p:attrName>style.visibility</p:attrName>
                                        </p:attrNameLst>
                                      </p:cBhvr>
                                      <p:to>
                                        <p:strVal val="visible"/>
                                      </p:to>
                                    </p:set>
                                  </p:childTnLst>
                                </p:cTn>
                              </p:par>
                            </p:childTnLst>
                          </p:cTn>
                        </p:par>
                      </p:childTnLst>
                    </p:cTn>
                  </p:par>
                  <p:par>
                    <p:cTn id="461" fill="hold">
                      <p:stCondLst>
                        <p:cond delay="indefinite"/>
                      </p:stCondLst>
                      <p:childTnLst>
                        <p:par>
                          <p:cTn id="462" fill="hold">
                            <p:stCondLst>
                              <p:cond delay="0"/>
                            </p:stCondLst>
                            <p:childTnLst>
                              <p:par>
                                <p:cTn id="463" nodeType="clickEffect" fill="hold" presetClass="entr" presetID="1">
                                  <p:stCondLst>
                                    <p:cond delay="0"/>
                                  </p:stCondLst>
                                  <p:childTnLst>
                                    <p:set>
                                      <p:cBhvr>
                                        <p:cTn id="464" dur="1" fill="hold">
                                          <p:stCondLst>
                                            <p:cond delay="0"/>
                                          </p:stCondLst>
                                        </p:cTn>
                                        <p:tgtEl>
                                          <p:spTgt spid="137">
                                            <p:txEl>
                                              <p:pRg st="2" end="2"/>
                                            </p:txEl>
                                          </p:spTgt>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nodeType="clickEffect" fill="hold" presetClass="entr" presetID="1">
                                  <p:stCondLst>
                                    <p:cond delay="0"/>
                                  </p:stCondLst>
                                  <p:childTnLst>
                                    <p:set>
                                      <p:cBhvr>
                                        <p:cTn id="468" dur="1" fill="hold">
                                          <p:stCondLst>
                                            <p:cond delay="0"/>
                                          </p:stCondLst>
                                        </p:cTn>
                                        <p:tgtEl>
                                          <p:spTgt spid="137">
                                            <p:txEl>
                                              <p:pRg st="3" end="3"/>
                                            </p:txEl>
                                          </p:spTgt>
                                        </p:tgtEl>
                                        <p:attrNameLst>
                                          <p:attrName>style.visibility</p:attrName>
                                        </p:attrNameLst>
                                      </p:cBhvr>
                                      <p:to>
                                        <p:strVal val="visible"/>
                                      </p:to>
                                    </p:set>
                                  </p:childTnLst>
                                </p:cTn>
                              </p:par>
                            </p:childTnLst>
                          </p:cTn>
                        </p:par>
                      </p:childTnLst>
                    </p:cTn>
                  </p:par>
                  <p:par>
                    <p:cTn id="469" fill="hold">
                      <p:stCondLst>
                        <p:cond delay="indefinite"/>
                      </p:stCondLst>
                      <p:childTnLst>
                        <p:par>
                          <p:cTn id="470" fill="hold">
                            <p:stCondLst>
                              <p:cond delay="0"/>
                            </p:stCondLst>
                            <p:childTnLst>
                              <p:par>
                                <p:cTn id="471" nodeType="clickEffect" fill="hold" presetClass="entr" presetID="1">
                                  <p:stCondLst>
                                    <p:cond delay="0"/>
                                  </p:stCondLst>
                                  <p:childTnLst>
                                    <p:set>
                                      <p:cBhvr>
                                        <p:cTn id="472" dur="1" fill="hold">
                                          <p:stCondLst>
                                            <p:cond delay="0"/>
                                          </p:stCondLst>
                                        </p:cTn>
                                        <p:tgtEl>
                                          <p:spTgt spid="137">
                                            <p:txEl>
                                              <p:pRg st="4" end="4"/>
                                            </p:txEl>
                                          </p:spTgt>
                                        </p:tgtEl>
                                        <p:attrNameLst>
                                          <p:attrName>style.visibility</p:attrName>
                                        </p:attrNameLst>
                                      </p:cBhvr>
                                      <p:to>
                                        <p:strVal val="visible"/>
                                      </p:to>
                                    </p:set>
                                  </p:childTnLst>
                                </p:cTn>
                              </p:par>
                            </p:childTnLst>
                          </p:cTn>
                        </p:par>
                      </p:childTnLst>
                    </p:cTn>
                  </p:par>
                  <p:par>
                    <p:cTn id="473" fill="hold">
                      <p:stCondLst>
                        <p:cond delay="indefinite"/>
                      </p:stCondLst>
                      <p:childTnLst>
                        <p:par>
                          <p:cTn id="474" fill="hold">
                            <p:stCondLst>
                              <p:cond delay="0"/>
                            </p:stCondLst>
                            <p:childTnLst>
                              <p:par>
                                <p:cTn id="475" nodeType="clickEffect" fill="hold" presetClass="entr" presetID="1">
                                  <p:stCondLst>
                                    <p:cond delay="0"/>
                                  </p:stCondLst>
                                  <p:childTnLst>
                                    <p:set>
                                      <p:cBhvr>
                                        <p:cTn id="476" dur="1" fill="hold">
                                          <p:stCondLst>
                                            <p:cond delay="0"/>
                                          </p:stCondLst>
                                        </p:cTn>
                                        <p:tgtEl>
                                          <p:spTgt spid="137">
                                            <p:txEl>
                                              <p:pRg st="5" end="5"/>
                                            </p:txEl>
                                          </p:spTgt>
                                        </p:tgtEl>
                                        <p:attrNameLst>
                                          <p:attrName>style.visibility</p:attrName>
                                        </p:attrNameLst>
                                      </p:cBhvr>
                                      <p:to>
                                        <p:strVal val="visible"/>
                                      </p:to>
                                    </p:set>
                                  </p:childTnLst>
                                </p:cTn>
                              </p:par>
                            </p:childTnLst>
                          </p:cTn>
                        </p:par>
                      </p:childTnLst>
                    </p:cTn>
                  </p:par>
                  <p:par>
                    <p:cTn id="477" fill="hold">
                      <p:stCondLst>
                        <p:cond delay="indefinite"/>
                      </p:stCondLst>
                      <p:childTnLst>
                        <p:par>
                          <p:cTn id="478" fill="hold">
                            <p:stCondLst>
                              <p:cond delay="0"/>
                            </p:stCondLst>
                            <p:childTnLst>
                              <p:par>
                                <p:cTn id="479" nodeType="clickEffect" fill="hold" presetClass="entr" presetID="1">
                                  <p:stCondLst>
                                    <p:cond delay="0"/>
                                  </p:stCondLst>
                                  <p:childTnLst>
                                    <p:set>
                                      <p:cBhvr>
                                        <p:cTn id="480" dur="1" fill="hold">
                                          <p:stCondLst>
                                            <p:cond delay="0"/>
                                          </p:stCondLst>
                                        </p:cTn>
                                        <p:tgtEl>
                                          <p:spTgt spid="137">
                                            <p:txEl>
                                              <p:pRg st="6" end="6"/>
                                            </p:txEl>
                                          </p:spTgt>
                                        </p:tgtEl>
                                        <p:attrNameLst>
                                          <p:attrName>style.visibility</p:attrName>
                                        </p:attrNameLst>
                                      </p:cBhvr>
                                      <p:to>
                                        <p:strVal val="visible"/>
                                      </p:to>
                                    </p:set>
                                  </p:childTnLst>
                                </p:cTn>
                              </p:par>
                            </p:childTnLst>
                          </p:cTn>
                        </p:par>
                      </p:childTnLst>
                    </p:cTn>
                  </p:par>
                  <p:par>
                    <p:cTn id="481" fill="hold">
                      <p:stCondLst>
                        <p:cond delay="indefinite"/>
                      </p:stCondLst>
                      <p:childTnLst>
                        <p:par>
                          <p:cTn id="482" fill="hold">
                            <p:stCondLst>
                              <p:cond delay="0"/>
                            </p:stCondLst>
                            <p:childTnLst>
                              <p:par>
                                <p:cTn id="483" nodeType="clickEffect" fill="hold" presetClass="entr" presetID="1">
                                  <p:stCondLst>
                                    <p:cond delay="0"/>
                                  </p:stCondLst>
                                  <p:childTnLst>
                                    <p:set>
                                      <p:cBhvr>
                                        <p:cTn id="484" dur="1" fill="hold">
                                          <p:stCondLst>
                                            <p:cond delay="0"/>
                                          </p:stCondLst>
                                        </p:cTn>
                                        <p:tgtEl>
                                          <p:spTgt spid="137">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Reproductive Number </a:t>
            </a:r>
            <a:endParaRPr b="0" lang="en-US" sz="4400" spc="-1" strike="noStrike">
              <a:solidFill>
                <a:srgbClr val="000000"/>
              </a:solidFill>
              <a:latin typeface="Calibri"/>
            </a:endParaRPr>
          </a:p>
        </p:txBody>
      </p:sp>
      <p:sp>
        <p:nvSpPr>
          <p:cNvPr id="139"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model of the basic reproductive number is as follows:</a:t>
            </a:r>
            <a:endParaRPr b="0" lang="en-US" sz="2800" spc="-1" strike="noStrike">
              <a:solidFill>
                <a:srgbClr val="000000"/>
              </a:solidFill>
              <a:latin typeface="Calibri"/>
            </a:endParaRPr>
          </a:p>
          <a:p>
            <a:pPr algn="ctr">
              <a:lnSpc>
                <a:spcPct val="90000"/>
              </a:lnSpc>
              <a:spcBef>
                <a:spcPts val="1001"/>
              </a:spcBef>
            </a:pPr>
            <a:r>
              <a:rPr b="0" i="1" lang="en-US" sz="2800" spc="-1" strike="noStrike">
                <a:solidFill>
                  <a:srgbClr val="000000"/>
                </a:solidFill>
                <a:latin typeface="Calibri"/>
              </a:rPr>
              <a:t>R</a:t>
            </a:r>
            <a:r>
              <a:rPr b="0" lang="en-US" sz="2800" spc="-1" strike="noStrike" baseline="-25000">
                <a:solidFill>
                  <a:srgbClr val="000000"/>
                </a:solidFill>
                <a:latin typeface="Calibri"/>
              </a:rPr>
              <a:t>0 </a:t>
            </a:r>
            <a:r>
              <a:rPr b="0" lang="en-US" sz="2800" spc="-1" strike="noStrike">
                <a:solidFill>
                  <a:srgbClr val="000000"/>
                </a:solidFill>
                <a:latin typeface="Calibri"/>
              </a:rPr>
              <a:t>= </a:t>
            </a:r>
            <a:r>
              <a:rPr b="0" i="1" lang="en-US" sz="2800" spc="-1" strike="noStrike">
                <a:solidFill>
                  <a:srgbClr val="000000"/>
                </a:solidFill>
                <a:latin typeface="Calibri"/>
              </a:rPr>
              <a:t>kbD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where </a:t>
            </a:r>
            <a:r>
              <a:rPr b="0" i="1" lang="en-US" sz="2800" spc="-1" strike="noStrike">
                <a:solidFill>
                  <a:srgbClr val="000000"/>
                </a:solidFill>
                <a:latin typeface="Calibri"/>
              </a:rPr>
              <a:t>k </a:t>
            </a:r>
            <a:r>
              <a:rPr b="0" lang="en-US" sz="2800" spc="-1" strike="noStrike">
                <a:solidFill>
                  <a:srgbClr val="000000"/>
                </a:solidFill>
                <a:latin typeface="Calibri"/>
              </a:rPr>
              <a:t>is the mean number of contacts an undetected infectious person has per time unit (such as day), </a:t>
            </a:r>
            <a:r>
              <a:rPr b="0" i="1" lang="en-US" sz="2800" spc="-1" strike="noStrike">
                <a:solidFill>
                  <a:srgbClr val="000000"/>
                </a:solidFill>
                <a:latin typeface="Calibri"/>
              </a:rPr>
              <a:t>b </a:t>
            </a:r>
            <a:r>
              <a:rPr b="0" lang="en-US" sz="2800" spc="-1" strike="noStrike">
                <a:solidFill>
                  <a:srgbClr val="000000"/>
                </a:solidFill>
                <a:latin typeface="Calibri"/>
              </a:rPr>
              <a:t>is the probability of disease transmission, and </a:t>
            </a:r>
            <a:r>
              <a:rPr b="0" i="1" lang="en-US" sz="2800" spc="-1" strike="noStrike">
                <a:solidFill>
                  <a:srgbClr val="000000"/>
                </a:solidFill>
                <a:latin typeface="Calibri"/>
              </a:rPr>
              <a:t>D </a:t>
            </a:r>
            <a:r>
              <a:rPr b="0" lang="en-US" sz="2800" spc="-1" strike="noStrike">
                <a:solidFill>
                  <a:srgbClr val="000000"/>
                </a:solidFill>
                <a:latin typeface="Calibri"/>
              </a:rPr>
              <a:t>is the mean duration of the disease.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Examining </a:t>
            </a:r>
            <a:r>
              <a:rPr b="0" i="1" lang="en-US" sz="2800" spc="-1" strike="noStrike">
                <a:solidFill>
                  <a:srgbClr val="000000"/>
                </a:solidFill>
                <a:latin typeface="Calibri"/>
              </a:rPr>
              <a:t>R</a:t>
            </a:r>
            <a:r>
              <a:rPr b="0" lang="en-US" sz="2800" spc="-1" strike="noStrike" baseline="-25000">
                <a:solidFill>
                  <a:srgbClr val="000000"/>
                </a:solidFill>
                <a:latin typeface="Calibri"/>
              </a:rPr>
              <a:t>0</a:t>
            </a:r>
            <a:r>
              <a:rPr b="0" lang="en-US" sz="2800" spc="-1" strike="noStrike">
                <a:solidFill>
                  <a:srgbClr val="000000"/>
                </a:solidFill>
                <a:latin typeface="Calibri"/>
              </a:rPr>
              <a:t>, the death rate, and other factors, WHO and other health organizations realized that they must act quickly with bold measures involving quarantine and isolation to avoid a major, worldwide epidemic of SARS.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Computer simulations with scenario analyses verified the seriousness of the disease.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Thanks to aggressive actions, a terrible catastrophe was averted.</a:t>
            </a:r>
            <a:endParaRPr b="0" lang="en-US" sz="2800" spc="-1" strike="noStrike">
              <a:solidFill>
                <a:srgbClr val="000000"/>
              </a:solidFill>
              <a:latin typeface="Calibri"/>
            </a:endParaRPr>
          </a:p>
        </p:txBody>
      </p:sp>
    </p:spTree>
  </p:cSld>
  <p:timing>
    <p:tnLst>
      <p:par>
        <p:cTn id="485" dur="indefinite" restart="never" nodeType="tmRoot">
          <p:childTnLst>
            <p:seq>
              <p:cTn id="486" dur="indefinite" nodeType="mainSeq">
                <p:childTnLst>
                  <p:par>
                    <p:cTn id="487" fill="hold">
                      <p:stCondLst>
                        <p:cond delay="indefinite"/>
                      </p:stCondLst>
                      <p:childTnLst>
                        <p:par>
                          <p:cTn id="488" fill="hold">
                            <p:stCondLst>
                              <p:cond delay="0"/>
                            </p:stCondLst>
                            <p:childTnLst>
                              <p:par>
                                <p:cTn id="489" nodeType="clickEffect" fill="hold" presetClass="entr" presetID="1">
                                  <p:stCondLst>
                                    <p:cond delay="0"/>
                                  </p:stCondLst>
                                  <p:childTnLst>
                                    <p:set>
                                      <p:cBhvr>
                                        <p:cTn id="490" dur="1" fill="hold">
                                          <p:stCondLst>
                                            <p:cond delay="0"/>
                                          </p:stCondLst>
                                        </p:cTn>
                                        <p:tgtEl>
                                          <p:spTgt spid="139">
                                            <p:txEl>
                                              <p:pRg st="0" end="0"/>
                                            </p:txEl>
                                          </p:spTgt>
                                        </p:tgtEl>
                                        <p:attrNameLst>
                                          <p:attrName>style.visibility</p:attrName>
                                        </p:attrNameLst>
                                      </p:cBhvr>
                                      <p:to>
                                        <p:strVal val="visible"/>
                                      </p:to>
                                    </p:set>
                                  </p:childTnLst>
                                </p:cTn>
                              </p:par>
                            </p:childTnLst>
                          </p:cTn>
                        </p:par>
                      </p:childTnLst>
                    </p:cTn>
                  </p:par>
                  <p:par>
                    <p:cTn id="491" fill="hold">
                      <p:stCondLst>
                        <p:cond delay="indefinite"/>
                      </p:stCondLst>
                      <p:childTnLst>
                        <p:par>
                          <p:cTn id="492" fill="hold">
                            <p:stCondLst>
                              <p:cond delay="0"/>
                            </p:stCondLst>
                            <p:childTnLst>
                              <p:par>
                                <p:cTn id="493" nodeType="clickEffect" fill="hold" presetClass="entr" presetID="1">
                                  <p:stCondLst>
                                    <p:cond delay="0"/>
                                  </p:stCondLst>
                                  <p:childTnLst>
                                    <p:set>
                                      <p:cBhvr>
                                        <p:cTn id="494" dur="1" fill="hold">
                                          <p:stCondLst>
                                            <p:cond delay="0"/>
                                          </p:stCondLst>
                                        </p:cTn>
                                        <p:tgtEl>
                                          <p:spTgt spid="139">
                                            <p:txEl>
                                              <p:pRg st="1" end="1"/>
                                            </p:txEl>
                                          </p:spTgt>
                                        </p:tgtEl>
                                        <p:attrNameLst>
                                          <p:attrName>style.visibility</p:attrName>
                                        </p:attrNameLst>
                                      </p:cBhvr>
                                      <p:to>
                                        <p:strVal val="visible"/>
                                      </p:to>
                                    </p:set>
                                  </p:childTnLst>
                                </p:cTn>
                              </p:par>
                            </p:childTnLst>
                          </p:cTn>
                        </p:par>
                      </p:childTnLst>
                    </p:cTn>
                  </p:par>
                  <p:par>
                    <p:cTn id="495" fill="hold">
                      <p:stCondLst>
                        <p:cond delay="indefinite"/>
                      </p:stCondLst>
                      <p:childTnLst>
                        <p:par>
                          <p:cTn id="496" fill="hold">
                            <p:stCondLst>
                              <p:cond delay="0"/>
                            </p:stCondLst>
                            <p:childTnLst>
                              <p:par>
                                <p:cTn id="497" nodeType="clickEffect" fill="hold" presetClass="entr" presetID="1">
                                  <p:stCondLst>
                                    <p:cond delay="0"/>
                                  </p:stCondLst>
                                  <p:childTnLst>
                                    <p:set>
                                      <p:cBhvr>
                                        <p:cTn id="498" dur="1" fill="hold">
                                          <p:stCondLst>
                                            <p:cond delay="0"/>
                                          </p:stCondLst>
                                        </p:cTn>
                                        <p:tgtEl>
                                          <p:spTgt spid="139">
                                            <p:txEl>
                                              <p:pRg st="2" end="2"/>
                                            </p:txEl>
                                          </p:spTgt>
                                        </p:tgtEl>
                                        <p:attrNameLst>
                                          <p:attrName>style.visibility</p:attrName>
                                        </p:attrNameLst>
                                      </p:cBhvr>
                                      <p:to>
                                        <p:strVal val="visible"/>
                                      </p:to>
                                    </p:set>
                                  </p:childTnLst>
                                </p:cTn>
                              </p:par>
                            </p:childTnLst>
                          </p:cTn>
                        </p:par>
                      </p:childTnLst>
                    </p:cTn>
                  </p:par>
                  <p:par>
                    <p:cTn id="499" fill="hold">
                      <p:stCondLst>
                        <p:cond delay="indefinite"/>
                      </p:stCondLst>
                      <p:childTnLst>
                        <p:par>
                          <p:cTn id="500" fill="hold">
                            <p:stCondLst>
                              <p:cond delay="0"/>
                            </p:stCondLst>
                            <p:childTnLst>
                              <p:par>
                                <p:cTn id="501" nodeType="clickEffect" fill="hold" presetClass="entr" presetID="1">
                                  <p:stCondLst>
                                    <p:cond delay="0"/>
                                  </p:stCondLst>
                                  <p:childTnLst>
                                    <p:set>
                                      <p:cBhvr>
                                        <p:cTn id="502" dur="1" fill="hold">
                                          <p:stCondLst>
                                            <p:cond delay="0"/>
                                          </p:stCondLst>
                                        </p:cTn>
                                        <p:tgtEl>
                                          <p:spTgt spid="139">
                                            <p:txEl>
                                              <p:pRg st="3" end="3"/>
                                            </p:txEl>
                                          </p:spTgt>
                                        </p:tgtEl>
                                        <p:attrNameLst>
                                          <p:attrName>style.visibility</p:attrName>
                                        </p:attrNameLst>
                                      </p:cBhvr>
                                      <p:to>
                                        <p:strVal val="visible"/>
                                      </p:to>
                                    </p:set>
                                  </p:childTnLst>
                                </p:cTn>
                              </p:par>
                            </p:childTnLst>
                          </p:cTn>
                        </p:par>
                      </p:childTnLst>
                    </p:cTn>
                  </p:par>
                  <p:par>
                    <p:cTn id="503" fill="hold">
                      <p:stCondLst>
                        <p:cond delay="indefinite"/>
                      </p:stCondLst>
                      <p:childTnLst>
                        <p:par>
                          <p:cTn id="504" fill="hold">
                            <p:stCondLst>
                              <p:cond delay="0"/>
                            </p:stCondLst>
                            <p:childTnLst>
                              <p:par>
                                <p:cTn id="505" nodeType="clickEffect" fill="hold" presetClass="entr" presetID="1">
                                  <p:stCondLst>
                                    <p:cond delay="0"/>
                                  </p:stCondLst>
                                  <p:childTnLst>
                                    <p:set>
                                      <p:cBhvr>
                                        <p:cTn id="506" dur="1" fill="hold">
                                          <p:stCondLst>
                                            <p:cond delay="0"/>
                                          </p:stCondLst>
                                        </p:cTn>
                                        <p:tgtEl>
                                          <p:spTgt spid="139">
                                            <p:txEl>
                                              <p:pRg st="4" end="4"/>
                                            </p:txEl>
                                          </p:spTgt>
                                        </p:tgtEl>
                                        <p:attrNameLst>
                                          <p:attrName>style.visibility</p:attrName>
                                        </p:attrNameLst>
                                      </p:cBhvr>
                                      <p:to>
                                        <p:strVal val="visible"/>
                                      </p:to>
                                    </p:set>
                                  </p:childTnLst>
                                </p:cTn>
                              </p:par>
                            </p:childTnLst>
                          </p:cTn>
                        </p:par>
                      </p:childTnLst>
                    </p:cTn>
                  </p:par>
                  <p:par>
                    <p:cTn id="507" fill="hold">
                      <p:stCondLst>
                        <p:cond delay="indefinite"/>
                      </p:stCondLst>
                      <p:childTnLst>
                        <p:par>
                          <p:cTn id="508" fill="hold">
                            <p:stCondLst>
                              <p:cond delay="0"/>
                            </p:stCondLst>
                            <p:childTnLst>
                              <p:par>
                                <p:cTn id="509" nodeType="clickEffect" fill="hold" presetClass="entr" presetID="1">
                                  <p:stCondLst>
                                    <p:cond delay="0"/>
                                  </p:stCondLst>
                                  <p:childTnLst>
                                    <p:set>
                                      <p:cBhvr>
                                        <p:cTn id="510" dur="1" fill="hold">
                                          <p:stCondLst>
                                            <p:cond delay="0"/>
                                          </p:stCondLst>
                                        </p:cTn>
                                        <p:tgtEl>
                                          <p:spTgt spid="139">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sp>
        <p:nvSpPr>
          <p:cNvPr id="141"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Write the system of differential equations for the SIR model using a transmission constant of 0.0058 and a recovery rate of 0.04.</a:t>
            </a:r>
            <a:endParaRPr b="0" lang="en-US" sz="2800" spc="-1" strike="noStrike">
              <a:solidFill>
                <a:srgbClr val="000000"/>
              </a:solidFill>
              <a:latin typeface="Calibri"/>
            </a:endParaRPr>
          </a:p>
        </p:txBody>
      </p:sp>
    </p:spTree>
  </p:cSld>
  <p:timing>
    <p:tnLst>
      <p:par>
        <p:cTn id="511" dur="indefinite" restart="never" nodeType="tmRoot">
          <p:childTnLst>
            <p:seq>
              <p:cTn id="51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SARS – An Introduction</a:t>
            </a:r>
            <a:endParaRPr b="0" lang="en-US" sz="4400" spc="-1" strike="noStrike">
              <a:solidFill>
                <a:srgbClr val="000000"/>
              </a:solidFill>
              <a:latin typeface="Calibri"/>
            </a:endParaRPr>
          </a:p>
        </p:txBody>
      </p:sp>
      <p:sp>
        <p:nvSpPr>
          <p:cNvPr id="87"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SARS</a:t>
            </a:r>
            <a:r>
              <a:rPr b="0" lang="en-US" sz="2800" spc="-1" strike="noStrike">
                <a:solidFill>
                  <a:srgbClr val="000000"/>
                </a:solidFill>
                <a:latin typeface="Calibri"/>
              </a:rPr>
              <a:t>, </a:t>
            </a:r>
            <a:r>
              <a:rPr b="1" lang="en-US" sz="2800" spc="-1" strike="noStrike">
                <a:solidFill>
                  <a:srgbClr val="000000"/>
                </a:solidFill>
                <a:latin typeface="Calibri"/>
              </a:rPr>
              <a:t>severe acute respiratory syndrome , </a:t>
            </a:r>
            <a:r>
              <a:rPr b="0" lang="en-US" sz="2800" spc="-1" strike="noStrike">
                <a:solidFill>
                  <a:srgbClr val="000000"/>
                </a:solidFill>
                <a:latin typeface="Calibri"/>
              </a:rPr>
              <a:t>first case occurred on November 16, 2002, in southern China.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Chinese health officials reported the outbreak to the World Health Organization (WHO) on February 11, 2003.</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By April 2, the total reported cases of SARS were 2000; and by July, the count was over 8400 with more than 800 dead.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In response to the initial report, WHO coordinated the investigation into the cause and implemented procedures to control the spread of this disease.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control measures were extremely effective, and the last new case was reported on June 12, 2003 (WHO).</a:t>
            </a:r>
            <a:endParaRPr b="0" lang="en-US" sz="2800" spc="-1" strike="noStrike">
              <a:solidFill>
                <a:srgbClr val="000000"/>
              </a:solidFill>
              <a:latin typeface="Calibri"/>
            </a:endParaRPr>
          </a:p>
        </p:txBody>
      </p:sp>
    </p:spTree>
  </p:cSld>
  <p:timing>
    <p:tnLst>
      <p:par>
        <p:cTn id="5" dur="indefinite" restart="never" nodeType="tmRoot">
          <p:childTnLst>
            <p:seq>
              <p:cTn id="6" dur="indefinite" nodeType="mainSeq">
                <p:childTnLst>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8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8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8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87">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sp>
        <p:nvSpPr>
          <p:cNvPr id="143" name="TextShape 2"/>
          <p:cNvSpPr txBox="1"/>
          <p:nvPr/>
        </p:nvSpPr>
        <p:spPr>
          <a:xfrm>
            <a:off x="838080" y="1825560"/>
            <a:ext cx="10515240" cy="4350960"/>
          </a:xfrm>
          <a:prstGeom prst="rect">
            <a:avLst/>
          </a:prstGeom>
          <a:noFill/>
          <a:ln>
            <a:noFill/>
          </a:ln>
        </p:spPr>
        <p:txBody>
          <a:bodyPr/>
          <a:p>
            <a:endParaRPr b="0" lang="en-US" sz="2800" spc="-1" strike="noStrike">
              <a:solidFill>
                <a:srgbClr val="000000"/>
              </a:solidFill>
              <a:latin typeface="Calibri"/>
            </a:endParaRPr>
          </a:p>
        </p:txBody>
      </p:sp>
    </p:spTree>
  </p:cSld>
  <p:timing>
    <p:tnLst>
      <p:par>
        <p:cTn id="513" dur="indefinite" restart="never" nodeType="tmRoot">
          <p:childTnLst>
            <p:seq>
              <p:cTn id="514"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SARS – An Introduction</a:t>
            </a:r>
            <a:endParaRPr b="0" lang="en-US" sz="4400" spc="-1" strike="noStrike">
              <a:solidFill>
                <a:srgbClr val="000000"/>
              </a:solidFill>
              <a:latin typeface="Calibri"/>
            </a:endParaRPr>
          </a:p>
        </p:txBody>
      </p:sp>
      <p:sp>
        <p:nvSpPr>
          <p:cNvPr id="89"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By the third week in March several laboratories worldwide had identified the probable causative agent—</a:t>
            </a:r>
            <a:r>
              <a:rPr b="0" i="1" lang="en-US" sz="2800" spc="-1" strike="noStrike">
                <a:solidFill>
                  <a:srgbClr val="000000"/>
                </a:solidFill>
                <a:latin typeface="Calibri"/>
              </a:rPr>
              <a:t>SARS-CoV</a:t>
            </a:r>
            <a:r>
              <a:rPr b="0" lang="en-US" sz="2800" spc="-1" strike="noStrike">
                <a:solidFill>
                  <a:srgbClr val="000000"/>
                </a:solidFill>
                <a:latin typeface="Calibri"/>
              </a:rPr>
              <a:t>, the SARS coronavirus.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Coronaviruses represent a large group of +-stranded RNA-containing viruses associated with various respiratory and gastrointestinal illnesses.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Although the human diseases associated with these viruses have been mild previously, this coronavirus is quite different.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Like many respiratory pathogens, SARS is spread by close personal contact and perhaps by airborne transmission.</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27" dur="indefinite" restart="never" nodeType="tmRoot">
          <p:childTnLst>
            <p:seq>
              <p:cTn id="28" dur="indefinite" nodeType="mainSeq">
                <p:childTnLst>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89">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89">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89">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89">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SARS – Symptoms and Detection</a:t>
            </a:r>
            <a:endParaRPr b="0" lang="en-US" sz="4400" spc="-1" strike="noStrike">
              <a:solidFill>
                <a:srgbClr val="000000"/>
              </a:solidFill>
              <a:latin typeface="Calibri"/>
            </a:endParaRPr>
          </a:p>
        </p:txBody>
      </p:sp>
      <p:sp>
        <p:nvSpPr>
          <p:cNvPr id="91"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Severe cases exhibit a fever higher than 38 </a:t>
            </a:r>
            <a:r>
              <a:rPr b="0" lang="en-US" sz="2800" spc="-1" strike="noStrike" baseline="30000">
                <a:solidFill>
                  <a:srgbClr val="000000"/>
                </a:solidFill>
                <a:latin typeface="Calibri"/>
              </a:rPr>
              <a:t>o</a:t>
            </a:r>
            <a:r>
              <a:rPr b="0" lang="en-US" sz="2800" spc="-1" strike="noStrike">
                <a:solidFill>
                  <a:srgbClr val="000000"/>
                </a:solidFill>
                <a:latin typeface="Calibri"/>
              </a:rPr>
              <a:t>C and one or more respiratory symptoms—difficulty breathing, cough, or shortness of breath. Additionally, the person must show radiographic evidence (lung infiltrates) of pneumonia, or </a:t>
            </a:r>
            <a:r>
              <a:rPr b="1" lang="en-US" sz="2800" spc="-1" strike="noStrike">
                <a:solidFill>
                  <a:srgbClr val="000000"/>
                </a:solidFill>
                <a:latin typeface="Calibri"/>
              </a:rPr>
              <a:t>respiratory distress syndrome </a:t>
            </a:r>
            <a:r>
              <a:rPr b="0" lang="en-US" sz="2800" spc="-1" strike="noStrike">
                <a:solidFill>
                  <a:srgbClr val="000000"/>
                </a:solidFill>
                <a:latin typeface="Calibri"/>
              </a:rPr>
              <a:t>(</a:t>
            </a:r>
            <a:r>
              <a:rPr b="1" lang="en-US" sz="2800" spc="-1" strike="noStrike">
                <a:solidFill>
                  <a:srgbClr val="000000"/>
                </a:solidFill>
                <a:latin typeface="Calibri"/>
              </a:rPr>
              <a:t>RDS</a:t>
            </a:r>
            <a:r>
              <a:rPr b="0" lang="en-US" sz="2800" spc="-1" strike="noStrike">
                <a:solidFill>
                  <a:srgbClr val="000000"/>
                </a:solidFill>
                <a:latin typeface="Calibri"/>
              </a:rPr>
              <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Today, laboratory tests confirm SARS if they reveal one of the following (CDC):</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Antibody to SARS virus in specimens obtained during acute illness or more than 28 days after onset of illness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SARS viral RNA detected by RT-PCR</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SARS virus</a:t>
            </a:r>
            <a:endParaRPr b="0" lang="en-US" sz="2400" spc="-1" strike="noStrike">
              <a:solidFill>
                <a:srgbClr val="000000"/>
              </a:solidFill>
              <a:latin typeface="Calibri"/>
            </a:endParaRPr>
          </a:p>
        </p:txBody>
      </p:sp>
    </p:spTree>
  </p:cSld>
  <p:timing>
    <p:tnLst>
      <p:par>
        <p:cTn id="45" dur="indefinite" restart="never" nodeType="tmRoot">
          <p:childTnLst>
            <p:seq>
              <p:cTn id="46" dur="indefinite" nodeType="mainSeq">
                <p:childTnLst>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9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91">
                                            <p:txEl>
                                              <p:pRg st="1" end="1"/>
                                            </p:txEl>
                                          </p:spTgt>
                                        </p:tgtEl>
                                        <p:attrNameLst>
                                          <p:attrName>style.visibility</p:attrName>
                                        </p:attrNameLst>
                                      </p:cBhvr>
                                      <p:to>
                                        <p:strVal val="visible"/>
                                      </p:to>
                                    </p:set>
                                  </p:childTnLst>
                                </p:cTn>
                              </p:par>
                              <p:par>
                                <p:cTn id="55" nodeType="withEffect" fill="hold" presetClass="entr" presetID="1">
                                  <p:stCondLst>
                                    <p:cond delay="0"/>
                                  </p:stCondLst>
                                  <p:childTnLst>
                                    <p:set>
                                      <p:cBhvr>
                                        <p:cTn id="56" dur="1" fill="hold">
                                          <p:stCondLst>
                                            <p:cond delay="0"/>
                                          </p:stCondLst>
                                        </p:cTn>
                                        <p:tgtEl>
                                          <p:spTgt spid="91">
                                            <p:txEl>
                                              <p:pRg st="2" end="2"/>
                                            </p:txEl>
                                          </p:spTgt>
                                        </p:tgtEl>
                                        <p:attrNameLst>
                                          <p:attrName>style.visibility</p:attrName>
                                        </p:attrNameLst>
                                      </p:cBhvr>
                                      <p:to>
                                        <p:strVal val="visible"/>
                                      </p:to>
                                    </p:set>
                                  </p:childTnLst>
                                </p:cTn>
                              </p:par>
                              <p:par>
                                <p:cTn id="57" nodeType="withEffect" fill="hold" presetClass="entr" presetID="1">
                                  <p:stCondLst>
                                    <p:cond delay="0"/>
                                  </p:stCondLst>
                                  <p:childTnLst>
                                    <p:set>
                                      <p:cBhvr>
                                        <p:cTn id="58" dur="1" fill="hold">
                                          <p:stCondLst>
                                            <p:cond delay="0"/>
                                          </p:stCondLst>
                                        </p:cTn>
                                        <p:tgtEl>
                                          <p:spTgt spid="91">
                                            <p:txEl>
                                              <p:pRg st="3" end="3"/>
                                            </p:txEl>
                                          </p:spTgt>
                                        </p:tgtEl>
                                        <p:attrNameLst>
                                          <p:attrName>style.visibility</p:attrName>
                                        </p:attrNameLst>
                                      </p:cBhvr>
                                      <p:to>
                                        <p:strVal val="visible"/>
                                      </p:to>
                                    </p:set>
                                  </p:childTnLst>
                                </p:cTn>
                              </p:par>
                              <p:par>
                                <p:cTn id="59" nodeType="withEffect" fill="hold" presetClass="entr" presetID="1">
                                  <p:stCondLst>
                                    <p:cond delay="0"/>
                                  </p:stCondLst>
                                  <p:childTnLst>
                                    <p:set>
                                      <p:cBhvr>
                                        <p:cTn id="60" dur="1" fill="hold">
                                          <p:stCondLst>
                                            <p:cond delay="0"/>
                                          </p:stCondLst>
                                        </p:cTn>
                                        <p:tgtEl>
                                          <p:spTgt spid="91">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Modelling SARS</a:t>
            </a:r>
            <a:endParaRPr b="0" lang="en-US" sz="4400" spc="-1" strike="noStrike">
              <a:solidFill>
                <a:srgbClr val="000000"/>
              </a:solidFill>
              <a:latin typeface="Calibri"/>
            </a:endParaRPr>
          </a:p>
        </p:txBody>
      </p:sp>
      <p:sp>
        <p:nvSpPr>
          <p:cNvPr id="93"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SARS is an interesting disease for modeling, particularly because there is so much epidemiological information.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 still have much to learn about SARS, and we still have no available, effective treatment.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It helps us in modelling Covid-19 and on the basis of this, we can see how easily it spreads and how effective measures can be taken.</a:t>
            </a:r>
            <a:endParaRPr b="0" lang="en-US" sz="2800" spc="-1" strike="noStrike">
              <a:solidFill>
                <a:srgbClr val="000000"/>
              </a:solidFill>
              <a:latin typeface="Calibri"/>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Modelling SARS</a:t>
            </a:r>
            <a:endParaRPr b="0" lang="en-US" sz="4400" spc="-1" strike="noStrike">
              <a:solidFill>
                <a:srgbClr val="000000"/>
              </a:solidFill>
              <a:latin typeface="Calibri"/>
            </a:endParaRPr>
          </a:p>
        </p:txBody>
      </p:sp>
      <p:sp>
        <p:nvSpPr>
          <p:cNvPr id="95"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Before developing a model for the spread of SARS, we consider the simpler situation of a disease in a closed environment in which there are </a:t>
            </a:r>
            <a:r>
              <a:rPr b="1" lang="en-US" sz="2800" spc="-1" strike="noStrike">
                <a:solidFill>
                  <a:srgbClr val="000000"/>
                </a:solidFill>
                <a:latin typeface="Calibri"/>
              </a:rPr>
              <a:t>no births, deaths, immigration, or emigration.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1978 </a:t>
            </a:r>
            <a:r>
              <a:rPr b="0" i="1" lang="en-US" sz="2800" spc="-1" strike="noStrike">
                <a:solidFill>
                  <a:srgbClr val="000000"/>
                </a:solidFill>
                <a:latin typeface="Calibri"/>
              </a:rPr>
              <a:t>British Medical Journal </a:t>
            </a:r>
            <a:r>
              <a:rPr b="0" lang="en-US" sz="2800" spc="-1" strike="noStrike">
                <a:solidFill>
                  <a:srgbClr val="000000"/>
                </a:solidFill>
                <a:latin typeface="Calibri"/>
              </a:rPr>
              <a:t>article reported on such a situation—influenza at a boys’ boarding school.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On January 22, only one boy had the flu, which none of the other boys had ever had. By the end of the epidemic on February 4, 512 of the 763 boys in the school had contracted the disease (Murray 1989; NCSLIP).</a:t>
            </a:r>
            <a:endParaRPr b="0" lang="en-US" sz="2400" spc="-1" strike="noStrike">
              <a:solidFill>
                <a:srgbClr val="000000"/>
              </a:solidFill>
              <a:latin typeface="Calibri"/>
            </a:endParaRPr>
          </a:p>
        </p:txBody>
      </p:sp>
    </p:spTree>
  </p:cSld>
  <p:timing>
    <p:tnLst>
      <p:par>
        <p:cTn id="63" dur="indefinite" restart="never" nodeType="tmRoot">
          <p:childTnLst>
            <p:seq>
              <p:cTn id="64" dur="indefinite" nodeType="mainSeq">
                <p:childTnLst>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95">
                                            <p:txEl>
                                              <p:pRg st="1" end="1"/>
                                            </p:txEl>
                                          </p:spTgt>
                                        </p:tgtEl>
                                        <p:attrNameLst>
                                          <p:attrName>style.visibility</p:attrName>
                                        </p:attrNameLst>
                                      </p:cBhvr>
                                      <p:to>
                                        <p:strVal val="visible"/>
                                      </p:to>
                                    </p:set>
                                  </p:childTnLst>
                                </p:cTn>
                              </p:par>
                              <p:par>
                                <p:cTn id="73" nodeType="withEffect" fill="hold" presetClass="entr" presetID="1">
                                  <p:stCondLst>
                                    <p:cond delay="0"/>
                                  </p:stCondLst>
                                  <p:childTnLst>
                                    <p:set>
                                      <p:cBhvr>
                                        <p:cTn id="74"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SIR Model – A simpler Model</a:t>
            </a:r>
            <a:endParaRPr b="0" lang="en-US" sz="4400" spc="-1" strike="noStrike">
              <a:solidFill>
                <a:srgbClr val="000000"/>
              </a:solidFill>
              <a:latin typeface="Calibri"/>
            </a:endParaRPr>
          </a:p>
        </p:txBody>
      </p:sp>
      <p:sp>
        <p:nvSpPr>
          <p:cNvPr id="97"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Many system models of the spread of disease, including the SARS model, are extensions of the SIR Model.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name derives from the following three populations considered:</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en-US" sz="2400" spc="-1" strike="noStrike">
                <a:solidFill>
                  <a:srgbClr val="000000"/>
                </a:solidFill>
                <a:latin typeface="Calibri"/>
              </a:rPr>
              <a:t>Susceptibles </a:t>
            </a:r>
            <a:r>
              <a:rPr b="0" lang="en-US" sz="2400" spc="-1" strike="noStrike">
                <a:solidFill>
                  <a:srgbClr val="000000"/>
                </a:solidFill>
                <a:latin typeface="Calibri"/>
              </a:rPr>
              <a:t>(</a:t>
            </a:r>
            <a:r>
              <a:rPr b="1" i="1" lang="en-US" sz="2400" spc="-1" strike="noStrike">
                <a:solidFill>
                  <a:srgbClr val="000000"/>
                </a:solidFill>
                <a:latin typeface="Calibri"/>
              </a:rPr>
              <a:t>S</a:t>
            </a:r>
            <a:r>
              <a:rPr b="0" lang="en-US" sz="2400" spc="-1" strike="noStrike">
                <a:solidFill>
                  <a:srgbClr val="000000"/>
                </a:solidFill>
                <a:latin typeface="Calibri"/>
              </a:rPr>
              <a:t>) have no immunity from the disease.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en-US" sz="2400" spc="-1" strike="noStrike">
                <a:solidFill>
                  <a:srgbClr val="000000"/>
                </a:solidFill>
                <a:latin typeface="Calibri"/>
              </a:rPr>
              <a:t>Infecteds </a:t>
            </a:r>
            <a:r>
              <a:rPr b="0" lang="en-US" sz="2400" spc="-1" strike="noStrike">
                <a:solidFill>
                  <a:srgbClr val="000000"/>
                </a:solidFill>
                <a:latin typeface="Calibri"/>
              </a:rPr>
              <a:t>(</a:t>
            </a:r>
            <a:r>
              <a:rPr b="1" i="1" lang="en-US" sz="2400" spc="-1" strike="noStrike">
                <a:solidFill>
                  <a:srgbClr val="000000"/>
                </a:solidFill>
                <a:latin typeface="Calibri"/>
              </a:rPr>
              <a:t>I</a:t>
            </a:r>
            <a:r>
              <a:rPr b="0" lang="en-US" sz="2400" spc="-1" strike="noStrike">
                <a:solidFill>
                  <a:srgbClr val="000000"/>
                </a:solidFill>
                <a:latin typeface="Calibri"/>
              </a:rPr>
              <a:t>) have the disease and can spread it to others.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en-US" sz="2400" spc="-1" strike="noStrike">
                <a:solidFill>
                  <a:srgbClr val="000000"/>
                </a:solidFill>
                <a:latin typeface="Calibri"/>
              </a:rPr>
              <a:t>Recovereds </a:t>
            </a:r>
            <a:r>
              <a:rPr b="0" i="1" lang="en-US" sz="2400" spc="-1" strike="noStrike">
                <a:solidFill>
                  <a:srgbClr val="000000"/>
                </a:solidFill>
                <a:latin typeface="Calibri"/>
              </a:rPr>
              <a:t>(</a:t>
            </a:r>
            <a:r>
              <a:rPr b="1" i="1" lang="en-US" sz="2400" spc="-1" strike="noStrike">
                <a:solidFill>
                  <a:srgbClr val="000000"/>
                </a:solidFill>
                <a:latin typeface="Calibri"/>
              </a:rPr>
              <a:t>R</a:t>
            </a:r>
            <a:r>
              <a:rPr b="0" i="1" lang="en-US" sz="2400" spc="-1" strike="noStrike">
                <a:solidFill>
                  <a:srgbClr val="000000"/>
                </a:solidFill>
                <a:latin typeface="Calibri"/>
              </a:rPr>
              <a:t>) </a:t>
            </a:r>
            <a:r>
              <a:rPr b="0" lang="en-US" sz="2400" spc="-1" strike="noStrike">
                <a:solidFill>
                  <a:srgbClr val="000000"/>
                </a:solidFill>
                <a:latin typeface="Calibri"/>
              </a:rPr>
              <a:t>have recovered from the disease and are immune to further infection.</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model gives the differential equation for the rate of change for each of these populations.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75" dur="indefinite" restart="never" nodeType="tmRoot">
          <p:childTnLst>
            <p:seq>
              <p:cTn id="76" dur="indefinite" nodeType="mainSeq">
                <p:childTnLst>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97">
                                            <p:txEl>
                                              <p:pRg st="1" end="1"/>
                                            </p:txEl>
                                          </p:spTgt>
                                        </p:tgtEl>
                                        <p:attrNameLst>
                                          <p:attrName>style.visibility</p:attrName>
                                        </p:attrNameLst>
                                      </p:cBhvr>
                                      <p:to>
                                        <p:strVal val="visible"/>
                                      </p:to>
                                    </p:set>
                                  </p:childTnLst>
                                </p:cTn>
                              </p:par>
                              <p:par>
                                <p:cTn id="85" nodeType="withEffect" fill="hold" presetClass="entr" presetID="1">
                                  <p:stCondLst>
                                    <p:cond delay="0"/>
                                  </p:stCondLst>
                                  <p:childTnLst>
                                    <p:set>
                                      <p:cBhvr>
                                        <p:cTn id="86" dur="1" fill="hold">
                                          <p:stCondLst>
                                            <p:cond delay="0"/>
                                          </p:stCondLst>
                                        </p:cTn>
                                        <p:tgtEl>
                                          <p:spTgt spid="97">
                                            <p:txEl>
                                              <p:pRg st="2" end="2"/>
                                            </p:txEl>
                                          </p:spTgt>
                                        </p:tgtEl>
                                        <p:attrNameLst>
                                          <p:attrName>style.visibility</p:attrName>
                                        </p:attrNameLst>
                                      </p:cBhvr>
                                      <p:to>
                                        <p:strVal val="visible"/>
                                      </p:to>
                                    </p:set>
                                  </p:childTnLst>
                                </p:cTn>
                              </p:par>
                              <p:par>
                                <p:cTn id="87" nodeType="withEffect" fill="hold" presetClass="entr" presetID="1">
                                  <p:stCondLst>
                                    <p:cond delay="0"/>
                                  </p:stCondLst>
                                  <p:childTnLst>
                                    <p:set>
                                      <p:cBhvr>
                                        <p:cTn id="88" dur="1" fill="hold">
                                          <p:stCondLst>
                                            <p:cond delay="0"/>
                                          </p:stCondLst>
                                        </p:cTn>
                                        <p:tgtEl>
                                          <p:spTgt spid="97">
                                            <p:txEl>
                                              <p:pRg st="3" end="3"/>
                                            </p:txEl>
                                          </p:spTgt>
                                        </p:tgtEl>
                                        <p:attrNameLst>
                                          <p:attrName>style.visibility</p:attrName>
                                        </p:attrNameLst>
                                      </p:cBhvr>
                                      <p:to>
                                        <p:strVal val="visible"/>
                                      </p:to>
                                    </p:set>
                                  </p:childTnLst>
                                </p:cTn>
                              </p:par>
                              <p:par>
                                <p:cTn id="89" nodeType="withEffect" fill="hold" presetClass="entr" presetID="1">
                                  <p:stCondLst>
                                    <p:cond delay="0"/>
                                  </p:stCondLst>
                                  <p:childTnLst>
                                    <p:set>
                                      <p:cBhvr>
                                        <p:cTn id="90"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97">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Rate of change of Recoverds – dR/dt</a:t>
            </a:r>
            <a:endParaRPr b="0" lang="en-US" sz="4400" spc="-1" strike="noStrike">
              <a:solidFill>
                <a:srgbClr val="000000"/>
              </a:solidFill>
              <a:latin typeface="Calibri"/>
            </a:endParaRPr>
          </a:p>
        </p:txBody>
      </p:sp>
      <p:sp>
        <p:nvSpPr>
          <p:cNvPr id="99"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 assume that after a certain amount of time, an individual with the flu recovers.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Thus, the rate of change of the number of recovereds is proportional to the number of infecteds.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differential equation for the rate of change of the number of recovereds is </a:t>
            </a:r>
            <a:endParaRPr b="0" lang="en-US" sz="2800" spc="-1" strike="noStrike">
              <a:solidFill>
                <a:srgbClr val="000000"/>
              </a:solidFill>
              <a:latin typeface="Calibri"/>
            </a:endParaRPr>
          </a:p>
          <a:p>
            <a:pPr algn="ctr">
              <a:lnSpc>
                <a:spcPct val="90000"/>
              </a:lnSpc>
              <a:spcBef>
                <a:spcPts val="1001"/>
              </a:spcBef>
            </a:pPr>
            <a:r>
              <a:rPr b="0" i="1" lang="en-US" sz="2800" spc="-1" strike="noStrike">
                <a:solidFill>
                  <a:srgbClr val="000000"/>
                </a:solidFill>
                <a:latin typeface="Calibri"/>
              </a:rPr>
              <a:t>dR</a:t>
            </a:r>
            <a:r>
              <a:rPr b="0" lang="en-US" sz="2800" spc="-1" strike="noStrike">
                <a:solidFill>
                  <a:srgbClr val="000000"/>
                </a:solidFill>
                <a:latin typeface="Calibri"/>
              </a:rPr>
              <a:t>/</a:t>
            </a:r>
            <a:r>
              <a:rPr b="0" i="1" lang="en-US" sz="2800" spc="-1" strike="noStrike">
                <a:solidFill>
                  <a:srgbClr val="000000"/>
                </a:solidFill>
                <a:latin typeface="Calibri"/>
              </a:rPr>
              <a:t>dt </a:t>
            </a:r>
            <a:r>
              <a:rPr b="0" lang="en-US" sz="2800" spc="-1" strike="noStrike">
                <a:solidFill>
                  <a:srgbClr val="000000"/>
                </a:solidFill>
                <a:latin typeface="Calibri"/>
              </a:rPr>
              <a:t>= </a:t>
            </a:r>
            <a:r>
              <a:rPr b="0" i="1" lang="en-US" sz="2800" spc="-1" strike="noStrike">
                <a:solidFill>
                  <a:srgbClr val="000000"/>
                </a:solidFill>
                <a:latin typeface="Calibri"/>
              </a:rPr>
              <a:t>aI  </a:t>
            </a:r>
            <a:r>
              <a:rPr b="0" lang="en-US" sz="2800" spc="-1" strike="noStrike">
                <a:solidFill>
                  <a:srgbClr val="000000"/>
                </a:solidFill>
                <a:latin typeface="Calibri"/>
              </a:rPr>
              <a:t>for recovery rate </a:t>
            </a:r>
            <a:r>
              <a:rPr b="0" i="1" lang="en-US" sz="2800" spc="-1" strike="noStrike">
                <a:solidFill>
                  <a:srgbClr val="000000"/>
                </a:solidFill>
                <a:latin typeface="Calibri"/>
              </a:rPr>
              <a:t>a</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If the time unit is in days and </a:t>
            </a:r>
            <a:r>
              <a:rPr b="0" i="1" lang="en-US" sz="2800" spc="-1" strike="noStrike">
                <a:solidFill>
                  <a:srgbClr val="000000"/>
                </a:solidFill>
                <a:latin typeface="Calibri"/>
              </a:rPr>
              <a:t>d </a:t>
            </a:r>
            <a:r>
              <a:rPr b="0" lang="en-US" sz="2800" spc="-1" strike="noStrike">
                <a:solidFill>
                  <a:srgbClr val="000000"/>
                </a:solidFill>
                <a:latin typeface="Calibri"/>
              </a:rPr>
              <a:t>is the number of days that someone remains infected, we can consider </a:t>
            </a:r>
            <a:r>
              <a:rPr b="0" i="1" lang="en-US" sz="2800" spc="-1" strike="noStrike">
                <a:solidFill>
                  <a:srgbClr val="000000"/>
                </a:solidFill>
                <a:latin typeface="Calibri"/>
              </a:rPr>
              <a:t>a </a:t>
            </a:r>
            <a:r>
              <a:rPr b="0" lang="en-US" sz="2800" spc="-1" strike="noStrike">
                <a:solidFill>
                  <a:srgbClr val="000000"/>
                </a:solidFill>
                <a:latin typeface="Calibri"/>
              </a:rPr>
              <a:t>to be 1/</a:t>
            </a:r>
            <a:r>
              <a:rPr b="0" i="1" lang="en-US" sz="2800" spc="-1" strike="noStrike">
                <a:solidFill>
                  <a:srgbClr val="000000"/>
                </a:solidFill>
                <a:latin typeface="Calibri"/>
              </a:rPr>
              <a:t>d</a:t>
            </a:r>
            <a:r>
              <a:rPr b="0" lang="en-US" sz="2800" spc="-1" strike="noStrike">
                <a:solidFill>
                  <a:srgbClr val="000000"/>
                </a:solidFill>
                <a:latin typeface="Calibri"/>
              </a:rPr>
              <a:t>.</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For example, if a boy is usually sick with the flu for 2 days, then </a:t>
            </a:r>
            <a:r>
              <a:rPr b="0" i="1" lang="en-US" sz="2400" spc="-1" strike="noStrike">
                <a:solidFill>
                  <a:srgbClr val="000000"/>
                </a:solidFill>
                <a:latin typeface="Calibri"/>
              </a:rPr>
              <a:t>d </a:t>
            </a:r>
            <a:r>
              <a:rPr b="0" lang="en-US" sz="2400" spc="-1" strike="noStrike">
                <a:solidFill>
                  <a:srgbClr val="000000"/>
                </a:solidFill>
                <a:latin typeface="Calibri"/>
              </a:rPr>
              <a:t>= 2 and </a:t>
            </a:r>
            <a:r>
              <a:rPr b="0" i="1" lang="en-US" sz="2400" spc="-1" strike="noStrike">
                <a:solidFill>
                  <a:srgbClr val="000000"/>
                </a:solidFill>
                <a:latin typeface="Calibri"/>
              </a:rPr>
              <a:t>a </a:t>
            </a:r>
            <a:r>
              <a:rPr b="0" lang="en-US" sz="2400" spc="-1" strike="noStrike">
                <a:solidFill>
                  <a:srgbClr val="000000"/>
                </a:solidFill>
                <a:latin typeface="Calibri"/>
              </a:rPr>
              <a:t>= 0.5/day, so that approximately half the infected boys get well in a day.</a:t>
            </a:r>
            <a:endParaRPr b="0" lang="en-US" sz="2400" spc="-1" strike="noStrike">
              <a:solidFill>
                <a:srgbClr val="000000"/>
              </a:solidFill>
              <a:latin typeface="Calibri"/>
            </a:endParaRPr>
          </a:p>
        </p:txBody>
      </p:sp>
    </p:spTree>
  </p:cSld>
  <p:timing>
    <p:tnLst>
      <p:par>
        <p:cTn id="95" dur="indefinite" restart="never" nodeType="tmRoot">
          <p:childTnLst>
            <p:seq>
              <p:cTn id="96" dur="indefinite" nodeType="mainSeq">
                <p:childTnLst>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99">
                                            <p:txEl>
                                              <p:pRg st="1" end="1"/>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99">
                                            <p:txEl>
                                              <p:pRg st="3" end="3"/>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99">
                                            <p:txEl>
                                              <p:pRg st="4" end="4"/>
                                            </p:txEl>
                                          </p:spTgt>
                                        </p:tgtEl>
                                        <p:attrNameLst>
                                          <p:attrName>style.visibility</p:attrName>
                                        </p:attrNameLst>
                                      </p:cBhvr>
                                      <p:to>
                                        <p:strVal val="visible"/>
                                      </p:to>
                                    </p:set>
                                  </p:childTnLst>
                                </p:cTn>
                              </p:par>
                              <p:par>
                                <p:cTn id="117" nodeType="withEffect" fill="hold" presetClass="entr" presetID="1">
                                  <p:stCondLst>
                                    <p:cond delay="0"/>
                                  </p:stCondLst>
                                  <p:childTnLst>
                                    <p:set>
                                      <p:cBhvr>
                                        <p:cTn id="118" dur="1" fill="hold">
                                          <p:stCondLst>
                                            <p:cond delay="0"/>
                                          </p:stCondLst>
                                        </p:cTn>
                                        <p:tgtEl>
                                          <p:spTgt spid="99">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8504</TotalTime>
  <Application>LibreOffice/6.0.7.3$Linux_X86_64 LibreOffice_project/00m0$Build-3</Application>
  <Words>3151</Words>
  <Paragraphs>168</Paragraphs>
  <Company>Grizli777</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2021-04-01T10:18:20Z</dcterms:created>
  <dc:creator>Sara Rehmat</dc:creator>
  <dc:description/>
  <dc:language>en-US</dc:language>
  <cp:lastModifiedBy/>
  <dcterms:modified xsi:type="dcterms:W3CDTF">2021-04-07T19:30:23Z</dcterms:modified>
  <cp:revision>30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Grizli777</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29</vt:i4>
  </property>
</Properties>
</file>