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1" r:id="rId9"/>
    <p:sldId id="264" r:id="rId10"/>
    <p:sldId id="296" r:id="rId11"/>
    <p:sldId id="265" r:id="rId12"/>
    <p:sldId id="266" r:id="rId13"/>
    <p:sldId id="267" r:id="rId14"/>
    <p:sldId id="269" r:id="rId15"/>
    <p:sldId id="297" r:id="rId16"/>
    <p:sldId id="284" r:id="rId17"/>
    <p:sldId id="270" r:id="rId18"/>
    <p:sldId id="268" r:id="rId19"/>
    <p:sldId id="271" r:id="rId20"/>
    <p:sldId id="272" r:id="rId21"/>
    <p:sldId id="273" r:id="rId22"/>
    <p:sldId id="274" r:id="rId23"/>
    <p:sldId id="286" r:id="rId24"/>
    <p:sldId id="287" r:id="rId25"/>
    <p:sldId id="288" r:id="rId26"/>
    <p:sldId id="279" r:id="rId27"/>
    <p:sldId id="280" r:id="rId28"/>
    <p:sldId id="281" r:id="rId29"/>
    <p:sldId id="282" r:id="rId30"/>
    <p:sldId id="283" r:id="rId31"/>
    <p:sldId id="276" r:id="rId32"/>
    <p:sldId id="277" r:id="rId33"/>
    <p:sldId id="278" r:id="rId34"/>
    <p:sldId id="289" r:id="rId35"/>
    <p:sldId id="290" r:id="rId36"/>
    <p:sldId id="291" r:id="rId37"/>
    <p:sldId id="292" r:id="rId38"/>
    <p:sldId id="293" r:id="rId39"/>
    <p:sldId id="294" r:id="rId40"/>
    <p:sldId id="298" r:id="rId41"/>
    <p:sldId id="299" r:id="rId42"/>
    <p:sldId id="300" r:id="rId43"/>
    <p:sldId id="301" r:id="rId44"/>
    <p:sldId id="302" r:id="rId45"/>
    <p:sldId id="303" r:id="rId46"/>
    <p:sldId id="275"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3" autoAdjust="0"/>
    <p:restoredTop sz="94660"/>
  </p:normalViewPr>
  <p:slideViewPr>
    <p:cSldViewPr snapToGrid="0">
      <p:cViewPr varScale="1">
        <p:scale>
          <a:sx n="64" d="100"/>
          <a:sy n="64" d="100"/>
        </p:scale>
        <p:origin x="102" y="3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FF57A50-60CA-4FFC-AA18-9F223D50D894}" type="datetimeFigureOut">
              <a:rPr lang="en-US" smtClean="0"/>
              <a:t>3/19/2021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74C75B-B2A2-4F84-BF58-F49B8B037CFA}" type="slidenum">
              <a:rPr lang="en-US" smtClean="0"/>
              <a:t>‹#›</a:t>
            </a:fld>
            <a:endParaRPr lang="en-US"/>
          </a:p>
        </p:txBody>
      </p:sp>
    </p:spTree>
    <p:extLst>
      <p:ext uri="{BB962C8B-B14F-4D97-AF65-F5344CB8AC3E}">
        <p14:creationId xmlns:p14="http://schemas.microsoft.com/office/powerpoint/2010/main" val="2029378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F57A50-60CA-4FFC-AA18-9F223D50D894}" type="datetimeFigureOut">
              <a:rPr lang="en-US" smtClean="0"/>
              <a:t>3/19/2021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74C75B-B2A2-4F84-BF58-F49B8B037CFA}" type="slidenum">
              <a:rPr lang="en-US" smtClean="0"/>
              <a:t>‹#›</a:t>
            </a:fld>
            <a:endParaRPr lang="en-US"/>
          </a:p>
        </p:txBody>
      </p:sp>
    </p:spTree>
    <p:extLst>
      <p:ext uri="{BB962C8B-B14F-4D97-AF65-F5344CB8AC3E}">
        <p14:creationId xmlns:p14="http://schemas.microsoft.com/office/powerpoint/2010/main" val="4190107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F57A50-60CA-4FFC-AA18-9F223D50D894}" type="datetimeFigureOut">
              <a:rPr lang="en-US" smtClean="0"/>
              <a:t>3/19/2021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74C75B-B2A2-4F84-BF58-F49B8B037CFA}" type="slidenum">
              <a:rPr lang="en-US" smtClean="0"/>
              <a:t>‹#›</a:t>
            </a:fld>
            <a:endParaRPr lang="en-US"/>
          </a:p>
        </p:txBody>
      </p:sp>
    </p:spTree>
    <p:extLst>
      <p:ext uri="{BB962C8B-B14F-4D97-AF65-F5344CB8AC3E}">
        <p14:creationId xmlns:p14="http://schemas.microsoft.com/office/powerpoint/2010/main" val="429981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F57A50-60CA-4FFC-AA18-9F223D50D894}" type="datetimeFigureOut">
              <a:rPr lang="en-US" smtClean="0"/>
              <a:t>3/19/2021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74C75B-B2A2-4F84-BF58-F49B8B037CFA}" type="slidenum">
              <a:rPr lang="en-US" smtClean="0"/>
              <a:t>‹#›</a:t>
            </a:fld>
            <a:endParaRPr lang="en-US"/>
          </a:p>
        </p:txBody>
      </p:sp>
    </p:spTree>
    <p:extLst>
      <p:ext uri="{BB962C8B-B14F-4D97-AF65-F5344CB8AC3E}">
        <p14:creationId xmlns:p14="http://schemas.microsoft.com/office/powerpoint/2010/main" val="1767671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F57A50-60CA-4FFC-AA18-9F223D50D894}" type="datetimeFigureOut">
              <a:rPr lang="en-US" smtClean="0"/>
              <a:t>3/19/2021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74C75B-B2A2-4F84-BF58-F49B8B037CFA}" type="slidenum">
              <a:rPr lang="en-US" smtClean="0"/>
              <a:t>‹#›</a:t>
            </a:fld>
            <a:endParaRPr lang="en-US"/>
          </a:p>
        </p:txBody>
      </p:sp>
    </p:spTree>
    <p:extLst>
      <p:ext uri="{BB962C8B-B14F-4D97-AF65-F5344CB8AC3E}">
        <p14:creationId xmlns:p14="http://schemas.microsoft.com/office/powerpoint/2010/main" val="1788774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FF57A50-60CA-4FFC-AA18-9F223D50D894}" type="datetimeFigureOut">
              <a:rPr lang="en-US" smtClean="0"/>
              <a:t>3/19/2021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74C75B-B2A2-4F84-BF58-F49B8B037CFA}" type="slidenum">
              <a:rPr lang="en-US" smtClean="0"/>
              <a:t>‹#›</a:t>
            </a:fld>
            <a:endParaRPr lang="en-US"/>
          </a:p>
        </p:txBody>
      </p:sp>
    </p:spTree>
    <p:extLst>
      <p:ext uri="{BB962C8B-B14F-4D97-AF65-F5344CB8AC3E}">
        <p14:creationId xmlns:p14="http://schemas.microsoft.com/office/powerpoint/2010/main" val="319542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FF57A50-60CA-4FFC-AA18-9F223D50D894}" type="datetimeFigureOut">
              <a:rPr lang="en-US" smtClean="0"/>
              <a:t>3/19/2021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74C75B-B2A2-4F84-BF58-F49B8B037CFA}" type="slidenum">
              <a:rPr lang="en-US" smtClean="0"/>
              <a:t>‹#›</a:t>
            </a:fld>
            <a:endParaRPr lang="en-US"/>
          </a:p>
        </p:txBody>
      </p:sp>
    </p:spTree>
    <p:extLst>
      <p:ext uri="{BB962C8B-B14F-4D97-AF65-F5344CB8AC3E}">
        <p14:creationId xmlns:p14="http://schemas.microsoft.com/office/powerpoint/2010/main" val="818034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FF57A50-60CA-4FFC-AA18-9F223D50D894}" type="datetimeFigureOut">
              <a:rPr lang="en-US" smtClean="0"/>
              <a:t>3/19/2021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74C75B-B2A2-4F84-BF58-F49B8B037CFA}" type="slidenum">
              <a:rPr lang="en-US" smtClean="0"/>
              <a:t>‹#›</a:t>
            </a:fld>
            <a:endParaRPr lang="en-US"/>
          </a:p>
        </p:txBody>
      </p:sp>
    </p:spTree>
    <p:extLst>
      <p:ext uri="{BB962C8B-B14F-4D97-AF65-F5344CB8AC3E}">
        <p14:creationId xmlns:p14="http://schemas.microsoft.com/office/powerpoint/2010/main" val="2962224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F57A50-60CA-4FFC-AA18-9F223D50D894}" type="datetimeFigureOut">
              <a:rPr lang="en-US" smtClean="0"/>
              <a:t>3/19/2021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74C75B-B2A2-4F84-BF58-F49B8B037CFA}" type="slidenum">
              <a:rPr lang="en-US" smtClean="0"/>
              <a:t>‹#›</a:t>
            </a:fld>
            <a:endParaRPr lang="en-US"/>
          </a:p>
        </p:txBody>
      </p:sp>
    </p:spTree>
    <p:extLst>
      <p:ext uri="{BB962C8B-B14F-4D97-AF65-F5344CB8AC3E}">
        <p14:creationId xmlns:p14="http://schemas.microsoft.com/office/powerpoint/2010/main" val="2004063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F57A50-60CA-4FFC-AA18-9F223D50D894}" type="datetimeFigureOut">
              <a:rPr lang="en-US" smtClean="0"/>
              <a:t>3/19/2021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74C75B-B2A2-4F84-BF58-F49B8B037CFA}" type="slidenum">
              <a:rPr lang="en-US" smtClean="0"/>
              <a:t>‹#›</a:t>
            </a:fld>
            <a:endParaRPr lang="en-US"/>
          </a:p>
        </p:txBody>
      </p:sp>
    </p:spTree>
    <p:extLst>
      <p:ext uri="{BB962C8B-B14F-4D97-AF65-F5344CB8AC3E}">
        <p14:creationId xmlns:p14="http://schemas.microsoft.com/office/powerpoint/2010/main" val="2064840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F57A50-60CA-4FFC-AA18-9F223D50D894}" type="datetimeFigureOut">
              <a:rPr lang="en-US" smtClean="0"/>
              <a:t>3/19/2021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74C75B-B2A2-4F84-BF58-F49B8B037CFA}" type="slidenum">
              <a:rPr lang="en-US" smtClean="0"/>
              <a:t>‹#›</a:t>
            </a:fld>
            <a:endParaRPr lang="en-US"/>
          </a:p>
        </p:txBody>
      </p:sp>
    </p:spTree>
    <p:extLst>
      <p:ext uri="{BB962C8B-B14F-4D97-AF65-F5344CB8AC3E}">
        <p14:creationId xmlns:p14="http://schemas.microsoft.com/office/powerpoint/2010/main" val="4019510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F57A50-60CA-4FFC-AA18-9F223D50D894}" type="datetimeFigureOut">
              <a:rPr lang="en-US" smtClean="0"/>
              <a:t>3/19/2021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74C75B-B2A2-4F84-BF58-F49B8B037CFA}" type="slidenum">
              <a:rPr lang="en-US" smtClean="0"/>
              <a:t>‹#›</a:t>
            </a:fld>
            <a:endParaRPr lang="en-US"/>
          </a:p>
        </p:txBody>
      </p:sp>
    </p:spTree>
    <p:extLst>
      <p:ext uri="{BB962C8B-B14F-4D97-AF65-F5344CB8AC3E}">
        <p14:creationId xmlns:p14="http://schemas.microsoft.com/office/powerpoint/2010/main" val="378276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Computer Modeling and Simulation</a:t>
            </a:r>
            <a:endParaRPr lang="en-US" dirty="0"/>
          </a:p>
        </p:txBody>
      </p:sp>
      <p:sp>
        <p:nvSpPr>
          <p:cNvPr id="3" name="Subtitle 2"/>
          <p:cNvSpPr>
            <a:spLocks noGrp="1"/>
          </p:cNvSpPr>
          <p:nvPr>
            <p:ph type="subTitle" idx="1"/>
          </p:nvPr>
        </p:nvSpPr>
        <p:spPr/>
        <p:txBody>
          <a:bodyPr/>
          <a:lstStyle/>
          <a:p>
            <a:r>
              <a:rPr lang="en-US" dirty="0" smtClean="0"/>
              <a:t>Lectures 3,4 and 5</a:t>
            </a:r>
            <a:endParaRPr lang="en-US" dirty="0"/>
          </a:p>
        </p:txBody>
      </p:sp>
    </p:spTree>
    <p:extLst>
      <p:ext uri="{BB962C8B-B14F-4D97-AF65-F5344CB8AC3E}">
        <p14:creationId xmlns:p14="http://schemas.microsoft.com/office/powerpoint/2010/main" val="15166349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Continuous Systems</a:t>
            </a:r>
            <a:endParaRPr lang="en-US" dirty="0"/>
          </a:p>
        </p:txBody>
      </p:sp>
      <p:sp>
        <p:nvSpPr>
          <p:cNvPr id="3" name="Content Placeholder 2"/>
          <p:cNvSpPr>
            <a:spLocks noGrp="1"/>
          </p:cNvSpPr>
          <p:nvPr>
            <p:ph idx="1"/>
          </p:nvPr>
        </p:nvSpPr>
        <p:spPr/>
        <p:txBody>
          <a:bodyPr/>
          <a:lstStyle/>
          <a:p>
            <a:r>
              <a:rPr lang="en-US" dirty="0" smtClean="0"/>
              <a:t>Systems where the change in the system variable is proportional to the quantity of that system variable</a:t>
            </a:r>
          </a:p>
          <a:p>
            <a:pPr lvl="1"/>
            <a:r>
              <a:rPr lang="en-US" dirty="0" smtClean="0"/>
              <a:t>Population growth models</a:t>
            </a:r>
          </a:p>
          <a:p>
            <a:pPr lvl="1"/>
            <a:r>
              <a:rPr lang="en-US" dirty="0" smtClean="0"/>
              <a:t>Profits on income</a:t>
            </a:r>
          </a:p>
          <a:p>
            <a:pPr lvl="1"/>
            <a:r>
              <a:rPr lang="en-US" dirty="0" smtClean="0"/>
              <a:t>Drug dosage model</a:t>
            </a:r>
            <a:endParaRPr lang="en-US" dirty="0"/>
          </a:p>
        </p:txBody>
      </p:sp>
    </p:spTree>
    <p:extLst>
      <p:ext uri="{BB962C8B-B14F-4D97-AF65-F5344CB8AC3E}">
        <p14:creationId xmlns:p14="http://schemas.microsoft.com/office/powerpoint/2010/main" val="11231310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Population Growth Model</a:t>
            </a:r>
            <a:endParaRPr lang="en-US" dirty="0"/>
          </a:p>
        </p:txBody>
      </p:sp>
      <p:sp>
        <p:nvSpPr>
          <p:cNvPr id="3" name="Content Placeholder 2"/>
          <p:cNvSpPr>
            <a:spLocks noGrp="1"/>
          </p:cNvSpPr>
          <p:nvPr>
            <p:ph idx="1"/>
          </p:nvPr>
        </p:nvSpPr>
        <p:spPr/>
        <p:txBody>
          <a:bodyPr/>
          <a:lstStyle/>
          <a:p>
            <a:r>
              <a:rPr lang="en-US" b="1" dirty="0" smtClean="0"/>
              <a:t>Carrying Capacity: </a:t>
            </a:r>
          </a:p>
          <a:p>
            <a:pPr lvl="1"/>
            <a:r>
              <a:rPr lang="en-US" dirty="0" smtClean="0"/>
              <a:t>The </a:t>
            </a:r>
            <a:r>
              <a:rPr lang="en-US" b="1" dirty="0" smtClean="0"/>
              <a:t>maximum</a:t>
            </a:r>
            <a:r>
              <a:rPr lang="en-US" dirty="0" smtClean="0"/>
              <a:t> population size of a biological species that can be sustained by that specific environment </a:t>
            </a:r>
            <a:r>
              <a:rPr lang="en-US" dirty="0"/>
              <a:t>given the food, habitat, water, and other resources available</a:t>
            </a:r>
            <a:r>
              <a:rPr lang="en-US" dirty="0" smtClean="0"/>
              <a:t>.</a:t>
            </a:r>
          </a:p>
          <a:p>
            <a:r>
              <a:rPr lang="en-US" dirty="0" smtClean="0"/>
              <a:t>Unconstrained Growth Model</a:t>
            </a:r>
          </a:p>
          <a:p>
            <a:pPr lvl="1"/>
            <a:r>
              <a:rPr lang="en-US" dirty="0" smtClean="0"/>
              <a:t>The carrying capacity is infinite</a:t>
            </a:r>
          </a:p>
          <a:p>
            <a:r>
              <a:rPr lang="en-US" dirty="0" smtClean="0"/>
              <a:t>Constrained Growth Model</a:t>
            </a:r>
          </a:p>
          <a:p>
            <a:pPr lvl="1"/>
            <a:r>
              <a:rPr lang="en-US" dirty="0" smtClean="0"/>
              <a:t>Is defined by a certain carrying capacity</a:t>
            </a:r>
            <a:endParaRPr lang="en-US" dirty="0"/>
          </a:p>
        </p:txBody>
      </p:sp>
    </p:spTree>
    <p:extLst>
      <p:ext uri="{BB962C8B-B14F-4D97-AF65-F5344CB8AC3E}">
        <p14:creationId xmlns:p14="http://schemas.microsoft.com/office/powerpoint/2010/main" val="540628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Unconstrained Growth Model (Malthusian Model)</a:t>
            </a:r>
            <a:endParaRPr lang="en-US" dirty="0"/>
          </a:p>
        </p:txBody>
      </p:sp>
      <p:sp>
        <p:nvSpPr>
          <p:cNvPr id="3" name="Content Placeholder 2"/>
          <p:cNvSpPr>
            <a:spLocks noGrp="1"/>
          </p:cNvSpPr>
          <p:nvPr>
            <p:ph idx="1"/>
          </p:nvPr>
        </p:nvSpPr>
        <p:spPr/>
        <p:txBody>
          <a:bodyPr>
            <a:normAutofit/>
          </a:bodyPr>
          <a:lstStyle/>
          <a:p>
            <a:r>
              <a:rPr lang="en-US" dirty="0" smtClean="0"/>
              <a:t>Thomas Malthus gave the Malthusian Model in “An Essay on the Principle of Population (1798)”</a:t>
            </a:r>
          </a:p>
          <a:p>
            <a:r>
              <a:rPr lang="en-US" dirty="0" smtClean="0"/>
              <a:t>Popular definition of ”Malthusian”: population growth exponentially and food grows linearly</a:t>
            </a:r>
          </a:p>
          <a:p>
            <a:r>
              <a:rPr lang="en-US" dirty="0" smtClean="0"/>
              <a:t> This would lead either to catastrophe or to the existence of natural (not nice) stabilization mechanisms.</a:t>
            </a:r>
          </a:p>
        </p:txBody>
      </p:sp>
    </p:spTree>
    <p:extLst>
      <p:ext uri="{BB962C8B-B14F-4D97-AF65-F5344CB8AC3E}">
        <p14:creationId xmlns:p14="http://schemas.microsoft.com/office/powerpoint/2010/main" val="265189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Malthusian Models</a:t>
            </a:r>
            <a:endParaRPr lang="en-US" dirty="0"/>
          </a:p>
        </p:txBody>
      </p:sp>
      <p:sp>
        <p:nvSpPr>
          <p:cNvPr id="3" name="Content Placeholder 2"/>
          <p:cNvSpPr>
            <a:spLocks noGrp="1"/>
          </p:cNvSpPr>
          <p:nvPr>
            <p:ph idx="1"/>
          </p:nvPr>
        </p:nvSpPr>
        <p:spPr/>
        <p:txBody>
          <a:bodyPr>
            <a:normAutofit fontScale="85000" lnSpcReduction="20000"/>
          </a:bodyPr>
          <a:lstStyle/>
          <a:p>
            <a:r>
              <a:rPr lang="en-US" dirty="0"/>
              <a:t>No constraints, such as competition for food or a predator, exist on growth </a:t>
            </a:r>
            <a:r>
              <a:rPr lang="en-US" dirty="0" smtClean="0"/>
              <a:t>of the </a:t>
            </a:r>
            <a:r>
              <a:rPr lang="en-US" dirty="0"/>
              <a:t>population</a:t>
            </a:r>
            <a:endParaRPr lang="en-US" dirty="0" smtClean="0"/>
          </a:p>
          <a:p>
            <a:r>
              <a:rPr lang="en-US" dirty="0" smtClean="0"/>
              <a:t>The model where the rate of change of the population is </a:t>
            </a:r>
            <a:r>
              <a:rPr lang="en-US" b="1" dirty="0" smtClean="0"/>
              <a:t>directly proportional </a:t>
            </a:r>
            <a:r>
              <a:rPr lang="en-US" dirty="0" smtClean="0"/>
              <a:t>(</a:t>
            </a:r>
            <a:r>
              <a:rPr lang="en-US" b="1" dirty="0" smtClean="0"/>
              <a:t>∝</a:t>
            </a:r>
            <a:r>
              <a:rPr lang="en-US" dirty="0" smtClean="0"/>
              <a:t>) to the number of individuals in the population.</a:t>
            </a:r>
          </a:p>
          <a:p>
            <a:endParaRPr lang="en-US" i="1" dirty="0" smtClean="0"/>
          </a:p>
          <a:p>
            <a:endParaRPr lang="en-US" i="1" dirty="0" smtClean="0"/>
          </a:p>
          <a:p>
            <a:endParaRPr lang="en-US" dirty="0" smtClean="0"/>
          </a:p>
          <a:p>
            <a:endParaRPr lang="en-US" dirty="0"/>
          </a:p>
          <a:p>
            <a:endParaRPr lang="en-US" dirty="0" smtClean="0"/>
          </a:p>
          <a:p>
            <a:endParaRPr lang="en-US" dirty="0" smtClean="0"/>
          </a:p>
          <a:p>
            <a:r>
              <a:rPr lang="en-US" dirty="0" smtClean="0"/>
              <a:t>The constant </a:t>
            </a:r>
            <a:r>
              <a:rPr lang="en-US" i="1" dirty="0" smtClean="0"/>
              <a:t>r </a:t>
            </a:r>
            <a:r>
              <a:rPr lang="en-US" dirty="0" smtClean="0"/>
              <a:t>is the </a:t>
            </a:r>
            <a:r>
              <a:rPr lang="en-US" b="1" dirty="0" smtClean="0"/>
              <a:t>growth rate</a:t>
            </a:r>
            <a:r>
              <a:rPr lang="en-US" dirty="0" smtClean="0"/>
              <a:t>, or </a:t>
            </a:r>
            <a:r>
              <a:rPr lang="en-US" b="1" dirty="0" smtClean="0"/>
              <a:t>instantaneous growth rate</a:t>
            </a:r>
            <a:r>
              <a:rPr lang="en-US" dirty="0" smtClean="0"/>
              <a:t>, or </a:t>
            </a:r>
            <a:r>
              <a:rPr lang="en-US" b="1" dirty="0" smtClean="0"/>
              <a:t>continuous growth rate</a:t>
            </a:r>
            <a:r>
              <a:rPr lang="en-US" dirty="0" smtClean="0"/>
              <a:t>, while </a:t>
            </a:r>
            <a:r>
              <a:rPr lang="en-US" i="1" dirty="0" err="1" smtClean="0"/>
              <a:t>dP</a:t>
            </a:r>
            <a:r>
              <a:rPr lang="en-US" i="1" dirty="0" smtClean="0"/>
              <a:t>/</a:t>
            </a:r>
            <a:r>
              <a:rPr lang="en-US" i="1" dirty="0" err="1" smtClean="0"/>
              <a:t>dt</a:t>
            </a:r>
            <a:r>
              <a:rPr lang="en-US" i="1" dirty="0" smtClean="0"/>
              <a:t> </a:t>
            </a:r>
            <a:r>
              <a:rPr lang="en-US" dirty="0" smtClean="0"/>
              <a:t>is the </a:t>
            </a:r>
            <a:r>
              <a:rPr lang="en-US" b="1" dirty="0" smtClean="0"/>
              <a:t>rate of change of the population</a:t>
            </a:r>
            <a:r>
              <a:rPr lang="en-US" dirty="0" smtClean="0"/>
              <a:t>.</a:t>
            </a:r>
            <a:endParaRPr lang="en-US" i="1" dirty="0" smtClean="0"/>
          </a:p>
          <a:p>
            <a:endParaRPr lang="en-US" dirty="0"/>
          </a:p>
        </p:txBody>
      </p:sp>
      <p:pic>
        <p:nvPicPr>
          <p:cNvPr id="4" name="Picture 3"/>
          <p:cNvPicPr>
            <a:picLocks noChangeAspect="1"/>
          </p:cNvPicPr>
          <p:nvPr/>
        </p:nvPicPr>
        <p:blipFill>
          <a:blip r:embed="rId2"/>
          <a:stretch>
            <a:fillRect/>
          </a:stretch>
        </p:blipFill>
        <p:spPr>
          <a:xfrm>
            <a:off x="4799897" y="3588192"/>
            <a:ext cx="1241856" cy="983808"/>
          </a:xfrm>
          <a:prstGeom prst="rect">
            <a:avLst/>
          </a:prstGeom>
        </p:spPr>
      </p:pic>
      <p:pic>
        <p:nvPicPr>
          <p:cNvPr id="5" name="Picture 4"/>
          <p:cNvPicPr>
            <a:picLocks noChangeAspect="1"/>
          </p:cNvPicPr>
          <p:nvPr/>
        </p:nvPicPr>
        <p:blipFill>
          <a:blip r:embed="rId3"/>
          <a:stretch>
            <a:fillRect/>
          </a:stretch>
        </p:blipFill>
        <p:spPr>
          <a:xfrm>
            <a:off x="4799896" y="4571999"/>
            <a:ext cx="1351567" cy="854439"/>
          </a:xfrm>
          <a:prstGeom prst="rect">
            <a:avLst/>
          </a:prstGeom>
        </p:spPr>
      </p:pic>
    </p:spTree>
    <p:extLst>
      <p:ext uri="{BB962C8B-B14F-4D97-AF65-F5344CB8AC3E}">
        <p14:creationId xmlns:p14="http://schemas.microsoft.com/office/powerpoint/2010/main" val="3796338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Differential Equation</a:t>
            </a:r>
            <a:endParaRPr lang="en-US" dirty="0"/>
          </a:p>
        </p:txBody>
      </p:sp>
      <p:sp>
        <p:nvSpPr>
          <p:cNvPr id="3" name="Content Placeholder 2"/>
          <p:cNvSpPr>
            <a:spLocks noGrp="1"/>
          </p:cNvSpPr>
          <p:nvPr>
            <p:ph idx="1"/>
          </p:nvPr>
        </p:nvSpPr>
        <p:spPr/>
        <p:txBody>
          <a:bodyPr>
            <a:normAutofit/>
          </a:bodyPr>
          <a:lstStyle/>
          <a:p>
            <a:r>
              <a:rPr lang="en-US" dirty="0" smtClean="0"/>
              <a:t>Consider a bacterial population </a:t>
            </a:r>
            <a:r>
              <a:rPr lang="en-US" dirty="0"/>
              <a:t>of size 100, an instantaneous growth rate of 10% = 0.10, and </a:t>
            </a:r>
            <a:r>
              <a:rPr lang="en-US" dirty="0" smtClean="0"/>
              <a:t>time measured </a:t>
            </a:r>
            <a:r>
              <a:rPr lang="en-US" dirty="0"/>
              <a:t>in hours. Thus, we </a:t>
            </a:r>
            <a:r>
              <a:rPr lang="en-US" dirty="0" smtClean="0"/>
              <a:t>have </a:t>
            </a:r>
            <a:endParaRPr lang="en-US" dirty="0"/>
          </a:p>
          <a:p>
            <a:pPr marL="0" indent="0" algn="ctr">
              <a:buNone/>
            </a:pPr>
            <a:r>
              <a:rPr lang="en-US" i="1" dirty="0" err="1" smtClean="0"/>
              <a:t>dP</a:t>
            </a:r>
            <a:r>
              <a:rPr lang="en-US" i="1" dirty="0" smtClean="0"/>
              <a:t> / </a:t>
            </a:r>
            <a:r>
              <a:rPr lang="en-US" i="1" dirty="0" err="1" smtClean="0"/>
              <a:t>dt</a:t>
            </a:r>
            <a:r>
              <a:rPr lang="en-US" i="1" dirty="0" smtClean="0"/>
              <a:t>  </a:t>
            </a:r>
            <a:r>
              <a:rPr lang="en-US" dirty="0" smtClean="0"/>
              <a:t>= 0.10</a:t>
            </a:r>
            <a:r>
              <a:rPr lang="en-US" i="1" dirty="0" smtClean="0"/>
              <a:t>P</a:t>
            </a:r>
          </a:p>
          <a:p>
            <a:endParaRPr lang="en-US" i="1" dirty="0"/>
          </a:p>
          <a:p>
            <a:pPr marL="0" indent="0">
              <a:buNone/>
            </a:pPr>
            <a:r>
              <a:rPr lang="en-US" dirty="0" smtClean="0"/>
              <a:t>with </a:t>
            </a:r>
            <a:r>
              <a:rPr lang="en-US" i="1" dirty="0"/>
              <a:t>P</a:t>
            </a:r>
            <a:r>
              <a:rPr lang="en-US" baseline="-25000" dirty="0"/>
              <a:t>0</a:t>
            </a:r>
            <a:r>
              <a:rPr lang="en-US" dirty="0"/>
              <a:t> = 100. </a:t>
            </a:r>
            <a:endParaRPr lang="en-US" dirty="0" smtClean="0"/>
          </a:p>
          <a:p>
            <a:r>
              <a:rPr lang="en-US" dirty="0" smtClean="0"/>
              <a:t>A </a:t>
            </a:r>
            <a:r>
              <a:rPr lang="en-US" b="1" dirty="0"/>
              <a:t>solution </a:t>
            </a:r>
            <a:r>
              <a:rPr lang="en-US" dirty="0"/>
              <a:t>to this </a:t>
            </a:r>
            <a:r>
              <a:rPr lang="en-US" dirty="0" smtClean="0"/>
              <a:t>differential equation </a:t>
            </a:r>
            <a:r>
              <a:rPr lang="en-US" dirty="0"/>
              <a:t>is a function, </a:t>
            </a:r>
            <a:r>
              <a:rPr lang="en-US" i="1" dirty="0"/>
              <a:t>P</a:t>
            </a:r>
            <a:r>
              <a:rPr lang="en-US" dirty="0"/>
              <a:t>(</a:t>
            </a:r>
            <a:r>
              <a:rPr lang="en-US" i="1" dirty="0"/>
              <a:t>t</a:t>
            </a:r>
            <a:r>
              <a:rPr lang="en-US" dirty="0"/>
              <a:t>), whose derivative is 0.10</a:t>
            </a:r>
            <a:r>
              <a:rPr lang="en-US" i="1" dirty="0"/>
              <a:t>P</a:t>
            </a:r>
            <a:r>
              <a:rPr lang="en-US" dirty="0"/>
              <a:t>(</a:t>
            </a:r>
            <a:r>
              <a:rPr lang="en-US" i="1" dirty="0"/>
              <a:t>t</a:t>
            </a:r>
            <a:r>
              <a:rPr lang="en-US" dirty="0"/>
              <a:t>), with </a:t>
            </a:r>
            <a:r>
              <a:rPr lang="en-US" i="1" dirty="0"/>
              <a:t>P</a:t>
            </a:r>
            <a:r>
              <a:rPr lang="en-US" dirty="0"/>
              <a:t>(0) = 100.</a:t>
            </a:r>
          </a:p>
        </p:txBody>
      </p:sp>
    </p:spTree>
    <p:extLst>
      <p:ext uri="{BB962C8B-B14F-4D97-AF65-F5344CB8AC3E}">
        <p14:creationId xmlns:p14="http://schemas.microsoft.com/office/powerpoint/2010/main" val="1132181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in the Growth Population Model</a:t>
            </a:r>
            <a:endParaRPr lang="en-US" dirty="0"/>
          </a:p>
        </p:txBody>
      </p:sp>
      <p:sp>
        <p:nvSpPr>
          <p:cNvPr id="3" name="Content Placeholder 2"/>
          <p:cNvSpPr>
            <a:spLocks noGrp="1"/>
          </p:cNvSpPr>
          <p:nvPr>
            <p:ph idx="1"/>
          </p:nvPr>
        </p:nvSpPr>
        <p:spPr/>
        <p:txBody>
          <a:bodyPr>
            <a:normAutofit lnSpcReduction="10000"/>
          </a:bodyPr>
          <a:lstStyle/>
          <a:p>
            <a:r>
              <a:rPr lang="en-US" dirty="0"/>
              <a:t>A </a:t>
            </a:r>
            <a:r>
              <a:rPr lang="en-US" b="1" dirty="0"/>
              <a:t>stock </a:t>
            </a:r>
            <a:r>
              <a:rPr lang="en-US" dirty="0"/>
              <a:t>(</a:t>
            </a:r>
            <a:r>
              <a:rPr lang="en-US" b="1" dirty="0"/>
              <a:t>box variable</a:t>
            </a:r>
            <a:r>
              <a:rPr lang="en-US" dirty="0" smtClean="0"/>
              <a:t>, or </a:t>
            </a:r>
            <a:r>
              <a:rPr lang="en-US" b="1" dirty="0"/>
              <a:t>reservoir</a:t>
            </a:r>
            <a:r>
              <a:rPr lang="en-US" dirty="0"/>
              <a:t>), such as </a:t>
            </a:r>
            <a:r>
              <a:rPr lang="en-US" i="1" dirty="0"/>
              <a:t>population</a:t>
            </a:r>
            <a:r>
              <a:rPr lang="en-US" dirty="0"/>
              <a:t>, accumulates with time</a:t>
            </a:r>
            <a:r>
              <a:rPr lang="en-US" dirty="0" smtClean="0"/>
              <a:t>.</a:t>
            </a:r>
          </a:p>
          <a:p>
            <a:r>
              <a:rPr lang="en-US" dirty="0" smtClean="0"/>
              <a:t> </a:t>
            </a:r>
            <a:r>
              <a:rPr lang="en-US" dirty="0"/>
              <a:t>By contrast, a </a:t>
            </a:r>
            <a:r>
              <a:rPr lang="en-US" b="1" dirty="0" smtClean="0"/>
              <a:t>converter </a:t>
            </a:r>
            <a:r>
              <a:rPr lang="en-US" dirty="0" smtClean="0"/>
              <a:t>(</a:t>
            </a:r>
            <a:r>
              <a:rPr lang="en-US" b="1" dirty="0"/>
              <a:t>variable-auxiliary/constant</a:t>
            </a:r>
            <a:r>
              <a:rPr lang="en-US" dirty="0"/>
              <a:t>, or </a:t>
            </a:r>
            <a:r>
              <a:rPr lang="en-US" b="1" dirty="0"/>
              <a:t>formula</a:t>
            </a:r>
            <a:r>
              <a:rPr lang="en-US" dirty="0"/>
              <a:t>), such as </a:t>
            </a:r>
            <a:r>
              <a:rPr lang="en-US" i="1" dirty="0" err="1"/>
              <a:t>growth_rate</a:t>
            </a:r>
            <a:r>
              <a:rPr lang="en-US" dirty="0"/>
              <a:t>, does </a:t>
            </a:r>
            <a:r>
              <a:rPr lang="en-US" dirty="0" smtClean="0"/>
              <a:t>not accumulate </a:t>
            </a:r>
            <a:r>
              <a:rPr lang="en-US" dirty="0"/>
              <a:t>but stores an equation or a constant. </a:t>
            </a:r>
            <a:endParaRPr lang="en-US" dirty="0" smtClean="0"/>
          </a:p>
          <a:p>
            <a:r>
              <a:rPr lang="en-US" dirty="0" smtClean="0"/>
              <a:t>The </a:t>
            </a:r>
            <a:r>
              <a:rPr lang="en-US" dirty="0"/>
              <a:t>growth is the additional </a:t>
            </a:r>
            <a:r>
              <a:rPr lang="en-US" dirty="0" smtClean="0"/>
              <a:t>number of </a:t>
            </a:r>
            <a:r>
              <a:rPr lang="en-US" dirty="0"/>
              <a:t>organisms that join the population. Thus, a </a:t>
            </a:r>
            <a:r>
              <a:rPr lang="en-US" b="1" dirty="0"/>
              <a:t>flow </a:t>
            </a:r>
            <a:r>
              <a:rPr lang="en-US" dirty="0"/>
              <a:t>(</a:t>
            </a:r>
            <a:r>
              <a:rPr lang="en-US" b="1" dirty="0"/>
              <a:t>rate</a:t>
            </a:r>
            <a:r>
              <a:rPr lang="en-US" dirty="0"/>
              <a:t>), such as </a:t>
            </a:r>
            <a:r>
              <a:rPr lang="en-US" i="1" dirty="0"/>
              <a:t>growth</a:t>
            </a:r>
            <a:r>
              <a:rPr lang="en-US" dirty="0"/>
              <a:t>, is an </a:t>
            </a:r>
            <a:r>
              <a:rPr lang="en-US" dirty="0" smtClean="0"/>
              <a:t>activity that </a:t>
            </a:r>
            <a:r>
              <a:rPr lang="en-US" dirty="0"/>
              <a:t>changes the magnitude of a stock and represents a derivative. </a:t>
            </a:r>
            <a:endParaRPr lang="en-US" dirty="0" smtClean="0"/>
          </a:p>
          <a:p>
            <a:r>
              <a:rPr lang="en-US" dirty="0" smtClean="0"/>
              <a:t>Because both </a:t>
            </a:r>
            <a:r>
              <a:rPr lang="en-US" dirty="0"/>
              <a:t>population and growth rate are necessary to determine the growth, we have </a:t>
            </a:r>
            <a:r>
              <a:rPr lang="en-US" b="1" dirty="0" smtClean="0"/>
              <a:t>arrows </a:t>
            </a:r>
            <a:r>
              <a:rPr lang="en-US" dirty="0" smtClean="0"/>
              <a:t>(</a:t>
            </a:r>
            <a:r>
              <a:rPr lang="en-US" b="1" dirty="0"/>
              <a:t>connectors</a:t>
            </a:r>
            <a:r>
              <a:rPr lang="en-US" dirty="0"/>
              <a:t>, or </a:t>
            </a:r>
            <a:r>
              <a:rPr lang="en-US" b="1" dirty="0"/>
              <a:t>arcs</a:t>
            </a:r>
            <a:r>
              <a:rPr lang="en-US" dirty="0"/>
              <a:t>) from these quantities to the flow indicator.</a:t>
            </a:r>
          </a:p>
        </p:txBody>
      </p:sp>
    </p:spTree>
    <p:extLst>
      <p:ext uri="{BB962C8B-B14F-4D97-AF65-F5344CB8AC3E}">
        <p14:creationId xmlns:p14="http://schemas.microsoft.com/office/powerpoint/2010/main" val="21925457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Graphical representation of model</a:t>
            </a:r>
            <a:endParaRPr lang="en-US" dirty="0"/>
          </a:p>
        </p:txBody>
      </p:sp>
      <p:pic>
        <p:nvPicPr>
          <p:cNvPr id="4" name="Content Placeholder 3"/>
          <p:cNvPicPr>
            <a:picLocks noGrp="1" noChangeAspect="1"/>
          </p:cNvPicPr>
          <p:nvPr>
            <p:ph idx="1"/>
          </p:nvPr>
        </p:nvPicPr>
        <p:blipFill>
          <a:blip r:embed="rId2"/>
          <a:stretch>
            <a:fillRect/>
          </a:stretch>
        </p:blipFill>
        <p:spPr>
          <a:xfrm>
            <a:off x="2809875" y="2010569"/>
            <a:ext cx="6572250" cy="3981450"/>
          </a:xfrm>
          <a:prstGeom prst="rect">
            <a:avLst/>
          </a:prstGeom>
        </p:spPr>
      </p:pic>
      <p:sp>
        <p:nvSpPr>
          <p:cNvPr id="3" name="TextBox 2"/>
          <p:cNvSpPr txBox="1"/>
          <p:nvPr/>
        </p:nvSpPr>
        <p:spPr>
          <a:xfrm>
            <a:off x="2023672" y="5992020"/>
            <a:ext cx="8519987" cy="646331"/>
          </a:xfrm>
          <a:prstGeom prst="rect">
            <a:avLst/>
          </a:prstGeom>
          <a:noFill/>
        </p:spPr>
        <p:txBody>
          <a:bodyPr wrap="square" rtlCol="0">
            <a:spAutoFit/>
          </a:bodyPr>
          <a:lstStyle/>
          <a:p>
            <a:r>
              <a:rPr lang="en-US" dirty="0"/>
              <a:t>Diagrams of population models where growth rate is proportional to population:</a:t>
            </a:r>
          </a:p>
          <a:p>
            <a:r>
              <a:rPr lang="en-US" dirty="0"/>
              <a:t>(a) </a:t>
            </a:r>
            <a:r>
              <a:rPr lang="en-US" i="1" dirty="0"/>
              <a:t>Berkeley Madonna® </a:t>
            </a:r>
            <a:r>
              <a:rPr lang="en-US" dirty="0"/>
              <a:t>(b) </a:t>
            </a:r>
            <a:r>
              <a:rPr lang="en-US" i="1" dirty="0"/>
              <a:t>STELLA® </a:t>
            </a:r>
            <a:r>
              <a:rPr lang="en-US" dirty="0"/>
              <a:t>(c) </a:t>
            </a:r>
            <a:r>
              <a:rPr lang="en-US" i="1" dirty="0" err="1"/>
              <a:t>Vensim</a:t>
            </a:r>
            <a:r>
              <a:rPr lang="en-US" i="1" dirty="0"/>
              <a:t> PLE® </a:t>
            </a:r>
            <a:r>
              <a:rPr lang="en-US" dirty="0"/>
              <a:t>(d) Text’s format</a:t>
            </a:r>
          </a:p>
        </p:txBody>
      </p:sp>
    </p:spTree>
    <p:extLst>
      <p:ext uri="{BB962C8B-B14F-4D97-AF65-F5344CB8AC3E}">
        <p14:creationId xmlns:p14="http://schemas.microsoft.com/office/powerpoint/2010/main" val="27946050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Differential Equation</a:t>
            </a:r>
            <a:endParaRPr lang="en-US" dirty="0"/>
          </a:p>
        </p:txBody>
      </p:sp>
      <p:pic>
        <p:nvPicPr>
          <p:cNvPr id="4" name="Content Placeholder 3"/>
          <p:cNvPicPr>
            <a:picLocks noGrp="1" noChangeAspect="1"/>
          </p:cNvPicPr>
          <p:nvPr>
            <p:ph idx="1"/>
          </p:nvPr>
        </p:nvPicPr>
        <p:blipFill>
          <a:blip r:embed="rId2"/>
          <a:stretch>
            <a:fillRect/>
          </a:stretch>
        </p:blipFill>
        <p:spPr>
          <a:xfrm>
            <a:off x="928782" y="1781016"/>
            <a:ext cx="9964279" cy="2803176"/>
          </a:xfrm>
          <a:prstGeom prst="rect">
            <a:avLst/>
          </a:prstGeom>
        </p:spPr>
      </p:pic>
    </p:spTree>
    <p:extLst>
      <p:ext uri="{BB962C8B-B14F-4D97-AF65-F5344CB8AC3E}">
        <p14:creationId xmlns:p14="http://schemas.microsoft.com/office/powerpoint/2010/main" val="36734547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to Differential Equations</a:t>
            </a:r>
            <a:endParaRPr lang="en-US" dirty="0"/>
          </a:p>
        </p:txBody>
      </p:sp>
      <p:sp>
        <p:nvSpPr>
          <p:cNvPr id="3" name="Content Placeholder 2"/>
          <p:cNvSpPr>
            <a:spLocks noGrp="1"/>
          </p:cNvSpPr>
          <p:nvPr>
            <p:ph idx="1"/>
          </p:nvPr>
        </p:nvSpPr>
        <p:spPr/>
        <p:txBody>
          <a:bodyPr/>
          <a:lstStyle/>
          <a:p>
            <a:r>
              <a:rPr lang="en-US" dirty="0" smtClean="0"/>
              <a:t>Analytical Solution using Integration</a:t>
            </a:r>
          </a:p>
          <a:p>
            <a:pPr lvl="1"/>
            <a:endParaRPr lang="en-US" dirty="0" smtClean="0"/>
          </a:p>
          <a:p>
            <a:r>
              <a:rPr lang="en-US" dirty="0" smtClean="0"/>
              <a:t>Numerical Methods</a:t>
            </a:r>
            <a:endParaRPr lang="en-US" dirty="0"/>
          </a:p>
        </p:txBody>
      </p:sp>
    </p:spTree>
    <p:extLst>
      <p:ext uri="{BB962C8B-B14F-4D97-AF65-F5344CB8AC3E}">
        <p14:creationId xmlns:p14="http://schemas.microsoft.com/office/powerpoint/2010/main" val="4746228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Analytical Solution Using Integrals</a:t>
            </a:r>
            <a:endParaRPr lang="en-US" dirty="0"/>
          </a:p>
        </p:txBody>
      </p:sp>
      <p:sp>
        <p:nvSpPr>
          <p:cNvPr id="3" name="Content Placeholder 2"/>
          <p:cNvSpPr>
            <a:spLocks noGrp="1"/>
          </p:cNvSpPr>
          <p:nvPr>
            <p:ph idx="1"/>
          </p:nvPr>
        </p:nvSpPr>
        <p:spPr/>
        <p:txBody>
          <a:bodyPr>
            <a:normAutofit/>
          </a:bodyPr>
          <a:lstStyle/>
          <a:p>
            <a:r>
              <a:rPr lang="en-US" dirty="0"/>
              <a:t>We can solve the differential equation </a:t>
            </a:r>
            <a:r>
              <a:rPr lang="en-US" i="1" dirty="0" err="1" smtClean="0"/>
              <a:t>dP</a:t>
            </a:r>
            <a:r>
              <a:rPr lang="en-US" i="1" dirty="0" smtClean="0"/>
              <a:t>/</a:t>
            </a:r>
            <a:r>
              <a:rPr lang="en-US" i="1" dirty="0" err="1" smtClean="0"/>
              <a:t>dt</a:t>
            </a:r>
            <a:r>
              <a:rPr lang="en-US" i="1" dirty="0" smtClean="0"/>
              <a:t> = </a:t>
            </a:r>
            <a:r>
              <a:rPr lang="en-US" dirty="0" smtClean="0"/>
              <a:t>= </a:t>
            </a:r>
            <a:r>
              <a:rPr lang="en-US" dirty="0"/>
              <a:t>0.10</a:t>
            </a:r>
            <a:r>
              <a:rPr lang="en-US" i="1" dirty="0"/>
              <a:t>P </a:t>
            </a:r>
            <a:r>
              <a:rPr lang="en-US" dirty="0"/>
              <a:t>using a technique called </a:t>
            </a:r>
            <a:r>
              <a:rPr lang="en-US" b="1" dirty="0" smtClean="0"/>
              <a:t>separation of </a:t>
            </a:r>
            <a:r>
              <a:rPr lang="en-US" b="1" dirty="0"/>
              <a:t>variables</a:t>
            </a:r>
            <a:r>
              <a:rPr lang="en-US" dirty="0" smtClean="0"/>
              <a:t>.</a:t>
            </a:r>
          </a:p>
          <a:p>
            <a:endParaRPr lang="en-US" dirty="0" smtClean="0"/>
          </a:p>
          <a:p>
            <a:endParaRPr lang="en-US" dirty="0"/>
          </a:p>
          <a:p>
            <a:r>
              <a:rPr lang="en-US" dirty="0" smtClean="0"/>
              <a:t>Then</a:t>
            </a:r>
            <a:r>
              <a:rPr lang="en-US" dirty="0"/>
              <a:t>, we integrate both sides of the equation, as follows</a:t>
            </a:r>
            <a:r>
              <a:rPr lang="en-US" dirty="0" smtClean="0"/>
              <a:t>:</a:t>
            </a:r>
          </a:p>
          <a:p>
            <a:endParaRPr lang="en-US" dirty="0"/>
          </a:p>
          <a:p>
            <a:endParaRPr lang="en-US" dirty="0" smtClean="0"/>
          </a:p>
        </p:txBody>
      </p:sp>
      <p:pic>
        <p:nvPicPr>
          <p:cNvPr id="4" name="Picture 3"/>
          <p:cNvPicPr>
            <a:picLocks noChangeAspect="1"/>
          </p:cNvPicPr>
          <p:nvPr/>
        </p:nvPicPr>
        <p:blipFill>
          <a:blip r:embed="rId2"/>
          <a:stretch>
            <a:fillRect/>
          </a:stretch>
        </p:blipFill>
        <p:spPr>
          <a:xfrm>
            <a:off x="3963056" y="2674718"/>
            <a:ext cx="1578409" cy="777930"/>
          </a:xfrm>
          <a:prstGeom prst="rect">
            <a:avLst/>
          </a:prstGeom>
        </p:spPr>
      </p:pic>
      <p:pic>
        <p:nvPicPr>
          <p:cNvPr id="5" name="Picture 4"/>
          <p:cNvPicPr>
            <a:picLocks noChangeAspect="1"/>
          </p:cNvPicPr>
          <p:nvPr/>
        </p:nvPicPr>
        <p:blipFill>
          <a:blip r:embed="rId3"/>
          <a:stretch>
            <a:fillRect/>
          </a:stretch>
        </p:blipFill>
        <p:spPr>
          <a:xfrm>
            <a:off x="3165305" y="4721771"/>
            <a:ext cx="4752320" cy="1253359"/>
          </a:xfrm>
          <a:prstGeom prst="rect">
            <a:avLst/>
          </a:prstGeom>
        </p:spPr>
      </p:pic>
    </p:spTree>
    <p:extLst>
      <p:ext uri="{BB962C8B-B14F-4D97-AF65-F5344CB8AC3E}">
        <p14:creationId xmlns:p14="http://schemas.microsoft.com/office/powerpoint/2010/main" val="29477874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Systems</a:t>
            </a:r>
            <a:endParaRPr lang="en-US" dirty="0"/>
          </a:p>
        </p:txBody>
      </p:sp>
      <p:sp>
        <p:nvSpPr>
          <p:cNvPr id="3" name="Content Placeholder 2"/>
          <p:cNvSpPr>
            <a:spLocks noGrp="1"/>
          </p:cNvSpPr>
          <p:nvPr>
            <p:ph idx="1"/>
          </p:nvPr>
        </p:nvSpPr>
        <p:spPr/>
        <p:txBody>
          <a:bodyPr>
            <a:normAutofit lnSpcReduction="10000"/>
          </a:bodyPr>
          <a:lstStyle/>
          <a:p>
            <a:r>
              <a:rPr lang="en-US" dirty="0" smtClean="0"/>
              <a:t>Dynamic vs Static Systems</a:t>
            </a:r>
          </a:p>
          <a:p>
            <a:r>
              <a:rPr lang="en-US" dirty="0" smtClean="0"/>
              <a:t>Dynamic Systems</a:t>
            </a:r>
          </a:p>
          <a:p>
            <a:pPr lvl="1"/>
            <a:r>
              <a:rPr lang="en-US" dirty="0" smtClean="0"/>
              <a:t>Continuous Systems</a:t>
            </a:r>
          </a:p>
          <a:p>
            <a:pPr lvl="2"/>
            <a:r>
              <a:rPr lang="en-US" dirty="0" smtClean="0"/>
              <a:t>Systems with rate proportional to the amount </a:t>
            </a:r>
          </a:p>
          <a:p>
            <a:pPr lvl="3"/>
            <a:r>
              <a:rPr lang="en-US" dirty="0" smtClean="0"/>
              <a:t>Population growth models</a:t>
            </a:r>
          </a:p>
          <a:p>
            <a:pPr lvl="4"/>
            <a:r>
              <a:rPr lang="en-US" dirty="0" smtClean="0"/>
              <a:t>Unconstrained</a:t>
            </a:r>
          </a:p>
          <a:p>
            <a:pPr lvl="4"/>
            <a:r>
              <a:rPr lang="en-US" dirty="0" smtClean="0"/>
              <a:t>Constrained</a:t>
            </a:r>
          </a:p>
          <a:p>
            <a:pPr lvl="3"/>
            <a:r>
              <a:rPr lang="en-US" dirty="0" smtClean="0"/>
              <a:t>Drug Dosage Model</a:t>
            </a:r>
          </a:p>
          <a:p>
            <a:pPr lvl="2"/>
            <a:r>
              <a:rPr lang="en-US" dirty="0" smtClean="0"/>
              <a:t>Force and Motion</a:t>
            </a:r>
          </a:p>
          <a:p>
            <a:pPr lvl="2"/>
            <a:r>
              <a:rPr lang="en-US" dirty="0" smtClean="0"/>
              <a:t>Random Walk</a:t>
            </a:r>
          </a:p>
          <a:p>
            <a:pPr lvl="1"/>
            <a:r>
              <a:rPr lang="en-US" dirty="0" smtClean="0"/>
              <a:t>Discrete Systems</a:t>
            </a:r>
          </a:p>
          <a:p>
            <a:pPr lvl="2"/>
            <a:r>
              <a:rPr lang="en-US" dirty="0" smtClean="0"/>
              <a:t>Discrete Event Systems</a:t>
            </a:r>
          </a:p>
          <a:p>
            <a:pPr lvl="1"/>
            <a:endParaRPr lang="en-US" dirty="0" smtClean="0"/>
          </a:p>
          <a:p>
            <a:endParaRPr lang="en-US" dirty="0"/>
          </a:p>
        </p:txBody>
      </p:sp>
    </p:spTree>
    <p:extLst>
      <p:ext uri="{BB962C8B-B14F-4D97-AF65-F5344CB8AC3E}">
        <p14:creationId xmlns:p14="http://schemas.microsoft.com/office/powerpoint/2010/main" val="833091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Analytical Solution Using Integrals</a:t>
            </a:r>
            <a:endParaRPr lang="en-US" dirty="0"/>
          </a:p>
        </p:txBody>
      </p:sp>
      <p:sp>
        <p:nvSpPr>
          <p:cNvPr id="3" name="Content Placeholder 2"/>
          <p:cNvSpPr>
            <a:spLocks noGrp="1"/>
          </p:cNvSpPr>
          <p:nvPr>
            <p:ph idx="1"/>
          </p:nvPr>
        </p:nvSpPr>
        <p:spPr/>
        <p:txBody>
          <a:bodyPr>
            <a:normAutofit/>
          </a:bodyPr>
          <a:lstStyle/>
          <a:p>
            <a:r>
              <a:rPr lang="en-US" dirty="0"/>
              <a:t>We can solve the differential equation </a:t>
            </a:r>
            <a:r>
              <a:rPr lang="en-US" i="1" dirty="0" err="1" smtClean="0"/>
              <a:t>dP</a:t>
            </a:r>
            <a:r>
              <a:rPr lang="en-US" i="1" dirty="0" smtClean="0"/>
              <a:t>/</a:t>
            </a:r>
            <a:r>
              <a:rPr lang="en-US" i="1" dirty="0" err="1" smtClean="0"/>
              <a:t>dt</a:t>
            </a:r>
            <a:r>
              <a:rPr lang="en-US" i="1" dirty="0" smtClean="0"/>
              <a:t> = </a:t>
            </a:r>
            <a:r>
              <a:rPr lang="en-US" dirty="0" smtClean="0"/>
              <a:t>= </a:t>
            </a:r>
            <a:r>
              <a:rPr lang="en-US" dirty="0"/>
              <a:t>0.10</a:t>
            </a:r>
            <a:r>
              <a:rPr lang="en-US" i="1" dirty="0"/>
              <a:t>P </a:t>
            </a:r>
            <a:r>
              <a:rPr lang="en-US" dirty="0"/>
              <a:t>using a technique called </a:t>
            </a:r>
            <a:r>
              <a:rPr lang="en-US" b="1" dirty="0" smtClean="0"/>
              <a:t>separation of </a:t>
            </a:r>
            <a:r>
              <a:rPr lang="en-US" b="1" dirty="0"/>
              <a:t>variables</a:t>
            </a:r>
            <a:r>
              <a:rPr lang="en-US" dirty="0" smtClean="0"/>
              <a:t>.</a:t>
            </a:r>
          </a:p>
          <a:p>
            <a:endParaRPr lang="en-US" dirty="0" smtClean="0"/>
          </a:p>
          <a:p>
            <a:endParaRPr lang="en-US" dirty="0"/>
          </a:p>
          <a:p>
            <a:r>
              <a:rPr lang="en-US" dirty="0" smtClean="0"/>
              <a:t>Then</a:t>
            </a:r>
            <a:r>
              <a:rPr lang="en-US" dirty="0"/>
              <a:t>, we integrate both sides of the equation, as follows</a:t>
            </a:r>
            <a:r>
              <a:rPr lang="en-US" dirty="0" smtClean="0"/>
              <a:t>:</a:t>
            </a:r>
          </a:p>
          <a:p>
            <a:endParaRPr lang="en-US" dirty="0"/>
          </a:p>
          <a:p>
            <a:endParaRPr lang="en-US" dirty="0" smtClean="0"/>
          </a:p>
        </p:txBody>
      </p:sp>
      <p:pic>
        <p:nvPicPr>
          <p:cNvPr id="4" name="Picture 3"/>
          <p:cNvPicPr>
            <a:picLocks noChangeAspect="1"/>
          </p:cNvPicPr>
          <p:nvPr/>
        </p:nvPicPr>
        <p:blipFill>
          <a:blip r:embed="rId2"/>
          <a:stretch>
            <a:fillRect/>
          </a:stretch>
        </p:blipFill>
        <p:spPr>
          <a:xfrm>
            <a:off x="3963056" y="2674718"/>
            <a:ext cx="1578409" cy="777930"/>
          </a:xfrm>
          <a:prstGeom prst="rect">
            <a:avLst/>
          </a:prstGeom>
        </p:spPr>
      </p:pic>
      <p:pic>
        <p:nvPicPr>
          <p:cNvPr id="5" name="Picture 4"/>
          <p:cNvPicPr>
            <a:picLocks noChangeAspect="1"/>
          </p:cNvPicPr>
          <p:nvPr/>
        </p:nvPicPr>
        <p:blipFill>
          <a:blip r:embed="rId3"/>
          <a:stretch>
            <a:fillRect/>
          </a:stretch>
        </p:blipFill>
        <p:spPr>
          <a:xfrm>
            <a:off x="3165305" y="4721771"/>
            <a:ext cx="4752320" cy="1253359"/>
          </a:xfrm>
          <a:prstGeom prst="rect">
            <a:avLst/>
          </a:prstGeom>
        </p:spPr>
      </p:pic>
    </p:spTree>
    <p:extLst>
      <p:ext uri="{BB962C8B-B14F-4D97-AF65-F5344CB8AC3E}">
        <p14:creationId xmlns:p14="http://schemas.microsoft.com/office/powerpoint/2010/main" val="18166598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955129" y="2435225"/>
            <a:ext cx="9336522" cy="2899541"/>
          </a:xfrm>
          <a:prstGeom prst="rect">
            <a:avLst/>
          </a:prstGeom>
        </p:spPr>
      </p:pic>
    </p:spTree>
    <p:extLst>
      <p:ext uri="{BB962C8B-B14F-4D97-AF65-F5344CB8AC3E}">
        <p14:creationId xmlns:p14="http://schemas.microsoft.com/office/powerpoint/2010/main" val="21886644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Numerical Methods</a:t>
            </a:r>
            <a:endParaRPr lang="en-US" dirty="0"/>
          </a:p>
        </p:txBody>
      </p:sp>
      <p:sp>
        <p:nvSpPr>
          <p:cNvPr id="3" name="Content Placeholder 2"/>
          <p:cNvSpPr>
            <a:spLocks noGrp="1"/>
          </p:cNvSpPr>
          <p:nvPr>
            <p:ph idx="1"/>
          </p:nvPr>
        </p:nvSpPr>
        <p:spPr/>
        <p:txBody>
          <a:bodyPr/>
          <a:lstStyle/>
          <a:p>
            <a:r>
              <a:rPr lang="en-US" dirty="0" smtClean="0"/>
              <a:t>Numerical methods are used when the analytical solution is not possible.</a:t>
            </a:r>
          </a:p>
          <a:p>
            <a:pPr lvl="1"/>
            <a:r>
              <a:rPr lang="en-US" dirty="0" smtClean="0"/>
              <a:t>Euler Method</a:t>
            </a:r>
          </a:p>
          <a:p>
            <a:pPr lvl="1"/>
            <a:r>
              <a:rPr lang="en-US" dirty="0" err="1" smtClean="0"/>
              <a:t>Runge</a:t>
            </a:r>
            <a:r>
              <a:rPr lang="en-US" dirty="0" smtClean="0"/>
              <a:t> </a:t>
            </a:r>
            <a:r>
              <a:rPr lang="en-US" dirty="0" err="1" smtClean="0"/>
              <a:t>Kutta</a:t>
            </a:r>
            <a:r>
              <a:rPr lang="en-US" dirty="0" smtClean="0"/>
              <a:t> Method</a:t>
            </a:r>
          </a:p>
          <a:p>
            <a:r>
              <a:rPr lang="en-US" dirty="0" smtClean="0"/>
              <a:t>In unconstrained growth model, we have the analytical solution but we will use the Euler method just to demonstrate the use of numerical methods in complex situations where the analytical solution doesn’t exist.</a:t>
            </a:r>
            <a:endParaRPr lang="en-US" dirty="0"/>
          </a:p>
        </p:txBody>
      </p:sp>
    </p:spTree>
    <p:extLst>
      <p:ext uri="{BB962C8B-B14F-4D97-AF65-F5344CB8AC3E}">
        <p14:creationId xmlns:p14="http://schemas.microsoft.com/office/powerpoint/2010/main" val="5354668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Finite Difference Equation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Euler method uses finite difference equations</a:t>
            </a:r>
          </a:p>
          <a:p>
            <a:pPr marL="0" indent="0" algn="ctr">
              <a:buNone/>
            </a:pPr>
            <a:endParaRPr lang="en-US" dirty="0" smtClean="0"/>
          </a:p>
          <a:p>
            <a:pPr marL="0" indent="0" algn="ctr">
              <a:buNone/>
            </a:pPr>
            <a:r>
              <a:rPr lang="en-US" dirty="0" smtClean="0"/>
              <a:t>(</a:t>
            </a:r>
            <a:r>
              <a:rPr lang="en-US" dirty="0"/>
              <a:t>new population) = (old population) + (change in population)</a:t>
            </a:r>
          </a:p>
          <a:p>
            <a:pPr marL="0" indent="0" algn="ctr">
              <a:buNone/>
            </a:pPr>
            <a:r>
              <a:rPr lang="en-US" dirty="0"/>
              <a:t>or</a:t>
            </a:r>
          </a:p>
          <a:p>
            <a:pPr marL="0" indent="0" algn="ctr">
              <a:buNone/>
            </a:pPr>
            <a:r>
              <a:rPr lang="en-US" i="1" dirty="0"/>
              <a:t>population</a:t>
            </a:r>
            <a:r>
              <a:rPr lang="en-US" dirty="0"/>
              <a:t>(</a:t>
            </a:r>
            <a:r>
              <a:rPr lang="en-US" i="1" dirty="0"/>
              <a:t>t</a:t>
            </a:r>
            <a:r>
              <a:rPr lang="en-US" dirty="0"/>
              <a:t>) = </a:t>
            </a:r>
            <a:r>
              <a:rPr lang="en-US" i="1" dirty="0"/>
              <a:t>population</a:t>
            </a:r>
            <a:r>
              <a:rPr lang="en-US" dirty="0"/>
              <a:t>(</a:t>
            </a:r>
            <a:r>
              <a:rPr lang="en-US" i="1" dirty="0"/>
              <a:t>t </a:t>
            </a:r>
            <a:r>
              <a:rPr lang="en-US" dirty="0"/>
              <a:t>– </a:t>
            </a:r>
            <a:r>
              <a:rPr lang="el-GR" dirty="0"/>
              <a:t>Δ</a:t>
            </a:r>
            <a:r>
              <a:rPr lang="en-US" i="1" dirty="0"/>
              <a:t>t</a:t>
            </a:r>
            <a:r>
              <a:rPr lang="en-US" dirty="0"/>
              <a:t>) + </a:t>
            </a:r>
            <a:r>
              <a:rPr lang="el-GR" dirty="0"/>
              <a:t>Δ</a:t>
            </a:r>
            <a:r>
              <a:rPr lang="en-US" i="1" dirty="0" smtClean="0"/>
              <a:t>population</a:t>
            </a:r>
          </a:p>
          <a:p>
            <a:pPr marL="0" indent="0" algn="ctr">
              <a:buNone/>
            </a:pPr>
            <a:r>
              <a:rPr lang="el-GR" dirty="0" smtClean="0"/>
              <a:t>Δ</a:t>
            </a:r>
            <a:r>
              <a:rPr lang="en-US" i="1" dirty="0" smtClean="0"/>
              <a:t>population = population</a:t>
            </a:r>
            <a:r>
              <a:rPr lang="en-US" dirty="0" smtClean="0"/>
              <a:t>(</a:t>
            </a:r>
            <a:r>
              <a:rPr lang="en-US" i="1" dirty="0" smtClean="0"/>
              <a:t>t</a:t>
            </a:r>
            <a:r>
              <a:rPr lang="en-US" dirty="0" smtClean="0"/>
              <a:t>) - </a:t>
            </a:r>
            <a:r>
              <a:rPr lang="en-US" i="1" dirty="0" smtClean="0"/>
              <a:t>population</a:t>
            </a:r>
            <a:r>
              <a:rPr lang="en-US" dirty="0" smtClean="0"/>
              <a:t>(</a:t>
            </a:r>
            <a:r>
              <a:rPr lang="en-US" i="1" dirty="0" smtClean="0"/>
              <a:t>t </a:t>
            </a:r>
            <a:r>
              <a:rPr lang="en-US" dirty="0" smtClean="0"/>
              <a:t>– </a:t>
            </a:r>
            <a:r>
              <a:rPr lang="el-GR" dirty="0" smtClean="0"/>
              <a:t>Δ</a:t>
            </a:r>
            <a:r>
              <a:rPr lang="en-US" i="1" dirty="0" smtClean="0"/>
              <a:t>t</a:t>
            </a:r>
            <a:r>
              <a:rPr lang="en-US" dirty="0" smtClean="0"/>
              <a:t>) </a:t>
            </a:r>
            <a:endParaRPr lang="en-US" i="1" dirty="0" smtClean="0"/>
          </a:p>
          <a:p>
            <a:r>
              <a:rPr lang="en-US" dirty="0" smtClean="0"/>
              <a:t>The above equation is called </a:t>
            </a:r>
            <a:r>
              <a:rPr lang="en-US" dirty="0"/>
              <a:t>a </a:t>
            </a:r>
            <a:r>
              <a:rPr lang="en-US" b="1" dirty="0"/>
              <a:t>finite difference </a:t>
            </a:r>
            <a:r>
              <a:rPr lang="en-US" b="1" dirty="0" smtClean="0"/>
              <a:t>equation.</a:t>
            </a:r>
          </a:p>
          <a:p>
            <a:pPr marL="0" indent="0" algn="ctr">
              <a:buNone/>
            </a:pPr>
            <a:r>
              <a:rPr lang="en-US" dirty="0"/>
              <a:t>g</a:t>
            </a:r>
            <a:r>
              <a:rPr lang="en-US" dirty="0" smtClean="0"/>
              <a:t>rowth (</a:t>
            </a:r>
            <a:r>
              <a:rPr lang="en-US" dirty="0" err="1" smtClean="0"/>
              <a:t>dP</a:t>
            </a:r>
            <a:r>
              <a:rPr lang="en-US" dirty="0" smtClean="0"/>
              <a:t>/</a:t>
            </a:r>
            <a:r>
              <a:rPr lang="en-US" dirty="0" err="1" smtClean="0"/>
              <a:t>dt</a:t>
            </a:r>
            <a:r>
              <a:rPr lang="en-US" dirty="0" smtClean="0"/>
              <a:t>) = </a:t>
            </a:r>
            <a:r>
              <a:rPr lang="el-GR" dirty="0" smtClean="0"/>
              <a:t>Δ</a:t>
            </a:r>
            <a:r>
              <a:rPr lang="en-US" i="1" dirty="0" smtClean="0"/>
              <a:t>population / </a:t>
            </a:r>
            <a:r>
              <a:rPr lang="el-GR" dirty="0" smtClean="0"/>
              <a:t>Δ</a:t>
            </a:r>
            <a:r>
              <a:rPr lang="en-US" dirty="0" smtClean="0"/>
              <a:t>time</a:t>
            </a:r>
          </a:p>
          <a:p>
            <a:pPr marL="0" indent="0" algn="ctr">
              <a:buNone/>
            </a:pPr>
            <a:r>
              <a:rPr lang="en-US" dirty="0" smtClean="0"/>
              <a:t>growth = </a:t>
            </a:r>
            <a:r>
              <a:rPr lang="en-US" i="1" dirty="0" smtClean="0"/>
              <a:t>(population</a:t>
            </a:r>
            <a:r>
              <a:rPr lang="en-US" dirty="0" smtClean="0"/>
              <a:t>(</a:t>
            </a:r>
            <a:r>
              <a:rPr lang="en-US" i="1" dirty="0" smtClean="0"/>
              <a:t>t</a:t>
            </a:r>
            <a:r>
              <a:rPr lang="en-US" dirty="0" smtClean="0"/>
              <a:t>) - </a:t>
            </a:r>
            <a:r>
              <a:rPr lang="en-US" i="1" dirty="0" smtClean="0"/>
              <a:t>population</a:t>
            </a:r>
            <a:r>
              <a:rPr lang="en-US" dirty="0" smtClean="0"/>
              <a:t>(</a:t>
            </a:r>
            <a:r>
              <a:rPr lang="en-US" i="1" dirty="0" smtClean="0"/>
              <a:t>t </a:t>
            </a:r>
            <a:r>
              <a:rPr lang="en-US" dirty="0" smtClean="0"/>
              <a:t>– </a:t>
            </a:r>
            <a:r>
              <a:rPr lang="el-GR" dirty="0" smtClean="0"/>
              <a:t>Δ</a:t>
            </a:r>
            <a:r>
              <a:rPr lang="en-US" i="1" dirty="0" smtClean="0"/>
              <a:t>t</a:t>
            </a:r>
            <a:r>
              <a:rPr lang="en-US" dirty="0" smtClean="0"/>
              <a:t>) )/ </a:t>
            </a:r>
            <a:r>
              <a:rPr lang="el-GR" dirty="0" smtClean="0"/>
              <a:t>Δ</a:t>
            </a:r>
            <a:r>
              <a:rPr lang="en-US" dirty="0" smtClean="0"/>
              <a:t>time</a:t>
            </a:r>
          </a:p>
          <a:p>
            <a:endParaRPr lang="en-US" i="1" dirty="0" smtClean="0"/>
          </a:p>
          <a:p>
            <a:r>
              <a:rPr lang="en-US" dirty="0"/>
              <a:t>Computer programs and system dynamics tools employ such finite difference </a:t>
            </a:r>
            <a:r>
              <a:rPr lang="en-US" dirty="0" smtClean="0"/>
              <a:t>equations to </a:t>
            </a:r>
            <a:r>
              <a:rPr lang="en-US" dirty="0"/>
              <a:t>solve differential equations.</a:t>
            </a:r>
            <a:endParaRPr lang="en-US" dirty="0" smtClean="0"/>
          </a:p>
          <a:p>
            <a:endParaRPr lang="en-US" dirty="0" smtClean="0"/>
          </a:p>
          <a:p>
            <a:endParaRPr lang="en-US" i="1" dirty="0" smtClean="0"/>
          </a:p>
          <a:p>
            <a:endParaRPr lang="en-US" dirty="0"/>
          </a:p>
        </p:txBody>
      </p:sp>
    </p:spTree>
    <p:extLst>
      <p:ext uri="{BB962C8B-B14F-4D97-AF65-F5344CB8AC3E}">
        <p14:creationId xmlns:p14="http://schemas.microsoft.com/office/powerpoint/2010/main" val="26902027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Euler’s method</a:t>
            </a:r>
            <a:endParaRPr lang="en-US" dirty="0"/>
          </a:p>
        </p:txBody>
      </p:sp>
      <p:sp>
        <p:nvSpPr>
          <p:cNvPr id="3" name="Content Placeholder 2"/>
          <p:cNvSpPr>
            <a:spLocks noGrp="1"/>
          </p:cNvSpPr>
          <p:nvPr>
            <p:ph idx="1"/>
          </p:nvPr>
        </p:nvSpPr>
        <p:spPr>
          <a:xfrm>
            <a:off x="838200" y="1825624"/>
            <a:ext cx="10515600" cy="4816475"/>
          </a:xfrm>
        </p:spPr>
        <p:txBody>
          <a:bodyPr>
            <a:noAutofit/>
          </a:bodyPr>
          <a:lstStyle/>
          <a:p>
            <a:r>
              <a:rPr lang="en-US" sz="1800" dirty="0" err="1"/>
              <a:t>growth_rate</a:t>
            </a:r>
            <a:r>
              <a:rPr lang="en-US" sz="1800" dirty="0"/>
              <a:t> = 0.10</a:t>
            </a:r>
          </a:p>
          <a:p>
            <a:r>
              <a:rPr lang="en-US" sz="1800" dirty="0"/>
              <a:t>population(0) = 100</a:t>
            </a:r>
          </a:p>
          <a:p>
            <a:r>
              <a:rPr lang="en-US" sz="1800" dirty="0"/>
              <a:t>growth(t) = </a:t>
            </a:r>
            <a:r>
              <a:rPr lang="en-US" sz="1800" dirty="0" err="1"/>
              <a:t>growth_rate</a:t>
            </a:r>
            <a:r>
              <a:rPr lang="en-US" sz="1800" dirty="0"/>
              <a:t> * population(t - </a:t>
            </a:r>
            <a:r>
              <a:rPr lang="el-GR" sz="1800" dirty="0"/>
              <a:t>Δ</a:t>
            </a:r>
            <a:r>
              <a:rPr lang="en-US" sz="1800" dirty="0"/>
              <a:t>t)</a:t>
            </a:r>
          </a:p>
          <a:p>
            <a:r>
              <a:rPr lang="fr-FR" sz="1800" dirty="0"/>
              <a:t>population(t) = population(t - </a:t>
            </a:r>
            <a:r>
              <a:rPr lang="fr-FR" sz="1800" dirty="0" err="1"/>
              <a:t>Δt</a:t>
            </a:r>
            <a:r>
              <a:rPr lang="fr-FR" sz="1800" dirty="0"/>
              <a:t>) + </a:t>
            </a:r>
            <a:r>
              <a:rPr lang="fr-FR" sz="1800" dirty="0" err="1"/>
              <a:t>growth</a:t>
            </a:r>
            <a:r>
              <a:rPr lang="fr-FR" sz="1800" dirty="0"/>
              <a:t>(t) * </a:t>
            </a:r>
            <a:r>
              <a:rPr lang="fr-FR" sz="1800" dirty="0" err="1" smtClean="0"/>
              <a:t>Δt</a:t>
            </a:r>
            <a:endParaRPr lang="fr-FR" sz="1800" dirty="0" smtClean="0"/>
          </a:p>
          <a:p>
            <a:endParaRPr lang="fr-FR" sz="1800" dirty="0" smtClean="0"/>
          </a:p>
          <a:p>
            <a:r>
              <a:rPr lang="en-US" sz="1800" dirty="0" smtClean="0"/>
              <a:t>Starting </a:t>
            </a:r>
            <a:r>
              <a:rPr lang="en-US" sz="1800" dirty="0"/>
              <a:t>with </a:t>
            </a:r>
            <a:r>
              <a:rPr lang="en-US" sz="1800" i="1" dirty="0"/>
              <a:t>P</a:t>
            </a:r>
            <a:r>
              <a:rPr lang="en-US" sz="1800" baseline="-25000" dirty="0"/>
              <a:t>0</a:t>
            </a:r>
            <a:r>
              <a:rPr lang="en-US" sz="1800" dirty="0"/>
              <a:t> = </a:t>
            </a:r>
            <a:r>
              <a:rPr lang="en-US" sz="1800" i="1" dirty="0"/>
              <a:t>P</a:t>
            </a:r>
            <a:r>
              <a:rPr lang="en-US" sz="1800" dirty="0"/>
              <a:t>(0) = 100 and using </a:t>
            </a:r>
            <a:r>
              <a:rPr lang="en-US" sz="1800" i="1" dirty="0" err="1"/>
              <a:t>Δt</a:t>
            </a:r>
            <a:r>
              <a:rPr lang="en-US" sz="1800" i="1" dirty="0"/>
              <a:t> </a:t>
            </a:r>
            <a:r>
              <a:rPr lang="en-US" sz="1800" dirty="0"/>
              <a:t>= 8. In </a:t>
            </a:r>
            <a:r>
              <a:rPr lang="en-US" sz="1800" dirty="0" smtClean="0"/>
              <a:t>this </a:t>
            </a:r>
            <a:r>
              <a:rPr lang="fr-FR" sz="1800" dirty="0" smtClean="0"/>
              <a:t>situation</a:t>
            </a:r>
            <a:r>
              <a:rPr lang="fr-FR" sz="1800" dirty="0"/>
              <a:t>, </a:t>
            </a:r>
            <a:r>
              <a:rPr lang="fr-FR" sz="1800" i="1" dirty="0"/>
              <a:t>t </a:t>
            </a:r>
            <a:r>
              <a:rPr lang="fr-FR" sz="1800" dirty="0"/>
              <a:t>= 8, </a:t>
            </a:r>
            <a:r>
              <a:rPr lang="fr-FR" sz="1800" i="1" dirty="0"/>
              <a:t>t </a:t>
            </a:r>
            <a:r>
              <a:rPr lang="fr-FR" sz="1800" dirty="0"/>
              <a:t>− </a:t>
            </a:r>
            <a:r>
              <a:rPr lang="fr-FR" sz="1800" i="1" dirty="0" err="1"/>
              <a:t>Δt</a:t>
            </a:r>
            <a:r>
              <a:rPr lang="fr-FR" sz="1800" i="1" dirty="0"/>
              <a:t> </a:t>
            </a:r>
            <a:r>
              <a:rPr lang="fr-FR" sz="1800" dirty="0"/>
              <a:t>= 0</a:t>
            </a:r>
            <a:r>
              <a:rPr lang="fr-FR" sz="1800" dirty="0" smtClean="0"/>
              <a:t>, </a:t>
            </a:r>
            <a:r>
              <a:rPr lang="en-US" sz="1800" dirty="0" smtClean="0"/>
              <a:t>growth(t) is the </a:t>
            </a:r>
            <a:r>
              <a:rPr lang="en-US" sz="1800" dirty="0"/>
              <a:t>derivative at that time is </a:t>
            </a:r>
            <a:r>
              <a:rPr lang="en-US" sz="1800" i="1" dirty="0"/>
              <a:t>Pʹ</a:t>
            </a:r>
            <a:r>
              <a:rPr lang="en-US" sz="1800" dirty="0"/>
              <a:t>(0) = 0.1(100) = 10</a:t>
            </a:r>
            <a:r>
              <a:rPr lang="en-US" sz="1800" dirty="0" smtClean="0"/>
              <a:t>, which is </a:t>
            </a:r>
            <a:r>
              <a:rPr lang="en-US" sz="1800" dirty="0"/>
              <a:t>the slope of the tangent line to the curve </a:t>
            </a:r>
            <a:r>
              <a:rPr lang="en-US" sz="1800" i="1" dirty="0"/>
              <a:t>P</a:t>
            </a:r>
            <a:r>
              <a:rPr lang="en-US" sz="1800" dirty="0"/>
              <a:t>(</a:t>
            </a:r>
            <a:r>
              <a:rPr lang="en-US" sz="1800" i="1" dirty="0"/>
              <a:t>t</a:t>
            </a:r>
            <a:r>
              <a:rPr lang="en-US" sz="1800" dirty="0"/>
              <a:t>) at (</a:t>
            </a:r>
            <a:r>
              <a:rPr lang="en-US" sz="1800" dirty="0" smtClean="0"/>
              <a:t>0,100</a:t>
            </a:r>
            <a:r>
              <a:rPr lang="en-US" sz="1800" dirty="0"/>
              <a:t>). </a:t>
            </a:r>
            <a:endParaRPr lang="en-US" sz="1800" dirty="0" smtClean="0"/>
          </a:p>
          <a:p>
            <a:r>
              <a:rPr lang="en-US" sz="1800" dirty="0" smtClean="0"/>
              <a:t>We </a:t>
            </a:r>
            <a:r>
              <a:rPr lang="en-US" sz="1800" dirty="0"/>
              <a:t>multiply </a:t>
            </a:r>
            <a:r>
              <a:rPr lang="en-US" sz="1800" i="1" dirty="0" err="1"/>
              <a:t>Δt</a:t>
            </a:r>
            <a:r>
              <a:rPr lang="en-US" sz="1800" dirty="0"/>
              <a:t>, 8, by this derivative at the previous time step, 10, to obtain </a:t>
            </a:r>
            <a:r>
              <a:rPr lang="en-US" sz="1800" dirty="0" smtClean="0"/>
              <a:t>the estimated </a:t>
            </a:r>
            <a:r>
              <a:rPr lang="en-US" sz="1800" dirty="0"/>
              <a:t>change in </a:t>
            </a:r>
            <a:r>
              <a:rPr lang="en-US" sz="1800" i="1" dirty="0"/>
              <a:t>P</a:t>
            </a:r>
            <a:r>
              <a:rPr lang="en-US" sz="1800" dirty="0"/>
              <a:t>, 80. </a:t>
            </a:r>
            <a:endParaRPr lang="en-US" sz="1800" dirty="0" smtClean="0"/>
          </a:p>
          <a:p>
            <a:r>
              <a:rPr lang="en-US" sz="1800" dirty="0" smtClean="0"/>
              <a:t>Consequently</a:t>
            </a:r>
            <a:r>
              <a:rPr lang="en-US" sz="1800" dirty="0"/>
              <a:t>, the estimate for </a:t>
            </a:r>
            <a:r>
              <a:rPr lang="en-US" sz="1800" i="1" dirty="0"/>
              <a:t>P</a:t>
            </a:r>
            <a:r>
              <a:rPr lang="en-US" sz="1800" baseline="-25000" dirty="0"/>
              <a:t>1</a:t>
            </a:r>
            <a:r>
              <a:rPr lang="en-US" sz="1800" dirty="0"/>
              <a:t> is as follows:</a:t>
            </a:r>
          </a:p>
          <a:p>
            <a:pPr marL="0" indent="0">
              <a:buNone/>
            </a:pPr>
            <a:r>
              <a:rPr lang="en-US" sz="1800" dirty="0" smtClean="0"/>
              <a:t>                       estimate </a:t>
            </a:r>
            <a:r>
              <a:rPr lang="en-US" sz="1800" dirty="0"/>
              <a:t>for </a:t>
            </a:r>
            <a:r>
              <a:rPr lang="en-US" sz="1800" i="1" dirty="0"/>
              <a:t>P</a:t>
            </a:r>
            <a:r>
              <a:rPr lang="en-US" sz="1800" baseline="-25000" dirty="0"/>
              <a:t>1</a:t>
            </a:r>
            <a:r>
              <a:rPr lang="en-US" sz="1800" dirty="0"/>
              <a:t> = previous value of </a:t>
            </a:r>
            <a:r>
              <a:rPr lang="en-US" sz="1800" i="1" dirty="0"/>
              <a:t>P </a:t>
            </a:r>
            <a:r>
              <a:rPr lang="en-US" sz="1800" dirty="0"/>
              <a:t>+ estimated change in </a:t>
            </a:r>
            <a:r>
              <a:rPr lang="en-US" sz="1800" i="1" dirty="0"/>
              <a:t>P</a:t>
            </a:r>
          </a:p>
          <a:p>
            <a:pPr marL="0" indent="0">
              <a:buNone/>
            </a:pPr>
            <a:r>
              <a:rPr lang="en-US" sz="1800" dirty="0" smtClean="0"/>
              <a:t>                                                   = </a:t>
            </a:r>
            <a:r>
              <a:rPr lang="en-US" sz="1800" i="1" dirty="0" smtClean="0"/>
              <a:t>P</a:t>
            </a:r>
            <a:r>
              <a:rPr lang="en-US" sz="1800" baseline="-25000" dirty="0" smtClean="0"/>
              <a:t>0</a:t>
            </a:r>
            <a:r>
              <a:rPr lang="en-US" sz="1800" dirty="0" smtClean="0"/>
              <a:t> </a:t>
            </a:r>
            <a:r>
              <a:rPr lang="en-US" sz="1800" dirty="0"/>
              <a:t>+ </a:t>
            </a:r>
            <a:r>
              <a:rPr lang="en-US" sz="1800" i="1" dirty="0"/>
              <a:t>Pʹ</a:t>
            </a:r>
            <a:r>
              <a:rPr lang="en-US" sz="1800" dirty="0"/>
              <a:t>(0)</a:t>
            </a:r>
            <a:r>
              <a:rPr lang="el-GR" sz="1800" i="1" dirty="0"/>
              <a:t>Δ</a:t>
            </a:r>
            <a:r>
              <a:rPr lang="en-US" sz="1800" i="1" dirty="0"/>
              <a:t>t</a:t>
            </a:r>
          </a:p>
          <a:p>
            <a:pPr marL="0" indent="0">
              <a:buNone/>
            </a:pPr>
            <a:r>
              <a:rPr lang="en-US" sz="1800" dirty="0" smtClean="0"/>
              <a:t>                                                   = </a:t>
            </a:r>
            <a:r>
              <a:rPr lang="en-US" sz="1800" dirty="0"/>
              <a:t>100 + 10(8)</a:t>
            </a:r>
          </a:p>
          <a:p>
            <a:pPr marL="0" indent="0">
              <a:buNone/>
            </a:pPr>
            <a:r>
              <a:rPr lang="en-US" sz="1800" dirty="0" smtClean="0"/>
              <a:t>                                                   = </a:t>
            </a:r>
            <a:r>
              <a:rPr lang="en-US" sz="1800" dirty="0"/>
              <a:t>180</a:t>
            </a:r>
          </a:p>
        </p:txBody>
      </p:sp>
    </p:spTree>
    <p:extLst>
      <p:ext uri="{BB962C8B-B14F-4D97-AF65-F5344CB8AC3E}">
        <p14:creationId xmlns:p14="http://schemas.microsoft.com/office/powerpoint/2010/main" val="7029754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2211654" y="2301081"/>
            <a:ext cx="5848084" cy="3439319"/>
          </a:xfrm>
          <a:prstGeom prst="rect">
            <a:avLst/>
          </a:prstGeom>
        </p:spPr>
      </p:pic>
      <p:sp>
        <p:nvSpPr>
          <p:cNvPr id="3" name="TextBox 2"/>
          <p:cNvSpPr txBox="1"/>
          <p:nvPr/>
        </p:nvSpPr>
        <p:spPr>
          <a:xfrm>
            <a:off x="2451100" y="5981461"/>
            <a:ext cx="6638484" cy="369332"/>
          </a:xfrm>
          <a:prstGeom prst="rect">
            <a:avLst/>
          </a:prstGeom>
          <a:noFill/>
        </p:spPr>
        <p:txBody>
          <a:bodyPr wrap="none" rtlCol="0">
            <a:spAutoFit/>
          </a:bodyPr>
          <a:lstStyle/>
          <a:p>
            <a:r>
              <a:rPr lang="en-US" dirty="0"/>
              <a:t>Actual point, (8, 223), and point obtained by Euler’s method, (8, 180)</a:t>
            </a:r>
          </a:p>
        </p:txBody>
      </p:sp>
    </p:spTree>
    <p:extLst>
      <p:ext uri="{BB962C8B-B14F-4D97-AF65-F5344CB8AC3E}">
        <p14:creationId xmlns:p14="http://schemas.microsoft.com/office/powerpoint/2010/main" val="3736505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Program</a:t>
            </a:r>
            <a:endParaRPr lang="en-US" dirty="0"/>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2"/>
          <a:stretch>
            <a:fillRect/>
          </a:stretch>
        </p:blipFill>
        <p:spPr>
          <a:xfrm>
            <a:off x="955147" y="1825624"/>
            <a:ext cx="9655046" cy="4454863"/>
          </a:xfrm>
          <a:prstGeom prst="rect">
            <a:avLst/>
          </a:prstGeom>
        </p:spPr>
      </p:pic>
    </p:spTree>
    <p:extLst>
      <p:ext uri="{BB962C8B-B14F-4D97-AF65-F5344CB8AC3E}">
        <p14:creationId xmlns:p14="http://schemas.microsoft.com/office/powerpoint/2010/main" val="30315236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Program</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997739" y="1825625"/>
            <a:ext cx="8887239" cy="4498649"/>
          </a:xfrm>
          <a:prstGeom prst="rect">
            <a:avLst/>
          </a:prstGeom>
        </p:spPr>
      </p:pic>
    </p:spTree>
    <p:extLst>
      <p:ext uri="{BB962C8B-B14F-4D97-AF65-F5344CB8AC3E}">
        <p14:creationId xmlns:p14="http://schemas.microsoft.com/office/powerpoint/2010/main" val="129852863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Numerical Solution by Euler’s Method</a:t>
            </a:r>
            <a:endParaRPr lang="en-US" dirty="0"/>
          </a:p>
        </p:txBody>
      </p:sp>
      <p:pic>
        <p:nvPicPr>
          <p:cNvPr id="4" name="Content Placeholder 3"/>
          <p:cNvPicPr>
            <a:picLocks noGrp="1" noChangeAspect="1"/>
          </p:cNvPicPr>
          <p:nvPr>
            <p:ph idx="1"/>
          </p:nvPr>
        </p:nvPicPr>
        <p:blipFill>
          <a:blip r:embed="rId2"/>
          <a:stretch>
            <a:fillRect/>
          </a:stretch>
        </p:blipFill>
        <p:spPr>
          <a:xfrm>
            <a:off x="838200" y="2632978"/>
            <a:ext cx="9198804" cy="3357918"/>
          </a:xfrm>
          <a:prstGeom prst="rect">
            <a:avLst/>
          </a:prstGeom>
        </p:spPr>
      </p:pic>
      <p:sp>
        <p:nvSpPr>
          <p:cNvPr id="5" name="TextBox 4"/>
          <p:cNvSpPr txBox="1"/>
          <p:nvPr/>
        </p:nvSpPr>
        <p:spPr>
          <a:xfrm>
            <a:off x="1069194" y="5990896"/>
            <a:ext cx="8736815" cy="646331"/>
          </a:xfrm>
          <a:prstGeom prst="rect">
            <a:avLst/>
          </a:prstGeom>
          <a:noFill/>
        </p:spPr>
        <p:txBody>
          <a:bodyPr wrap="none" rtlCol="0">
            <a:spAutoFit/>
          </a:bodyPr>
          <a:lstStyle/>
          <a:p>
            <a:r>
              <a:rPr lang="en-US" dirty="0"/>
              <a:t>Table of Estimated Populations, Where the Initial Population is 100, the Continuous Growth</a:t>
            </a:r>
          </a:p>
          <a:p>
            <a:r>
              <a:rPr lang="en-US" dirty="0"/>
              <a:t>Rate is 10% per Hour, and the Time Step is 0.005 h</a:t>
            </a:r>
          </a:p>
        </p:txBody>
      </p:sp>
    </p:spTree>
    <p:extLst>
      <p:ext uri="{BB962C8B-B14F-4D97-AF65-F5344CB8AC3E}">
        <p14:creationId xmlns:p14="http://schemas.microsoft.com/office/powerpoint/2010/main" val="425891112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Picture 3"/>
          <p:cNvPicPr>
            <a:picLocks noChangeAspect="1"/>
          </p:cNvPicPr>
          <p:nvPr/>
        </p:nvPicPr>
        <p:blipFill>
          <a:blip r:embed="rId2"/>
          <a:stretch>
            <a:fillRect/>
          </a:stretch>
        </p:blipFill>
        <p:spPr>
          <a:xfrm>
            <a:off x="2885090" y="829344"/>
            <a:ext cx="5439104" cy="5237262"/>
          </a:xfrm>
          <a:prstGeom prst="rect">
            <a:avLst/>
          </a:prstGeom>
        </p:spPr>
      </p:pic>
      <p:sp>
        <p:nvSpPr>
          <p:cNvPr id="5" name="TextBox 4"/>
          <p:cNvSpPr txBox="1"/>
          <p:nvPr/>
        </p:nvSpPr>
        <p:spPr>
          <a:xfrm>
            <a:off x="2081048" y="6069160"/>
            <a:ext cx="6573338" cy="923330"/>
          </a:xfrm>
          <a:prstGeom prst="rect">
            <a:avLst/>
          </a:prstGeom>
          <a:noFill/>
        </p:spPr>
        <p:txBody>
          <a:bodyPr wrap="none" rtlCol="0">
            <a:spAutoFit/>
          </a:bodyPr>
          <a:lstStyle/>
          <a:p>
            <a:r>
              <a:rPr lang="en-US" dirty="0"/>
              <a:t>Table of Estimated Growths and Populations, Reported on the Hour,</a:t>
            </a:r>
          </a:p>
          <a:p>
            <a:r>
              <a:rPr lang="en-US" dirty="0"/>
              <a:t>Where the Initial Population is 100, the Growth Rate is 10%, and the</a:t>
            </a:r>
          </a:p>
          <a:p>
            <a:r>
              <a:rPr lang="en-US" dirty="0"/>
              <a:t>Time Step is 0.005 h</a:t>
            </a:r>
          </a:p>
        </p:txBody>
      </p:sp>
    </p:spTree>
    <p:extLst>
      <p:ext uri="{BB962C8B-B14F-4D97-AF65-F5344CB8AC3E}">
        <p14:creationId xmlns:p14="http://schemas.microsoft.com/office/powerpoint/2010/main" val="29574644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Systems</a:t>
            </a:r>
            <a:endParaRPr lang="en-US" dirty="0"/>
          </a:p>
        </p:txBody>
      </p:sp>
      <p:sp>
        <p:nvSpPr>
          <p:cNvPr id="3" name="Content Placeholder 2"/>
          <p:cNvSpPr>
            <a:spLocks noGrp="1"/>
          </p:cNvSpPr>
          <p:nvPr>
            <p:ph idx="1"/>
          </p:nvPr>
        </p:nvSpPr>
        <p:spPr/>
        <p:txBody>
          <a:bodyPr/>
          <a:lstStyle/>
          <a:p>
            <a:r>
              <a:rPr lang="en-US" dirty="0" smtClean="0"/>
              <a:t>Dynamic systems are those that change with time.</a:t>
            </a:r>
          </a:p>
          <a:p>
            <a:r>
              <a:rPr lang="en-US" dirty="0" smtClean="0"/>
              <a:t>Examples: </a:t>
            </a:r>
          </a:p>
          <a:p>
            <a:pPr lvl="1"/>
            <a:r>
              <a:rPr lang="en-US" dirty="0" smtClean="0"/>
              <a:t>population of humans, deer or bacteria etc. changing with time</a:t>
            </a:r>
          </a:p>
          <a:p>
            <a:pPr lvl="1"/>
            <a:r>
              <a:rPr lang="en-US" dirty="0" smtClean="0"/>
              <a:t>Motion of vehicles (position and speed changing with time)</a:t>
            </a:r>
          </a:p>
          <a:p>
            <a:pPr lvl="1"/>
            <a:r>
              <a:rPr lang="en-US" dirty="0" smtClean="0"/>
              <a:t>Number of people standing in a queue in front of a service counter changes with time</a:t>
            </a:r>
          </a:p>
          <a:p>
            <a:r>
              <a:rPr lang="en-US" dirty="0" smtClean="0"/>
              <a:t>Types of Dynamic Systems</a:t>
            </a:r>
          </a:p>
          <a:p>
            <a:pPr lvl="1"/>
            <a:r>
              <a:rPr lang="en-US" dirty="0" smtClean="0"/>
              <a:t>Continuous Systems</a:t>
            </a:r>
          </a:p>
          <a:p>
            <a:pPr lvl="1"/>
            <a:r>
              <a:rPr lang="en-US" dirty="0" smtClean="0"/>
              <a:t>Discrete Event Systems</a:t>
            </a:r>
          </a:p>
          <a:p>
            <a:pPr lvl="1"/>
            <a:endParaRPr lang="en-US" dirty="0"/>
          </a:p>
        </p:txBody>
      </p:sp>
    </p:spTree>
    <p:extLst>
      <p:ext uri="{BB962C8B-B14F-4D97-AF65-F5344CB8AC3E}">
        <p14:creationId xmlns:p14="http://schemas.microsoft.com/office/powerpoint/2010/main" val="2931359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2953176" y="2038814"/>
            <a:ext cx="5538362" cy="3589475"/>
          </a:xfrm>
          <a:prstGeom prst="rect">
            <a:avLst/>
          </a:prstGeom>
        </p:spPr>
      </p:pic>
      <p:sp>
        <p:nvSpPr>
          <p:cNvPr id="5" name="TextBox 4"/>
          <p:cNvSpPr txBox="1"/>
          <p:nvPr/>
        </p:nvSpPr>
        <p:spPr>
          <a:xfrm>
            <a:off x="3279228" y="5976415"/>
            <a:ext cx="2688878" cy="369332"/>
          </a:xfrm>
          <a:prstGeom prst="rect">
            <a:avLst/>
          </a:prstGeom>
          <a:noFill/>
        </p:spPr>
        <p:txBody>
          <a:bodyPr wrap="none" rtlCol="0">
            <a:spAutoFit/>
          </a:bodyPr>
          <a:lstStyle/>
          <a:p>
            <a:r>
              <a:rPr lang="en-US" dirty="0" smtClean="0"/>
              <a:t>Graph Population vs time </a:t>
            </a:r>
            <a:endParaRPr lang="en-US" dirty="0"/>
          </a:p>
        </p:txBody>
      </p:sp>
    </p:spTree>
    <p:extLst>
      <p:ext uri="{BB962C8B-B14F-4D97-AF65-F5344CB8AC3E}">
        <p14:creationId xmlns:p14="http://schemas.microsoft.com/office/powerpoint/2010/main" val="39058166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Unconstrained Decay</a:t>
            </a:r>
            <a:endParaRPr lang="en-US" dirty="0"/>
          </a:p>
        </p:txBody>
      </p:sp>
      <p:sp>
        <p:nvSpPr>
          <p:cNvPr id="3" name="Content Placeholder 2"/>
          <p:cNvSpPr>
            <a:spLocks noGrp="1"/>
          </p:cNvSpPr>
          <p:nvPr>
            <p:ph idx="1"/>
          </p:nvPr>
        </p:nvSpPr>
        <p:spPr/>
        <p:txBody>
          <a:bodyPr>
            <a:normAutofit/>
          </a:bodyPr>
          <a:lstStyle/>
          <a:p>
            <a:r>
              <a:rPr lang="en-US" dirty="0"/>
              <a:t>The rate of change of the mass of a radioactive substance is proportional to the </a:t>
            </a:r>
            <a:r>
              <a:rPr lang="en-US" dirty="0" smtClean="0"/>
              <a:t>mass of </a:t>
            </a:r>
            <a:r>
              <a:rPr lang="en-US" dirty="0"/>
              <a:t>the substance, and the constant of proportionality is negative. Thus, the mass </a:t>
            </a:r>
            <a:r>
              <a:rPr lang="en-US" dirty="0" smtClean="0"/>
              <a:t>decays with </a:t>
            </a:r>
            <a:r>
              <a:rPr lang="en-US" dirty="0"/>
              <a:t>time. </a:t>
            </a:r>
            <a:endParaRPr lang="en-US" dirty="0" smtClean="0"/>
          </a:p>
          <a:p>
            <a:r>
              <a:rPr lang="en-US" dirty="0" smtClean="0"/>
              <a:t>For </a:t>
            </a:r>
            <a:r>
              <a:rPr lang="en-US" dirty="0"/>
              <a:t>example, the constant of proportionality for radioactive </a:t>
            </a:r>
            <a:r>
              <a:rPr lang="en-US" dirty="0" smtClean="0"/>
              <a:t>carbon- 14 </a:t>
            </a:r>
            <a:r>
              <a:rPr lang="en-US" dirty="0"/>
              <a:t>is approximately –0.000120968. The continuous decay rate is </a:t>
            </a:r>
            <a:r>
              <a:rPr lang="en-US" dirty="0" smtClean="0"/>
              <a:t>about 0.0120968</a:t>
            </a:r>
            <a:r>
              <a:rPr lang="en-US" dirty="0"/>
              <a:t>% per year, and the differential equation is as follows, where </a:t>
            </a:r>
            <a:r>
              <a:rPr lang="en-US" i="1" dirty="0"/>
              <a:t>Q </a:t>
            </a:r>
            <a:r>
              <a:rPr lang="en-US" dirty="0"/>
              <a:t>is </a:t>
            </a:r>
            <a:r>
              <a:rPr lang="en-US" dirty="0" smtClean="0"/>
              <a:t>the quantity of carbon-14.</a:t>
            </a:r>
          </a:p>
          <a:p>
            <a:pPr marL="0" indent="0" algn="ctr">
              <a:buNone/>
            </a:pPr>
            <a:r>
              <a:rPr lang="en-US" dirty="0" err="1" smtClean="0"/>
              <a:t>dQ</a:t>
            </a:r>
            <a:r>
              <a:rPr lang="en-US" dirty="0" smtClean="0"/>
              <a:t>/</a:t>
            </a:r>
            <a:r>
              <a:rPr lang="en-US" dirty="0" err="1" smtClean="0"/>
              <a:t>dt</a:t>
            </a:r>
            <a:r>
              <a:rPr lang="en-US" dirty="0" smtClean="0"/>
              <a:t> =  </a:t>
            </a:r>
            <a:r>
              <a:rPr lang="en-US" dirty="0"/>
              <a:t>−0.000120968</a:t>
            </a:r>
            <a:r>
              <a:rPr lang="en-US" i="1" dirty="0"/>
              <a:t>Q</a:t>
            </a:r>
            <a:endParaRPr lang="en-US" dirty="0"/>
          </a:p>
        </p:txBody>
      </p:sp>
    </p:spTree>
    <p:extLst>
      <p:ext uri="{BB962C8B-B14F-4D97-AF65-F5344CB8AC3E}">
        <p14:creationId xmlns:p14="http://schemas.microsoft.com/office/powerpoint/2010/main" val="41159874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Unconstrained Decay - Example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analytical solution to this equation is</a:t>
            </a:r>
          </a:p>
          <a:p>
            <a:pPr marL="0" indent="0" algn="ctr">
              <a:buNone/>
            </a:pPr>
            <a:r>
              <a:rPr lang="en-US" i="1" dirty="0"/>
              <a:t>Q </a:t>
            </a:r>
            <a:r>
              <a:rPr lang="en-US" dirty="0"/>
              <a:t>= </a:t>
            </a:r>
            <a:r>
              <a:rPr lang="en-US" i="1" dirty="0"/>
              <a:t>Q</a:t>
            </a:r>
            <a:r>
              <a:rPr lang="en-US" baseline="-25000" dirty="0"/>
              <a:t>0</a:t>
            </a:r>
            <a:r>
              <a:rPr lang="en-US" i="1" dirty="0"/>
              <a:t>e</a:t>
            </a:r>
            <a:r>
              <a:rPr lang="en-US" baseline="30000" dirty="0"/>
              <a:t>-0.000120968</a:t>
            </a:r>
            <a:r>
              <a:rPr lang="en-US" i="1" baseline="30000" dirty="0"/>
              <a:t>t</a:t>
            </a:r>
            <a:endParaRPr lang="en-US" baseline="30000" dirty="0" smtClean="0"/>
          </a:p>
          <a:p>
            <a:r>
              <a:rPr lang="en-US" dirty="0" smtClean="0"/>
              <a:t>After 10,000 years, only about 29.8% of the original quantity of carbon-14 remains, as the following shows: </a:t>
            </a:r>
          </a:p>
          <a:p>
            <a:endParaRPr lang="en-US" dirty="0" smtClean="0"/>
          </a:p>
          <a:p>
            <a:pPr marL="0" indent="0" algn="ctr">
              <a:buNone/>
            </a:pPr>
            <a:r>
              <a:rPr lang="en-US" i="1" dirty="0" smtClean="0"/>
              <a:t>Q </a:t>
            </a:r>
            <a:r>
              <a:rPr lang="en-US" dirty="0" smtClean="0"/>
              <a:t>= </a:t>
            </a:r>
            <a:r>
              <a:rPr lang="en-US" i="1" dirty="0" smtClean="0"/>
              <a:t>Q</a:t>
            </a:r>
            <a:r>
              <a:rPr lang="en-US" baseline="-25000" dirty="0" smtClean="0"/>
              <a:t>0</a:t>
            </a:r>
            <a:r>
              <a:rPr lang="en-US" i="1" dirty="0" smtClean="0"/>
              <a:t>e</a:t>
            </a:r>
            <a:r>
              <a:rPr lang="en-US" baseline="30000" dirty="0" smtClean="0"/>
              <a:t>-0.000120968(10,000)</a:t>
            </a:r>
            <a:r>
              <a:rPr lang="en-US" dirty="0" smtClean="0"/>
              <a:t> = 0.298292</a:t>
            </a:r>
            <a:r>
              <a:rPr lang="en-US" i="1" dirty="0" smtClean="0"/>
              <a:t>Q</a:t>
            </a:r>
            <a:r>
              <a:rPr lang="en-US" dirty="0" smtClean="0"/>
              <a:t>0</a:t>
            </a:r>
          </a:p>
          <a:p>
            <a:r>
              <a:rPr lang="en-US" b="1" dirty="0"/>
              <a:t>Carbon dating </a:t>
            </a:r>
            <a:r>
              <a:rPr lang="en-US" dirty="0"/>
              <a:t>uses the amount of carbon-14 in an object to estimate the age </a:t>
            </a:r>
            <a:r>
              <a:rPr lang="en-US" dirty="0" smtClean="0"/>
              <a:t>of an </a:t>
            </a:r>
            <a:r>
              <a:rPr lang="en-US" dirty="0"/>
              <a:t>object. All living organisms accumulate small quantities of carbon-14, but </a:t>
            </a:r>
            <a:r>
              <a:rPr lang="en-US" dirty="0" smtClean="0"/>
              <a:t>accumulation stops </a:t>
            </a:r>
            <a:r>
              <a:rPr lang="en-US" dirty="0"/>
              <a:t>when the organism dies. For example, we can compare the </a:t>
            </a:r>
            <a:r>
              <a:rPr lang="en-US" dirty="0" smtClean="0"/>
              <a:t>proportion of </a:t>
            </a:r>
            <a:r>
              <a:rPr lang="en-US" dirty="0"/>
              <a:t>carbon-14 in living bone to that in the bone of a mummy and estimate the age </a:t>
            </a:r>
            <a:r>
              <a:rPr lang="en-US" dirty="0" smtClean="0"/>
              <a:t>of the </a:t>
            </a:r>
            <a:r>
              <a:rPr lang="en-US" dirty="0"/>
              <a:t>mummy using the model.</a:t>
            </a:r>
            <a:endParaRPr lang="en-US" dirty="0" smtClean="0"/>
          </a:p>
          <a:p>
            <a:endParaRPr lang="en-US" dirty="0"/>
          </a:p>
        </p:txBody>
      </p:sp>
    </p:spTree>
    <p:extLst>
      <p:ext uri="{BB962C8B-B14F-4D97-AF65-F5344CB8AC3E}">
        <p14:creationId xmlns:p14="http://schemas.microsoft.com/office/powerpoint/2010/main" val="174838964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Reports for System Dynamics Models</a:t>
            </a:r>
          </a:p>
        </p:txBody>
      </p:sp>
      <p:sp>
        <p:nvSpPr>
          <p:cNvPr id="3" name="Content Placeholder 2"/>
          <p:cNvSpPr>
            <a:spLocks noGrp="1"/>
          </p:cNvSpPr>
          <p:nvPr>
            <p:ph idx="1"/>
          </p:nvPr>
        </p:nvSpPr>
        <p:spPr/>
        <p:txBody>
          <a:bodyPr>
            <a:normAutofit fontScale="70000" lnSpcReduction="20000"/>
          </a:bodyPr>
          <a:lstStyle/>
          <a:p>
            <a:r>
              <a:rPr lang="en-US" b="1" dirty="0" smtClean="0"/>
              <a:t>a</a:t>
            </a:r>
            <a:r>
              <a:rPr lang="en-US" b="1" dirty="0"/>
              <a:t>. Analysis of the problem: </a:t>
            </a:r>
            <a:r>
              <a:rPr lang="en-US" dirty="0"/>
              <a:t>We begin by describing the problem, such as </a:t>
            </a:r>
            <a:r>
              <a:rPr lang="en-US" dirty="0" smtClean="0"/>
              <a:t>to model </a:t>
            </a:r>
            <a:r>
              <a:rPr lang="en-US" dirty="0"/>
              <a:t>the growth of bacteria in media.</a:t>
            </a:r>
          </a:p>
          <a:p>
            <a:r>
              <a:rPr lang="en-US" b="1" dirty="0"/>
              <a:t>b. Model design: </a:t>
            </a:r>
            <a:r>
              <a:rPr lang="en-US" dirty="0"/>
              <a:t>In this section, we should list simplifying assumptions, </a:t>
            </a:r>
            <a:r>
              <a:rPr lang="en-US" dirty="0" smtClean="0"/>
              <a:t>such </a:t>
            </a:r>
            <a:r>
              <a:rPr lang="en-US" i="1" dirty="0" err="1" smtClean="0"/>
              <a:t>dt</a:t>
            </a:r>
            <a:r>
              <a:rPr lang="en-US" i="1" dirty="0" smtClean="0"/>
              <a:t>/</a:t>
            </a:r>
            <a:r>
              <a:rPr lang="en-US" i="1" dirty="0" err="1" smtClean="0"/>
              <a:t>dp</a:t>
            </a:r>
            <a:r>
              <a:rPr lang="en-US" dirty="0" smtClean="0"/>
              <a:t>= 0.10</a:t>
            </a:r>
            <a:r>
              <a:rPr lang="en-US" i="1" dirty="0" smtClean="0"/>
              <a:t>P </a:t>
            </a:r>
            <a:r>
              <a:rPr lang="en-US" dirty="0" smtClean="0"/>
              <a:t>with </a:t>
            </a:r>
            <a:r>
              <a:rPr lang="en-US" i="1" dirty="0"/>
              <a:t>P</a:t>
            </a:r>
            <a:r>
              <a:rPr lang="en-US" baseline="-25000" dirty="0"/>
              <a:t>0</a:t>
            </a:r>
            <a:r>
              <a:rPr lang="en-US" dirty="0"/>
              <a:t> = 100; reasoning for choices of constants, such as an </a:t>
            </a:r>
            <a:r>
              <a:rPr lang="en-US" dirty="0" smtClean="0"/>
              <a:t>instantaneous growth </a:t>
            </a:r>
            <a:r>
              <a:rPr lang="en-US" dirty="0"/>
              <a:t>rate of 10%; the basic time step, such as hour; and other units. A </a:t>
            </a:r>
            <a:r>
              <a:rPr lang="en-US" dirty="0" smtClean="0"/>
              <a:t>diagram of </a:t>
            </a:r>
            <a:r>
              <a:rPr lang="en-US" dirty="0"/>
              <a:t>the model, such </a:t>
            </a:r>
            <a:r>
              <a:rPr lang="en-US" dirty="0" smtClean="0"/>
              <a:t>is </a:t>
            </a:r>
            <a:r>
              <a:rPr lang="en-US" dirty="0"/>
              <a:t>also appropriate to include.</a:t>
            </a:r>
          </a:p>
          <a:p>
            <a:r>
              <a:rPr lang="en-US" b="1" dirty="0"/>
              <a:t>c. Model solution: </a:t>
            </a:r>
            <a:r>
              <a:rPr lang="en-US" dirty="0"/>
              <a:t>This part should contain the analytical solution or an </a:t>
            </a:r>
            <a:r>
              <a:rPr lang="en-US" dirty="0" smtClean="0"/>
              <a:t>algorithm</a:t>
            </a:r>
          </a:p>
          <a:p>
            <a:r>
              <a:rPr lang="en-US" b="1" dirty="0" smtClean="0"/>
              <a:t>d</a:t>
            </a:r>
            <a:r>
              <a:rPr lang="en-US" b="1" dirty="0"/>
              <a:t>. Results and conclusions: </a:t>
            </a:r>
            <a:r>
              <a:rPr lang="en-US" dirty="0"/>
              <a:t>Part d should include simulation tables, such </a:t>
            </a:r>
            <a:r>
              <a:rPr lang="en-US" dirty="0" smtClean="0"/>
              <a:t>as and graphs. </a:t>
            </a:r>
            <a:r>
              <a:rPr lang="en-US" dirty="0"/>
              <a:t>Moreover, the section </a:t>
            </a:r>
            <a:r>
              <a:rPr lang="en-US" dirty="0" smtClean="0"/>
              <a:t>should contain </a:t>
            </a:r>
            <a:r>
              <a:rPr lang="en-US" dirty="0"/>
              <a:t>an explanation of verification accomplished by comparing the </a:t>
            </a:r>
            <a:r>
              <a:rPr lang="en-US" dirty="0" smtClean="0"/>
              <a:t>results to </a:t>
            </a:r>
            <a:r>
              <a:rPr lang="en-US" dirty="0"/>
              <a:t>real data when available, descriptions of the outcomes of various </a:t>
            </a:r>
            <a:r>
              <a:rPr lang="en-US" dirty="0" smtClean="0"/>
              <a:t>scenar</a:t>
            </a:r>
            <a:r>
              <a:rPr lang="en-US" dirty="0"/>
              <a:t>ios, a discussion of our conclusions with support from the results, and </a:t>
            </a:r>
            <a:r>
              <a:rPr lang="en-US" dirty="0" smtClean="0"/>
              <a:t>suggestions for </a:t>
            </a:r>
            <a:r>
              <a:rPr lang="en-US" dirty="0"/>
              <a:t>model refinement.</a:t>
            </a:r>
          </a:p>
          <a:p>
            <a:r>
              <a:rPr lang="en-US" b="1" dirty="0"/>
              <a:t>e. Appendices: </a:t>
            </a:r>
            <a:r>
              <a:rPr lang="en-US" dirty="0"/>
              <a:t>Usually, a copy of the file created with a system dynamics </a:t>
            </a:r>
            <a:r>
              <a:rPr lang="en-US" dirty="0" smtClean="0"/>
              <a:t>tool should </a:t>
            </a:r>
            <a:r>
              <a:rPr lang="en-US" dirty="0"/>
              <a:t>be submitted with this report. Besides the model, this file should </a:t>
            </a:r>
            <a:r>
              <a:rPr lang="en-US" dirty="0" smtClean="0"/>
              <a:t>contain appropriate </a:t>
            </a:r>
            <a:r>
              <a:rPr lang="en-US" dirty="0"/>
              <a:t>documentation, such as a text box with the authors’ names</a:t>
            </a:r>
            <a:r>
              <a:rPr lang="en-US" dirty="0" smtClean="0"/>
              <a:t>, date</a:t>
            </a:r>
            <a:r>
              <a:rPr lang="en-US" dirty="0"/>
              <a:t>, module and problem number, and problem description.</a:t>
            </a:r>
          </a:p>
        </p:txBody>
      </p:sp>
    </p:spTree>
    <p:extLst>
      <p:ext uri="{BB962C8B-B14F-4D97-AF65-F5344CB8AC3E}">
        <p14:creationId xmlns:p14="http://schemas.microsoft.com/office/powerpoint/2010/main" val="230244867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Constrained Growth Model</a:t>
            </a:r>
            <a:endParaRPr lang="en-US" dirty="0"/>
          </a:p>
        </p:txBody>
      </p:sp>
      <p:sp>
        <p:nvSpPr>
          <p:cNvPr id="3" name="Content Placeholder 2"/>
          <p:cNvSpPr>
            <a:spLocks noGrp="1"/>
          </p:cNvSpPr>
          <p:nvPr>
            <p:ph idx="1"/>
          </p:nvPr>
        </p:nvSpPr>
        <p:spPr/>
        <p:txBody>
          <a:bodyPr>
            <a:normAutofit/>
          </a:bodyPr>
          <a:lstStyle/>
          <a:p>
            <a:r>
              <a:rPr lang="en-US" dirty="0" smtClean="0"/>
              <a:t>Endemic </a:t>
            </a:r>
            <a:r>
              <a:rPr lang="en-US" dirty="0"/>
              <a:t>populations </a:t>
            </a:r>
            <a:r>
              <a:rPr lang="en-US" dirty="0" smtClean="0"/>
              <a:t>increase rapidly </a:t>
            </a:r>
            <a:r>
              <a:rPr lang="en-US" dirty="0"/>
              <a:t>at first, but they eventually encounter resistance from the environment</a:t>
            </a:r>
            <a:r>
              <a:rPr lang="en-US" dirty="0" smtClean="0"/>
              <a:t>— competitors</a:t>
            </a:r>
            <a:r>
              <a:rPr lang="en-US" dirty="0"/>
              <a:t>, predators, limited resources, and disease. </a:t>
            </a:r>
            <a:endParaRPr lang="en-US" dirty="0" smtClean="0"/>
          </a:p>
          <a:p>
            <a:r>
              <a:rPr lang="en-US" dirty="0" smtClean="0"/>
              <a:t>Thus</a:t>
            </a:r>
            <a:r>
              <a:rPr lang="en-US" dirty="0"/>
              <a:t>, the </a:t>
            </a:r>
            <a:r>
              <a:rPr lang="en-US" dirty="0" smtClean="0"/>
              <a:t>environment tends </a:t>
            </a:r>
            <a:r>
              <a:rPr lang="en-US" dirty="0"/>
              <a:t>to limit the growth of populations, so that they usually increase only to </a:t>
            </a:r>
            <a:r>
              <a:rPr lang="en-US" dirty="0" smtClean="0"/>
              <a:t>a certain </a:t>
            </a:r>
            <a:r>
              <a:rPr lang="en-US" dirty="0"/>
              <a:t>level and then do not increase or decrease drastically unless a change in </a:t>
            </a:r>
            <a:r>
              <a:rPr lang="en-US" dirty="0" smtClean="0"/>
              <a:t>the environment </a:t>
            </a:r>
            <a:r>
              <a:rPr lang="en-US" dirty="0"/>
              <a:t>occurs</a:t>
            </a:r>
            <a:r>
              <a:rPr lang="en-US" dirty="0" smtClean="0"/>
              <a:t>.</a:t>
            </a:r>
          </a:p>
          <a:p>
            <a:r>
              <a:rPr lang="en-US" dirty="0" smtClean="0"/>
              <a:t> </a:t>
            </a:r>
            <a:r>
              <a:rPr lang="en-US" dirty="0"/>
              <a:t>This maximum population size that the environment can </a:t>
            </a:r>
            <a:r>
              <a:rPr lang="en-US" dirty="0" smtClean="0"/>
              <a:t>support indefinitely </a:t>
            </a:r>
            <a:r>
              <a:rPr lang="en-US" dirty="0"/>
              <a:t>is termed the </a:t>
            </a:r>
            <a:r>
              <a:rPr lang="en-US" b="1" dirty="0"/>
              <a:t>carrying capacity</a:t>
            </a:r>
            <a:r>
              <a:rPr lang="en-US" dirty="0"/>
              <a:t>.</a:t>
            </a:r>
          </a:p>
        </p:txBody>
      </p:sp>
    </p:spTree>
    <p:extLst>
      <p:ext uri="{BB962C8B-B14F-4D97-AF65-F5344CB8AC3E}">
        <p14:creationId xmlns:p14="http://schemas.microsoft.com/office/powerpoint/2010/main" val="261836994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Carrying Capacity</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In unconstrained growth model, we have</a:t>
            </a:r>
          </a:p>
          <a:p>
            <a:endParaRPr lang="en-US" dirty="0" smtClean="0"/>
          </a:p>
          <a:p>
            <a:endParaRPr lang="en-US" dirty="0" smtClean="0"/>
          </a:p>
          <a:p>
            <a:r>
              <a:rPr lang="en-US" dirty="0"/>
              <a:t>When the population is very small, </a:t>
            </a:r>
            <a:r>
              <a:rPr lang="en-US" dirty="0" smtClean="0"/>
              <a:t>the number of deaths be </a:t>
            </a:r>
            <a:r>
              <a:rPr lang="en-US" dirty="0"/>
              <a:t>almost zero, indicating that few individuals are dying</a:t>
            </a:r>
            <a:r>
              <a:rPr lang="en-US" dirty="0" smtClean="0"/>
              <a:t>.</a:t>
            </a:r>
          </a:p>
          <a:p>
            <a:r>
              <a:rPr lang="en-US" dirty="0" smtClean="0"/>
              <a:t>Near the </a:t>
            </a:r>
            <a:r>
              <a:rPr lang="en-US" dirty="0"/>
              <a:t>carrying capacity, the number of deaths should be almost equal to the number </a:t>
            </a:r>
            <a:r>
              <a:rPr lang="en-US" dirty="0" smtClean="0"/>
              <a:t>of births</a:t>
            </a:r>
            <a:r>
              <a:rPr lang="en-US" dirty="0"/>
              <a:t>, so that the population remains roughly constant. </a:t>
            </a:r>
            <a:endParaRPr lang="en-US" dirty="0" smtClean="0"/>
          </a:p>
          <a:p>
            <a:r>
              <a:rPr lang="en-US" dirty="0"/>
              <a:t>For populations larger than the carrying capacity, the fraction should </a:t>
            </a:r>
            <a:r>
              <a:rPr lang="en-US" dirty="0" smtClean="0"/>
              <a:t>be even </a:t>
            </a:r>
            <a:r>
              <a:rPr lang="en-US" dirty="0"/>
              <a:t>larger so that the population decreases in size through deaths.</a:t>
            </a:r>
            <a:endParaRPr lang="en-US" dirty="0" smtClean="0"/>
          </a:p>
          <a:p>
            <a:r>
              <a:rPr lang="en-US" dirty="0" smtClean="0"/>
              <a:t>To </a:t>
            </a:r>
            <a:r>
              <a:rPr lang="en-US" dirty="0"/>
              <a:t>accomplish this </a:t>
            </a:r>
            <a:r>
              <a:rPr lang="en-US" dirty="0" smtClean="0"/>
              <a:t>dampening of </a:t>
            </a:r>
            <a:r>
              <a:rPr lang="en-US" dirty="0"/>
              <a:t>growth, we could compute the number of deaths as a changing fraction of </a:t>
            </a:r>
            <a:r>
              <a:rPr lang="en-US" dirty="0" smtClean="0"/>
              <a:t>the number </a:t>
            </a:r>
            <a:r>
              <a:rPr lang="en-US" dirty="0"/>
              <a:t>of </a:t>
            </a:r>
            <a:r>
              <a:rPr lang="en-US" dirty="0" smtClean="0"/>
              <a:t>births. </a:t>
            </a:r>
          </a:p>
          <a:p>
            <a:r>
              <a:rPr lang="en-US" dirty="0" smtClean="0"/>
              <a:t>This fraction is </a:t>
            </a:r>
            <a:r>
              <a:rPr lang="en-US" b="1" dirty="0" smtClean="0"/>
              <a:t>P/M </a:t>
            </a:r>
            <a:r>
              <a:rPr lang="en-US" dirty="0" smtClean="0"/>
              <a:t>where P is the population at any instant and M is carrying capacity.</a:t>
            </a:r>
          </a:p>
        </p:txBody>
      </p:sp>
      <p:pic>
        <p:nvPicPr>
          <p:cNvPr id="5" name="Picture 4"/>
          <p:cNvPicPr>
            <a:picLocks noChangeAspect="1"/>
          </p:cNvPicPr>
          <p:nvPr/>
        </p:nvPicPr>
        <p:blipFill>
          <a:blip r:embed="rId2"/>
          <a:stretch>
            <a:fillRect/>
          </a:stretch>
        </p:blipFill>
        <p:spPr>
          <a:xfrm>
            <a:off x="4155552" y="2142266"/>
            <a:ext cx="1546566" cy="795806"/>
          </a:xfrm>
          <a:prstGeom prst="rect">
            <a:avLst/>
          </a:prstGeom>
        </p:spPr>
      </p:pic>
    </p:spTree>
    <p:extLst>
      <p:ext uri="{BB962C8B-B14F-4D97-AF65-F5344CB8AC3E}">
        <p14:creationId xmlns:p14="http://schemas.microsoft.com/office/powerpoint/2010/main" val="232375399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Equations</a:t>
            </a:r>
            <a:endParaRPr lang="en-US" dirty="0"/>
          </a:p>
        </p:txBody>
      </p:sp>
      <p:sp>
        <p:nvSpPr>
          <p:cNvPr id="3" name="Content Placeholder 2"/>
          <p:cNvSpPr>
            <a:spLocks noGrp="1"/>
          </p:cNvSpPr>
          <p:nvPr>
            <p:ph idx="1"/>
          </p:nvPr>
        </p:nvSpPr>
        <p:spPr/>
        <p:txBody>
          <a:bodyPr>
            <a:normAutofit/>
          </a:bodyPr>
          <a:lstStyle/>
          <a:p>
            <a:r>
              <a:rPr lang="en-US" dirty="0"/>
              <a:t>Thus, we can model the instantaneous rate of change of the number of deaths (</a:t>
            </a:r>
            <a:r>
              <a:rPr lang="en-US" i="1" dirty="0"/>
              <a:t>D</a:t>
            </a:r>
            <a:r>
              <a:rPr lang="en-US" dirty="0" smtClean="0"/>
              <a:t>) as </a:t>
            </a:r>
            <a:r>
              <a:rPr lang="en-US" dirty="0"/>
              <a:t>the fraction </a:t>
            </a:r>
            <a:r>
              <a:rPr lang="en-US" i="1" dirty="0"/>
              <a:t>P</a:t>
            </a:r>
            <a:r>
              <a:rPr lang="en-US" dirty="0"/>
              <a:t>/</a:t>
            </a:r>
            <a:r>
              <a:rPr lang="en-US" i="1" dirty="0"/>
              <a:t>M </a:t>
            </a:r>
            <a:r>
              <a:rPr lang="en-US" dirty="0"/>
              <a:t>times the instantaneous rate of change of the number of births (</a:t>
            </a:r>
            <a:r>
              <a:rPr lang="en-US" i="1" dirty="0"/>
              <a:t>r</a:t>
            </a:r>
            <a:r>
              <a:rPr lang="en-US" dirty="0" smtClean="0"/>
              <a:t>), as </a:t>
            </a:r>
            <a:r>
              <a:rPr lang="en-US" dirty="0"/>
              <a:t>the following differential equation indicates</a:t>
            </a:r>
            <a:r>
              <a:rPr lang="en-US" dirty="0" smtClean="0"/>
              <a:t>:</a:t>
            </a:r>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p:txBody>
      </p:sp>
      <p:pic>
        <p:nvPicPr>
          <p:cNvPr id="4" name="Picture 3"/>
          <p:cNvPicPr>
            <a:picLocks noChangeAspect="1"/>
          </p:cNvPicPr>
          <p:nvPr/>
        </p:nvPicPr>
        <p:blipFill>
          <a:blip r:embed="rId2"/>
          <a:stretch>
            <a:fillRect/>
          </a:stretch>
        </p:blipFill>
        <p:spPr>
          <a:xfrm>
            <a:off x="4718406" y="3515097"/>
            <a:ext cx="1759411" cy="918928"/>
          </a:xfrm>
          <a:prstGeom prst="rect">
            <a:avLst/>
          </a:prstGeom>
        </p:spPr>
      </p:pic>
      <p:pic>
        <p:nvPicPr>
          <p:cNvPr id="5" name="Picture 4"/>
          <p:cNvPicPr>
            <a:picLocks noChangeAspect="1"/>
          </p:cNvPicPr>
          <p:nvPr/>
        </p:nvPicPr>
        <p:blipFill>
          <a:blip r:embed="rId3"/>
          <a:stretch>
            <a:fillRect/>
          </a:stretch>
        </p:blipFill>
        <p:spPr>
          <a:xfrm>
            <a:off x="4636087" y="4501493"/>
            <a:ext cx="1924050" cy="838200"/>
          </a:xfrm>
          <a:prstGeom prst="rect">
            <a:avLst/>
          </a:prstGeom>
        </p:spPr>
      </p:pic>
      <p:pic>
        <p:nvPicPr>
          <p:cNvPr id="6" name="Picture 5"/>
          <p:cNvPicPr>
            <a:picLocks noChangeAspect="1"/>
          </p:cNvPicPr>
          <p:nvPr/>
        </p:nvPicPr>
        <p:blipFill>
          <a:blip r:embed="rId4"/>
          <a:stretch>
            <a:fillRect/>
          </a:stretch>
        </p:blipFill>
        <p:spPr>
          <a:xfrm>
            <a:off x="3809580" y="5407161"/>
            <a:ext cx="4267200" cy="1133475"/>
          </a:xfrm>
          <a:prstGeom prst="rect">
            <a:avLst/>
          </a:prstGeom>
        </p:spPr>
      </p:pic>
      <p:cxnSp>
        <p:nvCxnSpPr>
          <p:cNvPr id="8" name="Straight Connector 7"/>
          <p:cNvCxnSpPr/>
          <p:nvPr/>
        </p:nvCxnSpPr>
        <p:spPr>
          <a:xfrm>
            <a:off x="7000407" y="5006715"/>
            <a:ext cx="2398426" cy="449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8379502" y="6026046"/>
            <a:ext cx="2128603" cy="4497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9893508" y="5051685"/>
            <a:ext cx="301686" cy="369332"/>
          </a:xfrm>
          <a:prstGeom prst="rect">
            <a:avLst/>
          </a:prstGeom>
          <a:noFill/>
        </p:spPr>
        <p:txBody>
          <a:bodyPr wrap="none" rtlCol="0">
            <a:spAutoFit/>
          </a:bodyPr>
          <a:lstStyle/>
          <a:p>
            <a:r>
              <a:rPr lang="en-US" dirty="0" smtClean="0"/>
              <a:t>1</a:t>
            </a:r>
            <a:endParaRPr lang="en-US" dirty="0"/>
          </a:p>
        </p:txBody>
      </p:sp>
      <p:sp>
        <p:nvSpPr>
          <p:cNvPr id="12" name="TextBox 11"/>
          <p:cNvSpPr txBox="1"/>
          <p:nvPr/>
        </p:nvSpPr>
        <p:spPr>
          <a:xfrm>
            <a:off x="10841952" y="5886350"/>
            <a:ext cx="301686" cy="369332"/>
          </a:xfrm>
          <a:prstGeom prst="rect">
            <a:avLst/>
          </a:prstGeom>
          <a:noFill/>
        </p:spPr>
        <p:txBody>
          <a:bodyPr wrap="none" rtlCol="0">
            <a:spAutoFit/>
          </a:bodyPr>
          <a:lstStyle/>
          <a:p>
            <a:r>
              <a:rPr lang="en-US" dirty="0" smtClean="0"/>
              <a:t>2</a:t>
            </a:r>
            <a:endParaRPr lang="en-US" dirty="0"/>
          </a:p>
        </p:txBody>
      </p:sp>
    </p:spTree>
    <p:extLst>
      <p:ext uri="{BB962C8B-B14F-4D97-AF65-F5344CB8AC3E}">
        <p14:creationId xmlns:p14="http://schemas.microsoft.com/office/powerpoint/2010/main" val="172512711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Carrying Capacity</a:t>
            </a:r>
          </a:p>
        </p:txBody>
      </p:sp>
      <p:sp>
        <p:nvSpPr>
          <p:cNvPr id="3" name="Content Placeholder 2"/>
          <p:cNvSpPr>
            <a:spLocks noGrp="1"/>
          </p:cNvSpPr>
          <p:nvPr>
            <p:ph idx="1"/>
          </p:nvPr>
        </p:nvSpPr>
        <p:spPr/>
        <p:txBody>
          <a:bodyPr/>
          <a:lstStyle/>
          <a:p>
            <a:r>
              <a:rPr lang="en-US" dirty="0"/>
              <a:t>Differential equation (1) and difference equation (2) are called </a:t>
            </a:r>
            <a:r>
              <a:rPr lang="en-US" b="1" dirty="0"/>
              <a:t>logistic equations</a:t>
            </a:r>
            <a:r>
              <a:rPr lang="en-US" dirty="0"/>
              <a:t>.</a:t>
            </a:r>
          </a:p>
          <a:p>
            <a:r>
              <a:rPr lang="en-US" dirty="0"/>
              <a:t>An </a:t>
            </a:r>
            <a:r>
              <a:rPr lang="en-US" b="1" dirty="0"/>
              <a:t>equilibrium solution </a:t>
            </a:r>
            <a:r>
              <a:rPr lang="en-US" dirty="0"/>
              <a:t>for a differential equation is a solution where the derivative is always zero. An </a:t>
            </a:r>
            <a:r>
              <a:rPr lang="en-US" b="1" dirty="0"/>
              <a:t>equilibrium solution </a:t>
            </a:r>
            <a:r>
              <a:rPr lang="en-US" dirty="0"/>
              <a:t>for a difference equation is a solution where the change is always zero.</a:t>
            </a:r>
          </a:p>
        </p:txBody>
      </p:sp>
    </p:spTree>
    <p:extLst>
      <p:ext uri="{BB962C8B-B14F-4D97-AF65-F5344CB8AC3E}">
        <p14:creationId xmlns:p14="http://schemas.microsoft.com/office/powerpoint/2010/main" val="421951880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2274601" y="2477294"/>
            <a:ext cx="6953250" cy="3048000"/>
          </a:xfrm>
          <a:prstGeom prst="rect">
            <a:avLst/>
          </a:prstGeom>
        </p:spPr>
      </p:pic>
      <p:sp>
        <p:nvSpPr>
          <p:cNvPr id="6" name="TextBox 5"/>
          <p:cNvSpPr txBox="1"/>
          <p:nvPr/>
        </p:nvSpPr>
        <p:spPr>
          <a:xfrm>
            <a:off x="2448230" y="5530632"/>
            <a:ext cx="7842596" cy="646331"/>
          </a:xfrm>
          <a:prstGeom prst="rect">
            <a:avLst/>
          </a:prstGeom>
          <a:noFill/>
        </p:spPr>
        <p:txBody>
          <a:bodyPr wrap="none" rtlCol="0">
            <a:spAutoFit/>
          </a:bodyPr>
          <a:lstStyle/>
          <a:p>
            <a:r>
              <a:rPr lang="en-US" dirty="0" smtClean="0"/>
              <a:t>Graph of logistic equation where initial population is 20, carrying capacity is 1000 </a:t>
            </a:r>
          </a:p>
          <a:p>
            <a:r>
              <a:rPr lang="en-US" dirty="0" smtClean="0"/>
              <a:t>and instantaneous rate of births is 50% with time in years</a:t>
            </a:r>
            <a:endParaRPr lang="en-US" dirty="0"/>
          </a:p>
        </p:txBody>
      </p:sp>
    </p:spTree>
    <p:extLst>
      <p:ext uri="{BB962C8B-B14F-4D97-AF65-F5344CB8AC3E}">
        <p14:creationId xmlns:p14="http://schemas.microsoft.com/office/powerpoint/2010/main" val="305562465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p:cNvPicPr>
            <a:picLocks noChangeAspect="1"/>
          </p:cNvPicPr>
          <p:nvPr/>
        </p:nvPicPr>
        <p:blipFill>
          <a:blip r:embed="rId2"/>
          <a:stretch>
            <a:fillRect/>
          </a:stretch>
        </p:blipFill>
        <p:spPr>
          <a:xfrm>
            <a:off x="2715795" y="2671918"/>
            <a:ext cx="5591175" cy="3552825"/>
          </a:xfrm>
          <a:prstGeom prst="rect">
            <a:avLst/>
          </a:prstGeom>
        </p:spPr>
      </p:pic>
      <p:sp>
        <p:nvSpPr>
          <p:cNvPr id="6" name="TextBox 5"/>
          <p:cNvSpPr txBox="1"/>
          <p:nvPr/>
        </p:nvSpPr>
        <p:spPr>
          <a:xfrm>
            <a:off x="2388269" y="5901577"/>
            <a:ext cx="8076635" cy="646331"/>
          </a:xfrm>
          <a:prstGeom prst="rect">
            <a:avLst/>
          </a:prstGeom>
          <a:noFill/>
        </p:spPr>
        <p:txBody>
          <a:bodyPr wrap="none" rtlCol="0">
            <a:spAutoFit/>
          </a:bodyPr>
          <a:lstStyle/>
          <a:p>
            <a:r>
              <a:rPr lang="en-US" dirty="0" smtClean="0"/>
              <a:t>Graph of logistic equation where initial population is 1500, carrying capacity is 1000 </a:t>
            </a:r>
          </a:p>
          <a:p>
            <a:r>
              <a:rPr lang="en-US" dirty="0" smtClean="0"/>
              <a:t>and instantaneous rate of births is 50% with time in years</a:t>
            </a:r>
            <a:endParaRPr lang="en-US" dirty="0"/>
          </a:p>
        </p:txBody>
      </p:sp>
    </p:spTree>
    <p:extLst>
      <p:ext uri="{BB962C8B-B14F-4D97-AF65-F5344CB8AC3E}">
        <p14:creationId xmlns:p14="http://schemas.microsoft.com/office/powerpoint/2010/main" val="4063944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Continuous Systems</a:t>
            </a:r>
            <a:endParaRPr lang="en-US" dirty="0"/>
          </a:p>
        </p:txBody>
      </p:sp>
      <p:sp>
        <p:nvSpPr>
          <p:cNvPr id="3" name="Content Placeholder 2"/>
          <p:cNvSpPr>
            <a:spLocks noGrp="1"/>
          </p:cNvSpPr>
          <p:nvPr>
            <p:ph idx="1"/>
          </p:nvPr>
        </p:nvSpPr>
        <p:spPr/>
        <p:txBody>
          <a:bodyPr/>
          <a:lstStyle/>
          <a:p>
            <a:r>
              <a:rPr lang="en-US" dirty="0"/>
              <a:t>A </a:t>
            </a:r>
            <a:r>
              <a:rPr lang="en-US" i="1" dirty="0"/>
              <a:t>continuous system</a:t>
            </a:r>
            <a:r>
              <a:rPr lang="en-US" dirty="0"/>
              <a:t> is one in which the state variable(s) change continuously over time. E.g. the amount of water flow over a dam</a:t>
            </a:r>
            <a:r>
              <a:rPr lang="en-US" dirty="0" smtClean="0"/>
              <a:t>.</a:t>
            </a:r>
          </a:p>
          <a:p>
            <a:r>
              <a:rPr lang="en-US" dirty="0" smtClean="0"/>
              <a:t>Figure</a:t>
            </a:r>
            <a:endParaRPr lang="en-US" dirty="0"/>
          </a:p>
          <a:p>
            <a:r>
              <a:rPr lang="en-US" dirty="0" smtClean="0"/>
              <a:t>Continuous systems are represented by Differential Equations.</a:t>
            </a:r>
            <a:endParaRPr lang="en-US" dirty="0"/>
          </a:p>
        </p:txBody>
      </p:sp>
    </p:spTree>
    <p:extLst>
      <p:ext uri="{BB962C8B-B14F-4D97-AF65-F5344CB8AC3E}">
        <p14:creationId xmlns:p14="http://schemas.microsoft.com/office/powerpoint/2010/main" val="3963961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Drug dosage Model</a:t>
            </a:r>
            <a:endParaRPr lang="en-US" dirty="0"/>
          </a:p>
        </p:txBody>
      </p:sp>
      <p:sp>
        <p:nvSpPr>
          <p:cNvPr id="3" name="Content Placeholder 2"/>
          <p:cNvSpPr>
            <a:spLocks noGrp="1"/>
          </p:cNvSpPr>
          <p:nvPr>
            <p:ph idx="1"/>
          </p:nvPr>
        </p:nvSpPr>
        <p:spPr/>
        <p:txBody>
          <a:bodyPr>
            <a:normAutofit/>
          </a:bodyPr>
          <a:lstStyle/>
          <a:p>
            <a:r>
              <a:rPr lang="en-US" dirty="0"/>
              <a:t>Errors in the dispensing and administration of medications occur frequently. </a:t>
            </a:r>
            <a:r>
              <a:rPr lang="en-US" dirty="0" smtClean="0"/>
              <a:t>Although most </a:t>
            </a:r>
            <a:r>
              <a:rPr lang="en-US" dirty="0"/>
              <a:t>do not result in great harm, some do</a:t>
            </a:r>
            <a:r>
              <a:rPr lang="en-US" dirty="0" smtClean="0"/>
              <a:t>.</a:t>
            </a:r>
          </a:p>
          <a:p>
            <a:r>
              <a:rPr lang="en-US" dirty="0"/>
              <a:t>There are prescribed dosages for various drugs, but how do we determine </a:t>
            </a:r>
            <a:r>
              <a:rPr lang="en-US" dirty="0" smtClean="0"/>
              <a:t>what the </a:t>
            </a:r>
            <a:r>
              <a:rPr lang="en-US" dirty="0"/>
              <a:t>correct/effective dosage is</a:t>
            </a:r>
            <a:r>
              <a:rPr lang="en-US" dirty="0" smtClean="0"/>
              <a:t>?</a:t>
            </a:r>
          </a:p>
          <a:p>
            <a:r>
              <a:rPr lang="en-US" dirty="0"/>
              <a:t>Metabolism of a drug in the human body is a complex system to represent in </a:t>
            </a:r>
            <a:r>
              <a:rPr lang="en-US" dirty="0" smtClean="0"/>
              <a:t>a model</a:t>
            </a:r>
            <a:r>
              <a:rPr lang="en-US" dirty="0"/>
              <a:t>. Thus, in Step 2 of the modeling process, particularly for our first attempt, </a:t>
            </a:r>
            <a:r>
              <a:rPr lang="en-US" dirty="0" smtClean="0"/>
              <a:t>we should </a:t>
            </a:r>
            <a:r>
              <a:rPr lang="en-US" dirty="0"/>
              <a:t>make simplifying assumptions about the drug and the body. </a:t>
            </a:r>
            <a:endParaRPr lang="en-US" dirty="0" smtClean="0"/>
          </a:p>
          <a:p>
            <a:r>
              <a:rPr lang="en-US" dirty="0" smtClean="0"/>
              <a:t>A </a:t>
            </a:r>
            <a:r>
              <a:rPr lang="en-US" b="1" dirty="0" smtClean="0"/>
              <a:t>one-compartment model </a:t>
            </a:r>
            <a:r>
              <a:rPr lang="en-US" dirty="0"/>
              <a:t>is a simplified representation of how a body processes a drug. </a:t>
            </a:r>
            <a:endParaRPr lang="en-US" dirty="0" smtClean="0"/>
          </a:p>
        </p:txBody>
      </p:sp>
    </p:spTree>
    <p:extLst>
      <p:ext uri="{BB962C8B-B14F-4D97-AF65-F5344CB8AC3E}">
        <p14:creationId xmlns:p14="http://schemas.microsoft.com/office/powerpoint/2010/main" val="28799622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One-Compartment </a:t>
            </a:r>
            <a:r>
              <a:rPr lang="en-US" b="1" dirty="0"/>
              <a:t>model</a:t>
            </a:r>
            <a:endParaRPr lang="en-US" dirty="0"/>
          </a:p>
        </p:txBody>
      </p:sp>
      <p:sp>
        <p:nvSpPr>
          <p:cNvPr id="3" name="Content Placeholder 2"/>
          <p:cNvSpPr>
            <a:spLocks noGrp="1"/>
          </p:cNvSpPr>
          <p:nvPr>
            <p:ph idx="1"/>
          </p:nvPr>
        </p:nvSpPr>
        <p:spPr/>
        <p:txBody>
          <a:bodyPr/>
          <a:lstStyle/>
          <a:p>
            <a:r>
              <a:rPr lang="en-US" dirty="0" smtClean="0"/>
              <a:t>In this model, we consider the body to be one homogeneous compartment, where distribution is instantaneous, the </a:t>
            </a:r>
            <a:r>
              <a:rPr lang="en-US" b="1" dirty="0" smtClean="0"/>
              <a:t>concentration </a:t>
            </a:r>
            <a:r>
              <a:rPr lang="en-US" dirty="0" smtClean="0"/>
              <a:t>of the drug in the system (amount of drug/volume of blood) is proportional to the drug dosage, and the rate of elimination is proportional to the amount of drug in the system.</a:t>
            </a:r>
          </a:p>
          <a:p>
            <a:r>
              <a:rPr lang="en-US" dirty="0"/>
              <a:t>The concentration of a drug </a:t>
            </a:r>
            <a:r>
              <a:rPr lang="en-US" dirty="0" smtClean="0"/>
              <a:t>instead of </a:t>
            </a:r>
            <a:r>
              <a:rPr lang="en-US" dirty="0"/>
              <a:t>the absolute quantity is important because a quantity that might be appropriate </a:t>
            </a:r>
            <a:r>
              <a:rPr lang="en-US" dirty="0" smtClean="0"/>
              <a:t>for a </a:t>
            </a:r>
            <a:r>
              <a:rPr lang="en-US" dirty="0"/>
              <a:t>small child could be ineffective for a large adult.</a:t>
            </a:r>
            <a:endParaRPr lang="en-US" dirty="0" smtClean="0"/>
          </a:p>
          <a:p>
            <a:endParaRPr lang="en-US" dirty="0"/>
          </a:p>
        </p:txBody>
      </p:sp>
    </p:spTree>
    <p:extLst>
      <p:ext uri="{BB962C8B-B14F-4D97-AF65-F5344CB8AC3E}">
        <p14:creationId xmlns:p14="http://schemas.microsoft.com/office/powerpoint/2010/main" val="30279495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One-Compartment model</a:t>
            </a:r>
            <a:endParaRPr lang="en-US" dirty="0"/>
          </a:p>
        </p:txBody>
      </p:sp>
      <p:sp>
        <p:nvSpPr>
          <p:cNvPr id="3" name="Content Placeholder 2"/>
          <p:cNvSpPr>
            <a:spLocks noGrp="1"/>
          </p:cNvSpPr>
          <p:nvPr>
            <p:ph idx="1"/>
          </p:nvPr>
        </p:nvSpPr>
        <p:spPr/>
        <p:txBody>
          <a:bodyPr>
            <a:normAutofit fontScale="92500"/>
          </a:bodyPr>
          <a:lstStyle/>
          <a:p>
            <a:r>
              <a:rPr lang="en-US" dirty="0"/>
              <a:t>A drug has a </a:t>
            </a:r>
            <a:r>
              <a:rPr lang="en-US" b="1" dirty="0"/>
              <a:t>minimum </a:t>
            </a:r>
            <a:r>
              <a:rPr lang="en-US" b="1" dirty="0" smtClean="0"/>
              <a:t>effective concentration </a:t>
            </a:r>
            <a:r>
              <a:rPr lang="en-US" dirty="0"/>
              <a:t>(</a:t>
            </a:r>
            <a:r>
              <a:rPr lang="en-US" b="1" dirty="0"/>
              <a:t>MEC</a:t>
            </a:r>
            <a:r>
              <a:rPr lang="en-US" dirty="0"/>
              <a:t>), which is the least amount of drug that is helpful, and a </a:t>
            </a:r>
            <a:r>
              <a:rPr lang="en-US" b="1" dirty="0" smtClean="0"/>
              <a:t>maximum therapeutic </a:t>
            </a:r>
            <a:r>
              <a:rPr lang="en-US" b="1" dirty="0"/>
              <a:t>concentration</a:t>
            </a:r>
            <a:r>
              <a:rPr lang="en-US" dirty="0"/>
              <a:t>, or </a:t>
            </a:r>
            <a:r>
              <a:rPr lang="en-US" b="1" dirty="0"/>
              <a:t>minimum toxic concentration </a:t>
            </a:r>
            <a:r>
              <a:rPr lang="en-US" dirty="0"/>
              <a:t>(</a:t>
            </a:r>
            <a:r>
              <a:rPr lang="en-US" b="1" dirty="0"/>
              <a:t>MTC</a:t>
            </a:r>
            <a:r>
              <a:rPr lang="en-US" dirty="0"/>
              <a:t>), </a:t>
            </a:r>
            <a:r>
              <a:rPr lang="en-US" dirty="0" smtClean="0"/>
              <a:t>which is </a:t>
            </a:r>
            <a:r>
              <a:rPr lang="en-US" dirty="0"/>
              <a:t>the largest amount that is helpful without having dangerous or intolerable side effects.</a:t>
            </a:r>
          </a:p>
          <a:p>
            <a:r>
              <a:rPr lang="en-US" dirty="0"/>
              <a:t>The </a:t>
            </a:r>
            <a:r>
              <a:rPr lang="en-US" b="1" dirty="0"/>
              <a:t>therapeutic range </a:t>
            </a:r>
            <a:r>
              <a:rPr lang="en-US" dirty="0"/>
              <a:t>for a drug consists of concentrations between the </a:t>
            </a:r>
            <a:r>
              <a:rPr lang="en-US" dirty="0" smtClean="0"/>
              <a:t>MEC and </a:t>
            </a:r>
            <a:r>
              <a:rPr lang="en-US" dirty="0"/>
              <a:t>MTC. </a:t>
            </a:r>
            <a:endParaRPr lang="en-US" dirty="0" smtClean="0"/>
          </a:p>
          <a:p>
            <a:r>
              <a:rPr lang="en-US" dirty="0" smtClean="0"/>
              <a:t>A </a:t>
            </a:r>
            <a:r>
              <a:rPr lang="en-US" dirty="0"/>
              <a:t>drug’s </a:t>
            </a:r>
            <a:r>
              <a:rPr lang="en-US" b="1" dirty="0"/>
              <a:t>half-life</a:t>
            </a:r>
            <a:r>
              <a:rPr lang="en-US" dirty="0"/>
              <a:t>, or the amount of time for half the drug to be </a:t>
            </a:r>
            <a:r>
              <a:rPr lang="en-US" dirty="0" smtClean="0"/>
              <a:t>eliminated from </a:t>
            </a:r>
            <a:r>
              <a:rPr lang="en-US" dirty="0"/>
              <a:t>the system, is useful for modeling as well as patient treatment. </a:t>
            </a:r>
            <a:endParaRPr lang="en-US" dirty="0" smtClean="0"/>
          </a:p>
          <a:p>
            <a:r>
              <a:rPr lang="en-US" dirty="0" smtClean="0"/>
              <a:t>Often concentrations and </a:t>
            </a:r>
            <a:r>
              <a:rPr lang="en-US" dirty="0"/>
              <a:t>half-life are expressed in relationship to the drug in the plasma or </a:t>
            </a:r>
            <a:r>
              <a:rPr lang="en-US" dirty="0" smtClean="0"/>
              <a:t>blood serum</a:t>
            </a:r>
            <a:r>
              <a:rPr lang="en-US" dirty="0"/>
              <a:t>. </a:t>
            </a:r>
          </a:p>
        </p:txBody>
      </p:sp>
    </p:spTree>
    <p:extLst>
      <p:ext uri="{BB962C8B-B14F-4D97-AF65-F5344CB8AC3E}">
        <p14:creationId xmlns:p14="http://schemas.microsoft.com/office/powerpoint/2010/main" val="746736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One-Compartment model</a:t>
            </a:r>
            <a:endParaRPr lang="en-US" dirty="0"/>
          </a:p>
        </p:txBody>
      </p:sp>
      <p:sp>
        <p:nvSpPr>
          <p:cNvPr id="3" name="Content Placeholder 2"/>
          <p:cNvSpPr>
            <a:spLocks noGrp="1"/>
          </p:cNvSpPr>
          <p:nvPr>
            <p:ph idx="1"/>
          </p:nvPr>
        </p:nvSpPr>
        <p:spPr/>
        <p:txBody>
          <a:bodyPr>
            <a:normAutofit/>
          </a:bodyPr>
          <a:lstStyle/>
          <a:p>
            <a:r>
              <a:rPr lang="en-US" dirty="0"/>
              <a:t>To compute aspirin’s plasma concentration (</a:t>
            </a:r>
            <a:r>
              <a:rPr lang="en-US" i="1" dirty="0" err="1"/>
              <a:t>plasma_concentration</a:t>
            </a:r>
            <a:r>
              <a:rPr lang="en-US" dirty="0"/>
              <a:t>) in a </a:t>
            </a:r>
            <a:r>
              <a:rPr lang="en-US" dirty="0" smtClean="0"/>
              <a:t>converter (</a:t>
            </a:r>
            <a:r>
              <a:rPr lang="en-US" dirty="0"/>
              <a:t>variable), we have another converter for the volume of the system (</a:t>
            </a:r>
            <a:r>
              <a:rPr lang="en-US" i="1" dirty="0" err="1" smtClean="0"/>
              <a:t>plasma_volume</a:t>
            </a:r>
            <a:r>
              <a:rPr lang="en-US" dirty="0"/>
              <a:t>) with a value of 3000 mL and appropriate connectors and equation. </a:t>
            </a:r>
            <a:endParaRPr lang="en-US" dirty="0" smtClean="0"/>
          </a:p>
          <a:p>
            <a:r>
              <a:rPr lang="en-US" i="1" dirty="0"/>
              <a:t>elimination </a:t>
            </a:r>
            <a:r>
              <a:rPr lang="en-US" dirty="0"/>
              <a:t>= </a:t>
            </a:r>
            <a:r>
              <a:rPr lang="en-US" i="1" dirty="0" err="1"/>
              <a:t>elimination_constant</a:t>
            </a:r>
            <a:r>
              <a:rPr lang="en-US" i="1" dirty="0"/>
              <a:t> </a:t>
            </a:r>
            <a:r>
              <a:rPr lang="en-US" dirty="0"/>
              <a:t>* </a:t>
            </a:r>
            <a:r>
              <a:rPr lang="en-US" i="1" dirty="0" err="1"/>
              <a:t>aspirin_in_plasma</a:t>
            </a:r>
            <a:endParaRPr lang="en-US" i="1" dirty="0"/>
          </a:p>
          <a:p>
            <a:r>
              <a:rPr lang="en-US" i="1" dirty="0" err="1"/>
              <a:t>plasma_concentration</a:t>
            </a:r>
            <a:r>
              <a:rPr lang="en-US" i="1" dirty="0"/>
              <a:t> = </a:t>
            </a:r>
            <a:r>
              <a:rPr lang="en-US" i="1" dirty="0" err="1"/>
              <a:t>aspirin_in_plasma</a:t>
            </a:r>
            <a:r>
              <a:rPr lang="en-US" i="1" dirty="0"/>
              <a:t>/</a:t>
            </a:r>
            <a:r>
              <a:rPr lang="en-US" i="1" dirty="0" err="1"/>
              <a:t>plasma_volume</a:t>
            </a:r>
            <a:endParaRPr lang="en-US" dirty="0" smtClean="0"/>
          </a:p>
        </p:txBody>
      </p:sp>
    </p:spTree>
    <p:extLst>
      <p:ext uri="{BB962C8B-B14F-4D97-AF65-F5344CB8AC3E}">
        <p14:creationId xmlns:p14="http://schemas.microsoft.com/office/powerpoint/2010/main" val="424015099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272643" y="1825625"/>
            <a:ext cx="7028435" cy="3819271"/>
          </a:xfrm>
          <a:prstGeom prst="rect">
            <a:avLst/>
          </a:prstGeom>
        </p:spPr>
      </p:pic>
      <p:sp>
        <p:nvSpPr>
          <p:cNvPr id="5" name="Rectangle 4"/>
          <p:cNvSpPr/>
          <p:nvPr/>
        </p:nvSpPr>
        <p:spPr>
          <a:xfrm>
            <a:off x="2999232" y="5010912"/>
            <a:ext cx="1182624" cy="4389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208548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stretch>
            <a:fillRect/>
          </a:stretch>
        </p:blipFill>
        <p:spPr>
          <a:xfrm>
            <a:off x="2302499" y="1896840"/>
            <a:ext cx="6025018" cy="3296952"/>
          </a:xfrm>
          <a:prstGeom prst="rect">
            <a:avLst/>
          </a:prstGeom>
        </p:spPr>
      </p:pic>
      <p:sp>
        <p:nvSpPr>
          <p:cNvPr id="6" name="Rectangle 5"/>
          <p:cNvSpPr/>
          <p:nvPr/>
        </p:nvSpPr>
        <p:spPr>
          <a:xfrm>
            <a:off x="2487168" y="5617387"/>
            <a:ext cx="6096000" cy="646331"/>
          </a:xfrm>
          <a:prstGeom prst="rect">
            <a:avLst/>
          </a:prstGeom>
        </p:spPr>
        <p:txBody>
          <a:bodyPr>
            <a:spAutoFit/>
          </a:bodyPr>
          <a:lstStyle/>
          <a:p>
            <a:r>
              <a:rPr lang="en-US" b="0" i="0" u="none" strike="noStrike" baseline="0" dirty="0" smtClean="0">
                <a:latin typeface="Times-Roman"/>
              </a:rPr>
              <a:t>Graph of </a:t>
            </a:r>
            <a:r>
              <a:rPr lang="en-US" b="0" i="0" u="none" strike="noStrike" baseline="0" dirty="0" err="1" smtClean="0">
                <a:latin typeface="Times-Roman"/>
              </a:rPr>
              <a:t>plasma_concentration</a:t>
            </a:r>
            <a:r>
              <a:rPr lang="en-US" b="0" i="0" u="none" strike="noStrike" baseline="0" dirty="0" smtClean="0">
                <a:latin typeface="Times-Roman"/>
              </a:rPr>
              <a:t> (</a:t>
            </a:r>
            <a:r>
              <a:rPr lang="en-US" b="0" i="0" u="none" strike="noStrike" baseline="0" dirty="0" err="1" smtClean="0">
                <a:latin typeface="Times-Roman"/>
              </a:rPr>
              <a:t>μg</a:t>
            </a:r>
            <a:r>
              <a:rPr lang="en-US" b="0" i="0" u="none" strike="noStrike" baseline="0" dirty="0" smtClean="0">
                <a:latin typeface="Times-Roman"/>
              </a:rPr>
              <a:t>/mL) for aspirin versus time, t (h</a:t>
            </a:r>
            <a:r>
              <a:rPr lang="en-US" b="1" i="0" u="none" strike="noStrike" baseline="0" dirty="0" smtClean="0">
                <a:latin typeface="Times-Bold"/>
              </a:rPr>
              <a:t>)</a:t>
            </a:r>
            <a:endParaRPr lang="en-US" dirty="0"/>
          </a:p>
        </p:txBody>
      </p:sp>
    </p:spTree>
    <p:extLst>
      <p:ext uri="{BB962C8B-B14F-4D97-AF65-F5344CB8AC3E}">
        <p14:creationId xmlns:p14="http://schemas.microsoft.com/office/powerpoint/2010/main" val="261571257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2987076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Differential Equations</a:t>
            </a:r>
            <a:endParaRPr lang="en-US" dirty="0"/>
          </a:p>
        </p:txBody>
      </p:sp>
      <p:sp>
        <p:nvSpPr>
          <p:cNvPr id="3" name="Content Placeholder 2"/>
          <p:cNvSpPr>
            <a:spLocks noGrp="1"/>
          </p:cNvSpPr>
          <p:nvPr>
            <p:ph idx="1"/>
          </p:nvPr>
        </p:nvSpPr>
        <p:spPr/>
        <p:txBody>
          <a:bodyPr>
            <a:normAutofit lnSpcReduction="10000"/>
          </a:bodyPr>
          <a:lstStyle/>
          <a:p>
            <a:r>
              <a:rPr lang="en-US" dirty="0"/>
              <a:t>A </a:t>
            </a:r>
            <a:r>
              <a:rPr lang="en-US" b="1" dirty="0"/>
              <a:t>differential equation</a:t>
            </a:r>
            <a:r>
              <a:rPr lang="en-US" dirty="0"/>
              <a:t> is an equation which contains one or more terms and the derivatives of one variable (i.e., dependent variable) with respect to the other variable (i.e., independent variable)</a:t>
            </a:r>
          </a:p>
          <a:p>
            <a:pPr marL="0" indent="0" algn="ctr">
              <a:buNone/>
            </a:pPr>
            <a:r>
              <a:rPr lang="en-US" b="1" dirty="0" err="1"/>
              <a:t>dy</a:t>
            </a:r>
            <a:r>
              <a:rPr lang="en-US" b="1" dirty="0"/>
              <a:t>/dx = f(x)</a:t>
            </a:r>
            <a:endParaRPr lang="en-US" dirty="0"/>
          </a:p>
          <a:p>
            <a:r>
              <a:rPr lang="en-US" dirty="0"/>
              <a:t>Here “x” is an independent variable and “y” is a dependent variable</a:t>
            </a:r>
          </a:p>
          <a:p>
            <a:r>
              <a:rPr lang="en-US" dirty="0"/>
              <a:t>For example, </a:t>
            </a:r>
            <a:r>
              <a:rPr lang="en-US" dirty="0" err="1"/>
              <a:t>dy</a:t>
            </a:r>
            <a:r>
              <a:rPr lang="en-US" dirty="0"/>
              <a:t>/dx = </a:t>
            </a:r>
            <a:r>
              <a:rPr lang="en-US" dirty="0" smtClean="0"/>
              <a:t>5x</a:t>
            </a:r>
          </a:p>
          <a:p>
            <a:r>
              <a:rPr lang="en-US" dirty="0" smtClean="0"/>
              <a:t>The derivative represents a rate of change, and the differential equation describes a relationship between the quantity that is continuously varying with respect to the change in another quantity. </a:t>
            </a:r>
          </a:p>
          <a:p>
            <a:r>
              <a:rPr lang="en-US" dirty="0" smtClean="0"/>
              <a:t>The derivate can be either </a:t>
            </a:r>
            <a:r>
              <a:rPr lang="en-US" dirty="0"/>
              <a:t>partial derivatives or ordinary derivatives. </a:t>
            </a:r>
          </a:p>
        </p:txBody>
      </p:sp>
    </p:spTree>
    <p:extLst>
      <p:ext uri="{BB962C8B-B14F-4D97-AF65-F5344CB8AC3E}">
        <p14:creationId xmlns:p14="http://schemas.microsoft.com/office/powerpoint/2010/main" val="4080080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Ordinary Differential Equation</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69962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Rate of change</a:t>
            </a:r>
            <a:endParaRPr lang="en-US" dirty="0"/>
          </a:p>
        </p:txBody>
      </p:sp>
      <p:sp>
        <p:nvSpPr>
          <p:cNvPr id="3" name="Content Placeholder 2"/>
          <p:cNvSpPr>
            <a:spLocks noGrp="1"/>
          </p:cNvSpPr>
          <p:nvPr>
            <p:ph idx="1"/>
          </p:nvPr>
        </p:nvSpPr>
        <p:spPr/>
        <p:txBody>
          <a:bodyPr/>
          <a:lstStyle/>
          <a:p>
            <a:r>
              <a:rPr lang="en-US" dirty="0" smtClean="0"/>
              <a:t>How much a system variable changes with change in time</a:t>
            </a:r>
          </a:p>
          <a:p>
            <a:pPr lvl="1"/>
            <a:r>
              <a:rPr lang="en-US" dirty="0" smtClean="0"/>
              <a:t>Average rate of change</a:t>
            </a:r>
          </a:p>
          <a:p>
            <a:pPr lvl="1"/>
            <a:r>
              <a:rPr lang="en-US" dirty="0" smtClean="0"/>
              <a:t>Instantaneous rate of change</a:t>
            </a:r>
          </a:p>
          <a:p>
            <a:r>
              <a:rPr lang="en-US" dirty="0" smtClean="0"/>
              <a:t>Average rate of change</a:t>
            </a:r>
          </a:p>
          <a:p>
            <a:endParaRPr lang="en-US" dirty="0"/>
          </a:p>
        </p:txBody>
      </p:sp>
    </p:spTree>
    <p:extLst>
      <p:ext uri="{BB962C8B-B14F-4D97-AF65-F5344CB8AC3E}">
        <p14:creationId xmlns:p14="http://schemas.microsoft.com/office/powerpoint/2010/main" val="1833514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Average rate of change</a:t>
            </a:r>
            <a:br>
              <a:rPr lang="en-US" dirty="0" smtClean="0"/>
            </a:br>
            <a:endParaRPr lang="en-US" dirty="0"/>
          </a:p>
        </p:txBody>
      </p:sp>
      <p:pic>
        <p:nvPicPr>
          <p:cNvPr id="4" name="Content Placeholder 3"/>
          <p:cNvPicPr>
            <a:picLocks noGrp="1" noChangeAspect="1"/>
          </p:cNvPicPr>
          <p:nvPr>
            <p:ph idx="1"/>
          </p:nvPr>
        </p:nvPicPr>
        <p:blipFill>
          <a:blip r:embed="rId2"/>
          <a:stretch>
            <a:fillRect/>
          </a:stretch>
        </p:blipFill>
        <p:spPr>
          <a:xfrm>
            <a:off x="1043902" y="1690688"/>
            <a:ext cx="7929410" cy="3877977"/>
          </a:xfrm>
          <a:prstGeom prst="rect">
            <a:avLst/>
          </a:prstGeom>
        </p:spPr>
      </p:pic>
    </p:spTree>
    <p:extLst>
      <p:ext uri="{BB962C8B-B14F-4D97-AF65-F5344CB8AC3E}">
        <p14:creationId xmlns:p14="http://schemas.microsoft.com/office/powerpoint/2010/main" val="13349996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Instantaneous rate of change</a:t>
            </a:r>
            <a:endParaRPr lang="en-US" dirty="0"/>
          </a:p>
        </p:txBody>
      </p:sp>
      <p:pic>
        <p:nvPicPr>
          <p:cNvPr id="4" name="Content Placeholder 3"/>
          <p:cNvPicPr>
            <a:picLocks noGrp="1" noChangeAspect="1"/>
          </p:cNvPicPr>
          <p:nvPr>
            <p:ph idx="1"/>
          </p:nvPr>
        </p:nvPicPr>
        <p:blipFill>
          <a:blip r:embed="rId2"/>
          <a:stretch>
            <a:fillRect/>
          </a:stretch>
        </p:blipFill>
        <p:spPr>
          <a:xfrm>
            <a:off x="942097" y="1787493"/>
            <a:ext cx="8645006" cy="4028091"/>
          </a:xfrm>
          <a:prstGeom prst="rect">
            <a:avLst/>
          </a:prstGeom>
        </p:spPr>
      </p:pic>
    </p:spTree>
    <p:extLst>
      <p:ext uri="{BB962C8B-B14F-4D97-AF65-F5344CB8AC3E}">
        <p14:creationId xmlns:p14="http://schemas.microsoft.com/office/powerpoint/2010/main" val="37167256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523</TotalTime>
  <Words>2154</Words>
  <Application>Microsoft Office PowerPoint</Application>
  <PresentationFormat>Widescreen</PresentationFormat>
  <Paragraphs>207</Paragraphs>
  <Slides>46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Calibri</vt:lpstr>
      <vt:lpstr>Calibri Light</vt:lpstr>
      <vt:lpstr>Times-Bold</vt:lpstr>
      <vt:lpstr>Times-Roman</vt:lpstr>
      <vt:lpstr>Office Theme</vt:lpstr>
      <vt:lpstr>Computer Modeling and Simulation</vt:lpstr>
      <vt:lpstr>Dynamic Systems</vt:lpstr>
      <vt:lpstr>Dynamic Systems</vt:lpstr>
      <vt:lpstr>Continuous Systems</vt:lpstr>
      <vt:lpstr>Differential Equations</vt:lpstr>
      <vt:lpstr>Ordinary Differential Equation</vt:lpstr>
      <vt:lpstr>Rate of change</vt:lpstr>
      <vt:lpstr>Average rate of change </vt:lpstr>
      <vt:lpstr>Instantaneous rate of change</vt:lpstr>
      <vt:lpstr>Continuous Systems</vt:lpstr>
      <vt:lpstr>Population Growth Model</vt:lpstr>
      <vt:lpstr>Unconstrained Growth Model (Malthusian Model)</vt:lpstr>
      <vt:lpstr>Malthusian Models</vt:lpstr>
      <vt:lpstr>Differential Equation</vt:lpstr>
      <vt:lpstr>Variables in the Growth Population Model</vt:lpstr>
      <vt:lpstr>Graphical representation of model</vt:lpstr>
      <vt:lpstr>Differential Equation</vt:lpstr>
      <vt:lpstr>Solution to Differential Equations</vt:lpstr>
      <vt:lpstr>Analytical Solution Using Integrals</vt:lpstr>
      <vt:lpstr>Analytical Solution Using Integrals</vt:lpstr>
      <vt:lpstr>PowerPoint Presentation</vt:lpstr>
      <vt:lpstr>Numerical Methods</vt:lpstr>
      <vt:lpstr>Finite Difference Equation</vt:lpstr>
      <vt:lpstr>Euler’s method</vt:lpstr>
      <vt:lpstr>PowerPoint Presentation</vt:lpstr>
      <vt:lpstr>Simulation Program</vt:lpstr>
      <vt:lpstr>Simulation Program</vt:lpstr>
      <vt:lpstr>Numerical Solution by Euler’s Method</vt:lpstr>
      <vt:lpstr>PowerPoint Presentation</vt:lpstr>
      <vt:lpstr>PowerPoint Presentation</vt:lpstr>
      <vt:lpstr>Unconstrained Decay</vt:lpstr>
      <vt:lpstr>Unconstrained Decay - Example</vt:lpstr>
      <vt:lpstr>Reports for System Dynamics Models</vt:lpstr>
      <vt:lpstr>Constrained Growth Model</vt:lpstr>
      <vt:lpstr>Carrying Capacity</vt:lpstr>
      <vt:lpstr>Logistic Equations</vt:lpstr>
      <vt:lpstr>Carrying Capacity</vt:lpstr>
      <vt:lpstr>PowerPoint Presentation</vt:lpstr>
      <vt:lpstr>PowerPoint Presentation</vt:lpstr>
      <vt:lpstr>Drug dosage Model</vt:lpstr>
      <vt:lpstr>One-Compartment model</vt:lpstr>
      <vt:lpstr>One-Compartment model</vt:lpstr>
      <vt:lpstr>One-Compartment model</vt:lpstr>
      <vt:lpstr>PowerPoint Presentation</vt:lpstr>
      <vt:lpstr>PowerPoint Presentation</vt:lpstr>
      <vt:lpstr>PowerPoint Presentation</vt:lpstr>
    </vt:vector>
  </TitlesOfParts>
  <Company>Grizli777</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 Rehmat</dc:creator>
  <cp:lastModifiedBy>Sara Rehmat</cp:lastModifiedBy>
  <cp:revision>27</cp:revision>
  <dcterms:created xsi:type="dcterms:W3CDTF">2021-03-05T04:36:24Z</dcterms:created>
  <dcterms:modified xsi:type="dcterms:W3CDTF">2021-03-19T10:01:58Z</dcterms:modified>
</cp:coreProperties>
</file>