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6DC878D0-83C8-4A82-802A-8212092023D1}" type="datetime">
              <a:rPr b="0" lang="en-US" sz="1200" spc="-1" strike="noStrike">
                <a:solidFill>
                  <a:srgbClr val="8b8b8b"/>
                </a:solidFill>
                <a:latin typeface="Calibri"/>
              </a:rPr>
              <a:t>4/7/21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9F7A7B31-7978-4E3C-A9A7-1F1622E1EE27}"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587DDA6E-DBAD-4F88-98BC-C7D5FC2A7844}" type="datetime">
              <a:rPr b="0" lang="en-US" sz="1200" spc="-1" strike="noStrike">
                <a:solidFill>
                  <a:srgbClr val="8b8b8b"/>
                </a:solidFill>
                <a:latin typeface="Calibri"/>
              </a:rPr>
              <a:t>4/7/21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C9B84712-42ED-40E4-95BC-E878D1A8CF26}"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Computer Modeling and Simulation</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US" sz="2400" spc="-1" strike="noStrike">
                <a:solidFill>
                  <a:srgbClr val="000000"/>
                </a:solidFill>
                <a:latin typeface="Calibri"/>
              </a:rPr>
              <a:t>Lecture 6</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2868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One-Compartment Model of Repeated Doses</a:t>
            </a:r>
            <a:endParaRPr b="0" lang="en-US" sz="4400" spc="-1" strike="noStrike">
              <a:solidFill>
                <a:srgbClr val="000000"/>
              </a:solidFill>
              <a:latin typeface="Calibri"/>
            </a:endParaRPr>
          </a:p>
        </p:txBody>
      </p:sp>
      <p:sp>
        <p:nvSpPr>
          <p:cNvPr id="10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stock (box variable), </a:t>
            </a:r>
            <a:r>
              <a:rPr b="0" i="1" lang="en-US" sz="2800" spc="-1" strike="noStrike">
                <a:solidFill>
                  <a:srgbClr val="000000"/>
                </a:solidFill>
                <a:latin typeface="Calibri"/>
              </a:rPr>
              <a:t>drug_in_system</a:t>
            </a:r>
            <a:r>
              <a:rPr b="0" lang="en-US" sz="2800" spc="-1" strike="noStrike">
                <a:solidFill>
                  <a:srgbClr val="000000"/>
                </a:solidFill>
                <a:latin typeface="Calibri"/>
              </a:rPr>
              <a:t>, represents the mass of Dilantin in the compartment, which is the person’s blood serum.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flow, </a:t>
            </a:r>
            <a:r>
              <a:rPr b="0" i="1" lang="en-US" sz="2800" spc="-1" strike="noStrike">
                <a:solidFill>
                  <a:srgbClr val="000000"/>
                </a:solidFill>
                <a:latin typeface="Calibri"/>
              </a:rPr>
              <a:t>ingested</a:t>
            </a:r>
            <a:r>
              <a:rPr b="0" lang="en-US" sz="2800" spc="-1" strike="noStrike">
                <a:solidFill>
                  <a:srgbClr val="000000"/>
                </a:solidFill>
                <a:latin typeface="Calibri"/>
              </a:rPr>
              <a:t>, into </a:t>
            </a:r>
            <a:r>
              <a:rPr b="0" i="1" lang="en-US" sz="2800" spc="-1" strike="noStrike">
                <a:solidFill>
                  <a:srgbClr val="000000"/>
                </a:solidFill>
                <a:latin typeface="Calibri"/>
              </a:rPr>
              <a:t>drug_in_system </a:t>
            </a:r>
            <a:r>
              <a:rPr b="0" lang="en-US" sz="2800" spc="-1" strike="noStrike">
                <a:solidFill>
                  <a:srgbClr val="000000"/>
                </a:solidFill>
                <a:latin typeface="Calibri"/>
              </a:rPr>
              <a:t>is for the drug absorbed into the system. Because of the periodic nature of the dosage, we employ a pulse function with converters/variables for the dose (</a:t>
            </a:r>
            <a:r>
              <a:rPr b="0" i="1" lang="en-US" sz="2800" spc="-1" strike="noStrike">
                <a:solidFill>
                  <a:srgbClr val="000000"/>
                </a:solidFill>
                <a:latin typeface="Calibri"/>
              </a:rPr>
              <a:t>dosage</a:t>
            </a:r>
            <a:r>
              <a:rPr b="0" lang="en-US" sz="2800" spc="-1" strike="noStrike">
                <a:solidFill>
                  <a:srgbClr val="000000"/>
                </a:solidFill>
                <a:latin typeface="Calibri"/>
              </a:rPr>
              <a:t>), time of the initial dose (</a:t>
            </a:r>
            <a:r>
              <a:rPr b="0" i="1" lang="en-US" sz="2800" spc="-1" strike="noStrike">
                <a:solidFill>
                  <a:srgbClr val="000000"/>
                </a:solidFill>
                <a:latin typeface="Calibri"/>
              </a:rPr>
              <a:t>start</a:t>
            </a:r>
            <a:r>
              <a:rPr b="0" lang="en-US" sz="2800" spc="-1" strike="noStrike">
                <a:solidFill>
                  <a:srgbClr val="000000"/>
                </a:solidFill>
                <a:latin typeface="Calibri"/>
              </a:rPr>
              <a:t>), and time interval between doses (</a:t>
            </a:r>
            <a:r>
              <a:rPr b="0" i="1" lang="en-US" sz="2800" spc="-1" strike="noStrike">
                <a:solidFill>
                  <a:srgbClr val="000000"/>
                </a:solidFill>
                <a:latin typeface="Calibri"/>
              </a:rPr>
              <a:t>interval</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Presuming that only a fraction (</a:t>
            </a:r>
            <a:r>
              <a:rPr b="0" i="1" lang="en-US" sz="2800" spc="-1" strike="noStrike">
                <a:solidFill>
                  <a:srgbClr val="000000"/>
                </a:solidFill>
                <a:latin typeface="Calibri"/>
              </a:rPr>
              <a:t>absorption_fraction</a:t>
            </a:r>
            <a:r>
              <a:rPr b="0" lang="en-US" sz="2800" spc="-1" strike="noStrike">
                <a:solidFill>
                  <a:srgbClr val="000000"/>
                </a:solidFill>
                <a:latin typeface="Calibri"/>
              </a:rPr>
              <a:t>) actually enters the system, we multiply this constant (say, 0.12, from experimental evidence) and the pulse value together for the equation of </a:t>
            </a:r>
            <a:r>
              <a:rPr b="0" i="1" lang="en-US" sz="2800" spc="-1" strike="noStrike">
                <a:solidFill>
                  <a:srgbClr val="000000"/>
                </a:solidFill>
                <a:latin typeface="Calibri"/>
              </a:rPr>
              <a:t>entering</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can estimate the value of </a:t>
            </a:r>
            <a:r>
              <a:rPr b="0" i="1" lang="en-US" sz="2800" spc="-1" strike="noStrike">
                <a:solidFill>
                  <a:srgbClr val="000000"/>
                </a:solidFill>
                <a:latin typeface="Calibri"/>
              </a:rPr>
              <a:t>absorption_fraction </a:t>
            </a:r>
            <a:r>
              <a:rPr b="0" lang="en-US" sz="2800" spc="-1" strike="noStrike">
                <a:solidFill>
                  <a:srgbClr val="000000"/>
                </a:solidFill>
                <a:latin typeface="Calibri"/>
              </a:rPr>
              <a:t>by plotting actual data of drug concentration versus time and employing techniques of curve fitting.</a:t>
            </a:r>
            <a:endParaRPr b="0" lang="en-US" sz="2800" spc="-1" strike="noStrike">
              <a:solidFill>
                <a:srgbClr val="00000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Times New Roman"/>
              </a:rPr>
              <a:t>One-compartment model of Dilantin</a:t>
            </a:r>
            <a:endParaRPr b="0" lang="en-US" sz="4400" spc="-1" strike="noStrike">
              <a:solidFill>
                <a:srgbClr val="000000"/>
              </a:solidFill>
              <a:latin typeface="Calibri"/>
            </a:endParaRPr>
          </a:p>
        </p:txBody>
      </p:sp>
      <p:pic>
        <p:nvPicPr>
          <p:cNvPr id="106" name="Content Placeholder 3" descr=""/>
          <p:cNvPicPr/>
          <p:nvPr/>
        </p:nvPicPr>
        <p:blipFill>
          <a:blip r:embed="rId1"/>
          <a:stretch/>
        </p:blipFill>
        <p:spPr>
          <a:xfrm>
            <a:off x="2865600" y="1881360"/>
            <a:ext cx="6780240" cy="3653280"/>
          </a:xfrm>
          <a:prstGeom prst="rect">
            <a:avLst/>
          </a:prstGeom>
          <a:ln>
            <a:noFill/>
          </a:ln>
        </p:spPr>
      </p:pic>
      <p:sp>
        <p:nvSpPr>
          <p:cNvPr id="107" name="CustomShape 2"/>
          <p:cNvSpPr/>
          <p:nvPr/>
        </p:nvSpPr>
        <p:spPr>
          <a:xfrm>
            <a:off x="4094640" y="5745960"/>
            <a:ext cx="4321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One-compartment model of Dilantin</a:t>
            </a:r>
            <a:endParaRPr b="0" lang="en-US"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Equation set for repeated doses in single compartment model</a:t>
            </a:r>
            <a:endParaRPr b="0" lang="en-US" sz="4400" spc="-1" strike="noStrike">
              <a:solidFill>
                <a:srgbClr val="000000"/>
              </a:solidFill>
              <a:latin typeface="Calibri"/>
            </a:endParaRPr>
          </a:p>
        </p:txBody>
      </p:sp>
      <p:sp>
        <p:nvSpPr>
          <p:cNvPr id="10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half_life </a:t>
            </a:r>
            <a:r>
              <a:rPr b="0" lang="en-US" sz="2800" spc="-1" strike="noStrike">
                <a:solidFill>
                  <a:srgbClr val="000000"/>
                </a:solidFill>
                <a:latin typeface="Calibri"/>
              </a:rPr>
              <a:t>= 22 h;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start </a:t>
            </a:r>
            <a:r>
              <a:rPr b="0" lang="en-US" sz="2800" spc="-1" strike="noStrike">
                <a:solidFill>
                  <a:srgbClr val="000000"/>
                </a:solidFill>
                <a:latin typeface="Calibri"/>
              </a:rPr>
              <a:t>= 0 h; </a:t>
            </a:r>
            <a:r>
              <a:rPr b="0" i="1" lang="en-US" sz="2800" spc="-1" strike="noStrike">
                <a:solidFill>
                  <a:srgbClr val="000000"/>
                </a:solidFill>
                <a:latin typeface="Calibri"/>
              </a:rPr>
              <a:t>interval </a:t>
            </a:r>
            <a:r>
              <a:rPr b="0" lang="en-US" sz="2800" spc="-1" strike="noStrike">
                <a:solidFill>
                  <a:srgbClr val="000000"/>
                </a:solidFill>
                <a:latin typeface="Calibri"/>
              </a:rPr>
              <a:t>= 8 h;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MEC </a:t>
            </a:r>
            <a:r>
              <a:rPr b="0" lang="en-US" sz="2800" spc="-1" strike="noStrike">
                <a:solidFill>
                  <a:srgbClr val="000000"/>
                </a:solidFill>
                <a:latin typeface="Calibri"/>
              </a:rPr>
              <a:t>= 10 μg/mL; </a:t>
            </a:r>
            <a:r>
              <a:rPr b="0" i="1" lang="en-US" sz="2800" spc="-1" strike="noStrike">
                <a:solidFill>
                  <a:srgbClr val="000000"/>
                </a:solidFill>
                <a:latin typeface="Calibri"/>
              </a:rPr>
              <a:t>MTC </a:t>
            </a:r>
            <a:r>
              <a:rPr b="0" lang="en-US" sz="2800" spc="-1" strike="noStrike">
                <a:solidFill>
                  <a:srgbClr val="000000"/>
                </a:solidFill>
                <a:latin typeface="Calibri"/>
              </a:rPr>
              <a:t>= 20 μg/mL;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volume </a:t>
            </a:r>
            <a:r>
              <a:rPr b="0" lang="en-US" sz="2800" spc="-1" strike="noStrike">
                <a:solidFill>
                  <a:srgbClr val="000000"/>
                </a:solidFill>
                <a:latin typeface="Calibri"/>
              </a:rPr>
              <a:t>= 3000 mL; </a:t>
            </a:r>
            <a:r>
              <a:rPr b="0" i="1" lang="en-US" sz="2800" spc="-1" strike="noStrike">
                <a:solidFill>
                  <a:srgbClr val="000000"/>
                </a:solidFill>
                <a:latin typeface="Calibri"/>
              </a:rPr>
              <a:t>dosage </a:t>
            </a:r>
            <a:r>
              <a:rPr b="0" lang="en-US" sz="2800" spc="-1" strike="noStrike">
                <a:solidFill>
                  <a:srgbClr val="000000"/>
                </a:solidFill>
                <a:latin typeface="Calibri"/>
              </a:rPr>
              <a:t>= 100 * 1000 μg;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absorption_fraction </a:t>
            </a:r>
            <a:r>
              <a:rPr b="0" lang="en-US" sz="2800" spc="-1" strike="noStrike">
                <a:solidFill>
                  <a:srgbClr val="000000"/>
                </a:solidFill>
                <a:latin typeface="Calibri"/>
              </a:rPr>
              <a:t>= 0.12</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elimination_constant </a:t>
            </a:r>
            <a:r>
              <a:rPr b="0" lang="en-US" sz="2800" spc="-1" strike="noStrike">
                <a:solidFill>
                  <a:srgbClr val="000000"/>
                </a:solidFill>
                <a:latin typeface="Calibri"/>
              </a:rPr>
              <a:t>= –ln(0.5)/</a:t>
            </a:r>
            <a:r>
              <a:rPr b="0" i="1" lang="en-US" sz="2800" spc="-1" strike="noStrike">
                <a:solidFill>
                  <a:srgbClr val="000000"/>
                </a:solidFill>
                <a:latin typeface="Calibri"/>
              </a:rPr>
              <a:t>half_life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drug_in_system</a:t>
            </a:r>
            <a:r>
              <a:rPr b="0" lang="en-US" sz="2800" spc="-1" strike="noStrike">
                <a:solidFill>
                  <a:srgbClr val="000000"/>
                </a:solidFill>
                <a:latin typeface="Calibri"/>
              </a:rPr>
              <a:t>(0) = 0</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entering </a:t>
            </a:r>
            <a:r>
              <a:rPr b="0" lang="en-US" sz="2800" spc="-1" strike="noStrike">
                <a:solidFill>
                  <a:srgbClr val="000000"/>
                </a:solidFill>
                <a:latin typeface="Calibri"/>
              </a:rPr>
              <a:t>= </a:t>
            </a:r>
            <a:r>
              <a:rPr b="0" i="1" lang="en-US" sz="2800" spc="-1" strike="noStrike">
                <a:solidFill>
                  <a:srgbClr val="000000"/>
                </a:solidFill>
                <a:latin typeface="Calibri"/>
              </a:rPr>
              <a:t>absorption_fraction </a:t>
            </a:r>
            <a:r>
              <a:rPr b="0" lang="en-US" sz="2800" spc="-1" strike="noStrike">
                <a:solidFill>
                  <a:srgbClr val="000000"/>
                </a:solidFill>
                <a:latin typeface="Calibri"/>
              </a:rPr>
              <a:t>* (pulse of amount </a:t>
            </a:r>
            <a:r>
              <a:rPr b="0" i="1" lang="en-US" sz="2800" spc="-1" strike="noStrike">
                <a:solidFill>
                  <a:srgbClr val="000000"/>
                </a:solidFill>
                <a:latin typeface="Calibri"/>
              </a:rPr>
              <a:t>dosage </a:t>
            </a:r>
            <a:r>
              <a:rPr b="0" lang="en-US" sz="2800" spc="-1" strike="noStrike">
                <a:solidFill>
                  <a:srgbClr val="000000"/>
                </a:solidFill>
                <a:latin typeface="Calibri"/>
              </a:rPr>
              <a:t>beginning at </a:t>
            </a:r>
            <a:r>
              <a:rPr b="0" i="1" lang="en-US" sz="2800" spc="-1" strike="noStrike">
                <a:solidFill>
                  <a:srgbClr val="000000"/>
                </a:solidFill>
                <a:latin typeface="Calibri"/>
              </a:rPr>
              <a:t>start</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every </a:t>
            </a:r>
            <a:r>
              <a:rPr b="0" i="1" lang="en-US" sz="2800" spc="-1" strike="noStrike">
                <a:solidFill>
                  <a:srgbClr val="000000"/>
                </a:solidFill>
                <a:latin typeface="Calibri"/>
              </a:rPr>
              <a:t>interval </a:t>
            </a:r>
            <a:r>
              <a:rPr b="0" lang="en-US" sz="2800" spc="-1" strike="noStrike">
                <a:solidFill>
                  <a:srgbClr val="000000"/>
                </a:solidFill>
                <a:latin typeface="Calibri"/>
              </a:rPr>
              <a:t>hours)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elimination </a:t>
            </a:r>
            <a:r>
              <a:rPr b="0" lang="en-US" sz="2800" spc="-1" strike="noStrike">
                <a:solidFill>
                  <a:srgbClr val="000000"/>
                </a:solidFill>
                <a:latin typeface="Calibri"/>
              </a:rPr>
              <a:t>= </a:t>
            </a:r>
            <a:r>
              <a:rPr b="0" i="1" lang="en-US" sz="2800" spc="-1" strike="noStrike">
                <a:solidFill>
                  <a:srgbClr val="000000"/>
                </a:solidFill>
                <a:latin typeface="Calibri"/>
              </a:rPr>
              <a:t>elimination_constant </a:t>
            </a:r>
            <a:r>
              <a:rPr b="0" lang="en-US" sz="2800" spc="-1" strike="noStrike">
                <a:solidFill>
                  <a:srgbClr val="000000"/>
                </a:solidFill>
                <a:latin typeface="Calibri"/>
              </a:rPr>
              <a:t>* </a:t>
            </a:r>
            <a:r>
              <a:rPr b="0" i="1" lang="en-US" sz="2800" spc="-1" strike="noStrike">
                <a:solidFill>
                  <a:srgbClr val="000000"/>
                </a:solidFill>
                <a:latin typeface="Calibri"/>
              </a:rPr>
              <a:t>drug_in_system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concentration = drug_in_system</a:t>
            </a:r>
            <a:endParaRPr b="0" lang="en-US" sz="2800" spc="-1" strike="noStrike">
              <a:solidFill>
                <a:srgbClr val="000000"/>
              </a:solidFill>
              <a:latin typeface="Calibri"/>
            </a:endParaRPr>
          </a:p>
        </p:txBody>
      </p:sp>
    </p:spTree>
  </p:cSld>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09">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09">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09">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09">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09">
                                            <p:txEl>
                                              <p:pRg st="8" end="8"/>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09">
                                            <p:txEl>
                                              <p:pRg st="9" end="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09">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Graph of concentration of repeated doses vs time</a:t>
            </a:r>
            <a:endParaRPr b="0" lang="en-US" sz="4400" spc="-1" strike="noStrike">
              <a:solidFill>
                <a:srgbClr val="000000"/>
              </a:solidFill>
              <a:latin typeface="Calibri"/>
            </a:endParaRPr>
          </a:p>
        </p:txBody>
      </p:sp>
      <p:pic>
        <p:nvPicPr>
          <p:cNvPr id="111" name="Content Placeholder 3" descr=""/>
          <p:cNvPicPr/>
          <p:nvPr/>
        </p:nvPicPr>
        <p:blipFill>
          <a:blip r:embed="rId1"/>
          <a:stretch/>
        </p:blipFill>
        <p:spPr>
          <a:xfrm>
            <a:off x="3259080" y="1690560"/>
            <a:ext cx="5929200" cy="3474000"/>
          </a:xfrm>
          <a:prstGeom prst="rect">
            <a:avLst/>
          </a:prstGeom>
          <a:ln>
            <a:noFill/>
          </a:ln>
        </p:spPr>
      </p:pic>
      <p:sp>
        <p:nvSpPr>
          <p:cNvPr id="112" name="CustomShape 2"/>
          <p:cNvSpPr/>
          <p:nvPr/>
        </p:nvSpPr>
        <p:spPr>
          <a:xfrm>
            <a:off x="2102400" y="5449680"/>
            <a:ext cx="922464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Graph of concentrations MEC = 10 μg/mL, MTC = 20 μg/mL, and concentration</a:t>
            </a:r>
            <a:endParaRPr b="0" lang="en-US" sz="1800" spc="-1" strike="noStrike">
              <a:latin typeface="Arial"/>
            </a:endParaRPr>
          </a:p>
          <a:p>
            <a:pPr>
              <a:lnSpc>
                <a:spcPct val="100000"/>
              </a:lnSpc>
            </a:pPr>
            <a:r>
              <a:rPr b="0" lang="en-US" sz="1800" spc="-1" strike="noStrike">
                <a:solidFill>
                  <a:srgbClr val="000000"/>
                </a:solidFill>
                <a:latin typeface="Calibri"/>
              </a:rPr>
              <a:t>(μg/mL) versus time (h)</a:t>
            </a:r>
            <a:endParaRPr b="0" lang="en-US" sz="18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Mathematics of repeated doses model</a:t>
            </a:r>
            <a:endParaRPr b="0" lang="en-US" sz="4400" spc="-1" strike="noStrike">
              <a:solidFill>
                <a:srgbClr val="000000"/>
              </a:solidFill>
              <a:latin typeface="Calibri"/>
            </a:endParaRPr>
          </a:p>
        </p:txBody>
      </p:sp>
      <p:sp>
        <p:nvSpPr>
          <p:cNvPr id="11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Why the drug concentration in the Dilantin example tends to a fixed value, in this case about 12 μg/mL, immediately after a dose.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Suppose that the patient takes a 100-mg tablet every 8 h. In the model, we assumed an absorption level of 0.12, so that the effective dosage is </a:t>
            </a:r>
            <a:r>
              <a:rPr b="0" i="1" lang="en-US" sz="2800" spc="-1" strike="noStrike">
                <a:solidFill>
                  <a:srgbClr val="000000"/>
                </a:solidFill>
                <a:latin typeface="Calibri"/>
              </a:rPr>
              <a:t>Q</a:t>
            </a:r>
            <a:r>
              <a:rPr b="0" lang="en-US" sz="2800" spc="-1" strike="noStrike">
                <a:solidFill>
                  <a:srgbClr val="000000"/>
                </a:solidFill>
                <a:latin typeface="Calibri"/>
              </a:rPr>
              <a:t>0 = (0.12)(100) = 12 mg.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With an elimination rate of –ln(0.5)/22, which is about 0.0315, the amount of drug in the system after 8 h is </a:t>
            </a: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Q </a:t>
            </a:r>
            <a:r>
              <a:rPr b="0" lang="en-US" sz="2800" spc="-1" strike="noStrike">
                <a:solidFill>
                  <a:srgbClr val="000000"/>
                </a:solidFill>
                <a:latin typeface="Calibri"/>
              </a:rPr>
              <a:t>= </a:t>
            </a:r>
            <a:r>
              <a:rPr b="0" i="1" lang="en-US" sz="2800" spc="-1" strike="noStrike">
                <a:solidFill>
                  <a:srgbClr val="000000"/>
                </a:solidFill>
                <a:latin typeface="Calibri"/>
              </a:rPr>
              <a:t>Q</a:t>
            </a:r>
            <a:r>
              <a:rPr b="0" lang="en-US" sz="2800" spc="-1" strike="noStrike" baseline="-25000">
                <a:solidFill>
                  <a:srgbClr val="000000"/>
                </a:solidFill>
                <a:latin typeface="Calibri"/>
              </a:rPr>
              <a:t>0</a:t>
            </a:r>
            <a:r>
              <a:rPr b="0" i="1" lang="en-US" sz="2800" spc="-1" strike="noStrike">
                <a:solidFill>
                  <a:srgbClr val="000000"/>
                </a:solidFill>
                <a:latin typeface="Calibri"/>
              </a:rPr>
              <a:t>e</a:t>
            </a:r>
            <a:r>
              <a:rPr b="0" lang="en-US" sz="2800" spc="-1" strike="noStrike" baseline="30000">
                <a:solidFill>
                  <a:srgbClr val="000000"/>
                </a:solidFill>
                <a:latin typeface="Calibri"/>
              </a:rPr>
              <a:t>-0.0315(8)</a:t>
            </a:r>
            <a:r>
              <a:rPr b="0" lang="en-US" sz="2800" spc="-1" strike="noStrike">
                <a:solidFill>
                  <a:srgbClr val="000000"/>
                </a:solidFill>
                <a:latin typeface="Calibri"/>
              </a:rPr>
              <a:t> ≈ (12)(0.7772) = 9.3264 mg = 9326.4 μg.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at the end of 8 h, about 77.72% of the drug remains in the system.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Suppose </a:t>
            </a:r>
            <a:r>
              <a:rPr b="0" i="1" lang="en-US" sz="2800" spc="-1" strike="noStrike">
                <a:solidFill>
                  <a:srgbClr val="000000"/>
                </a:solidFill>
                <a:latin typeface="Calibri"/>
              </a:rPr>
              <a:t>Q</a:t>
            </a:r>
            <a:r>
              <a:rPr b="0" i="1" lang="en-US" sz="2800" spc="-1" strike="noStrike" baseline="-25000">
                <a:solidFill>
                  <a:srgbClr val="000000"/>
                </a:solidFill>
                <a:latin typeface="Calibri"/>
              </a:rPr>
              <a:t>n</a:t>
            </a:r>
            <a:r>
              <a:rPr b="0" i="1" lang="en-US" sz="2800" spc="-1" strike="noStrike">
                <a:solidFill>
                  <a:srgbClr val="000000"/>
                </a:solidFill>
                <a:latin typeface="Calibri"/>
              </a:rPr>
              <a:t> </a:t>
            </a:r>
            <a:r>
              <a:rPr b="0" lang="en-US" sz="2800" spc="-1" strike="noStrike">
                <a:solidFill>
                  <a:srgbClr val="000000"/>
                </a:solidFill>
                <a:latin typeface="Calibri"/>
              </a:rPr>
              <a:t>is the quantity (in mg) in the system immediately after the </a:t>
            </a:r>
            <a:r>
              <a:rPr b="0" i="1" lang="en-US" sz="2800" spc="-1" strike="noStrike">
                <a:solidFill>
                  <a:srgbClr val="000000"/>
                </a:solidFill>
                <a:latin typeface="Calibri"/>
              </a:rPr>
              <a:t>n</a:t>
            </a:r>
            <a:r>
              <a:rPr b="0" lang="en-US" sz="2800" spc="-1" strike="noStrike">
                <a:solidFill>
                  <a:srgbClr val="000000"/>
                </a:solidFill>
                <a:latin typeface="Calibri"/>
              </a:rPr>
              <a:t>th tablet</a:t>
            </a:r>
            <a:endParaRPr b="0" lang="en-US" sz="2800" spc="-1" strike="noStrike">
              <a:solidFill>
                <a:srgbClr val="000000"/>
              </a:solidFill>
              <a:latin typeface="Calibri"/>
            </a:endParaRPr>
          </a:p>
        </p:txBody>
      </p:sp>
    </p:spTree>
  </p:cSld>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14">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14">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14">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Mathematics of repeated doses model</a:t>
            </a:r>
            <a:endParaRPr b="0" lang="en-US" sz="4400" spc="-1" strike="noStrike">
              <a:solidFill>
                <a:srgbClr val="000000"/>
              </a:solidFill>
              <a:latin typeface="Calibri"/>
            </a:endParaRPr>
          </a:p>
        </p:txBody>
      </p:sp>
      <p:sp>
        <p:nvSpPr>
          <p:cNvPr id="116"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Thus, assuming 77.72% of the drug remains in the system at the end of an 8-h interval immediately before a dose, we have the following:</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pic>
        <p:nvPicPr>
          <p:cNvPr id="117" name="Picture 3" descr=""/>
          <p:cNvPicPr/>
          <p:nvPr/>
        </p:nvPicPr>
        <p:blipFill>
          <a:blip r:embed="rId1"/>
          <a:stretch/>
        </p:blipFill>
        <p:spPr>
          <a:xfrm>
            <a:off x="3525480" y="2448360"/>
            <a:ext cx="5398920" cy="4543200"/>
          </a:xfrm>
          <a:prstGeom prst="rect">
            <a:avLst/>
          </a:prstGeom>
          <a:ln>
            <a:noFill/>
          </a:ln>
        </p:spPr>
      </p:pic>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Mathematics of repeated doses model</a:t>
            </a:r>
            <a:endParaRPr b="0" lang="en-US" sz="4400" spc="-1" strike="noStrike">
              <a:solidFill>
                <a:srgbClr val="000000"/>
              </a:solidFill>
              <a:latin typeface="Calibri"/>
            </a:endParaRPr>
          </a:p>
        </p:txBody>
      </p:sp>
      <p:pic>
        <p:nvPicPr>
          <p:cNvPr id="119" name="Content Placeholder 3" descr=""/>
          <p:cNvPicPr/>
          <p:nvPr/>
        </p:nvPicPr>
        <p:blipFill>
          <a:blip r:embed="rId1"/>
          <a:stretch/>
        </p:blipFill>
        <p:spPr>
          <a:xfrm>
            <a:off x="1835280" y="3686040"/>
            <a:ext cx="7336080" cy="739080"/>
          </a:xfrm>
          <a:prstGeom prst="rect">
            <a:avLst/>
          </a:prstGeom>
          <a:ln>
            <a:noFill/>
          </a:ln>
        </p:spPr>
      </p:pic>
      <p:sp>
        <p:nvSpPr>
          <p:cNvPr id="120" name="CustomShape 2"/>
          <p:cNvSpPr/>
          <p:nvPr/>
        </p:nvSpPr>
        <p:spPr>
          <a:xfrm>
            <a:off x="1365480" y="2365200"/>
            <a:ext cx="609552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Similarly, the quantity of the drug immediately after the </a:t>
            </a:r>
            <a:r>
              <a:rPr b="0" i="1" lang="en-US" sz="1800" spc="-1" strike="noStrike">
                <a:solidFill>
                  <a:srgbClr val="000000"/>
                </a:solidFill>
                <a:latin typeface="Times-Italic"/>
              </a:rPr>
              <a:t>n</a:t>
            </a:r>
            <a:r>
              <a:rPr b="0" lang="en-US" sz="1800" spc="-1" strike="noStrike">
                <a:solidFill>
                  <a:srgbClr val="000000"/>
                </a:solidFill>
                <a:latin typeface="Times New Roman"/>
              </a:rPr>
              <a:t>th tablet, </a:t>
            </a:r>
            <a:r>
              <a:rPr b="0" i="1" lang="en-US" sz="1800" spc="-1" strike="noStrike">
                <a:solidFill>
                  <a:srgbClr val="000000"/>
                </a:solidFill>
                <a:latin typeface="Times-Italic"/>
              </a:rPr>
              <a:t>Q</a:t>
            </a:r>
            <a:r>
              <a:rPr b="0" i="1" lang="en-US" sz="800" spc="-1" strike="noStrike">
                <a:solidFill>
                  <a:srgbClr val="000000"/>
                </a:solidFill>
                <a:latin typeface="Times-Italic"/>
              </a:rPr>
              <a:t>n</a:t>
            </a:r>
            <a:r>
              <a:rPr b="0" lang="en-US" sz="1800" spc="-1" strike="noStrike">
                <a:solidFill>
                  <a:srgbClr val="000000"/>
                </a:solidFill>
                <a:latin typeface="Times New Roman"/>
              </a:rPr>
              <a:t>, follows:</a:t>
            </a:r>
            <a:endParaRPr b="0" lang="en-US" sz="1800" spc="-1" strike="noStrike">
              <a:latin typeface="Arial"/>
            </a:endParaRPr>
          </a:p>
        </p:txBody>
      </p:sp>
      <p:pic>
        <p:nvPicPr>
          <p:cNvPr id="121" name="Picture 5" descr=""/>
          <p:cNvPicPr/>
          <p:nvPr/>
        </p:nvPicPr>
        <p:blipFill>
          <a:blip r:embed="rId2"/>
          <a:stretch/>
        </p:blipFill>
        <p:spPr>
          <a:xfrm>
            <a:off x="1452600" y="4690080"/>
            <a:ext cx="6520680" cy="1348560"/>
          </a:xfrm>
          <a:prstGeom prst="rect">
            <a:avLst/>
          </a:prstGeom>
          <a:ln>
            <a:noFill/>
          </a:ln>
        </p:spPr>
      </p:pic>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Two-compartment model</a:t>
            </a:r>
            <a:endParaRPr b="0" lang="en-US" sz="4400" spc="-1" strike="noStrike">
              <a:solidFill>
                <a:srgbClr val="000000"/>
              </a:solidFill>
              <a:latin typeface="Calibri"/>
            </a:endParaRPr>
          </a:p>
        </p:txBody>
      </p:sp>
      <p:sp>
        <p:nvSpPr>
          <p:cNvPr id="12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one-compartment model is more appropriate for an injection of a drug into the system than for a pill, which takes time to dissolve, be absorbed, and be distributed within the system.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such cases, a </a:t>
            </a:r>
            <a:r>
              <a:rPr b="1" lang="en-US" sz="2800" spc="-1" strike="noStrike">
                <a:solidFill>
                  <a:srgbClr val="000000"/>
                </a:solidFill>
                <a:latin typeface="Calibri"/>
              </a:rPr>
              <a:t>two-compartment model </a:t>
            </a:r>
            <a:r>
              <a:rPr b="0" lang="en-US" sz="2800" spc="-1" strike="noStrike">
                <a:solidFill>
                  <a:srgbClr val="000000"/>
                </a:solidFill>
                <a:latin typeface="Calibri"/>
              </a:rPr>
              <a:t>might yield better results.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first compartment represents the digestive system (stomach and/or intestines), while the second might indicate the blood, plasma, serum, or a particular organ that the drug targets. A flow pumps the drug from one compartment to the other in the model.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One option for modeling the rate of change of absorption from the intestines to blood serum has the rate proportional to the amount of drug in the intestines.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Probably a more accurate representation has the rate of change of absorption from the intestines to blood serum be proportional to the volume of the intestines and to the difference of the drug concentrations in the intestines and serum.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Although the one- or two-compartment model is appropriate for most situations, a drug dosage problem could benefit from more compartments in a </a:t>
            </a:r>
            <a:r>
              <a:rPr b="1" lang="en-US" sz="2800" spc="-1" strike="noStrike">
                <a:solidFill>
                  <a:srgbClr val="000000"/>
                </a:solidFill>
                <a:latin typeface="Calibri"/>
              </a:rPr>
              <a:t>multicompartment model</a:t>
            </a:r>
            <a:r>
              <a:rPr b="1"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123">
                                            <p:txEl>
                                              <p:pRg st="4" end="4"/>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2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Force and Motion</a:t>
            </a:r>
            <a:endParaRPr b="0" lang="en-US" sz="4400" spc="-1" strike="noStrike">
              <a:solidFill>
                <a:srgbClr val="000000"/>
              </a:solidFill>
              <a:latin typeface="Calibri"/>
            </a:endParaRPr>
          </a:p>
        </p:txBody>
      </p:sp>
      <p:sp>
        <p:nvSpPr>
          <p:cNvPr id="12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want to model skydiving now.</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that we model velocity and acceleration first.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instantaneous rate of change, or derivative, of position (</a:t>
            </a:r>
            <a:r>
              <a:rPr b="0" i="1" lang="en-US" sz="2800" spc="-1" strike="noStrike">
                <a:solidFill>
                  <a:srgbClr val="000000"/>
                </a:solidFill>
                <a:latin typeface="Calibri"/>
              </a:rPr>
              <a:t>s</a:t>
            </a:r>
            <a:r>
              <a:rPr b="0" lang="en-US" sz="2800" spc="-1" strike="noStrike">
                <a:solidFill>
                  <a:srgbClr val="000000"/>
                </a:solidFill>
                <a:latin typeface="Calibri"/>
              </a:rPr>
              <a:t>) with respect to time (</a:t>
            </a:r>
            <a:r>
              <a:rPr b="0" i="1" lang="en-US" sz="2800" spc="-1" strike="noStrike">
                <a:solidFill>
                  <a:srgbClr val="000000"/>
                </a:solidFill>
                <a:latin typeface="Calibri"/>
              </a:rPr>
              <a:t>t</a:t>
            </a:r>
            <a:r>
              <a:rPr b="0" lang="en-US" sz="2800" spc="-1" strike="noStrike">
                <a:solidFill>
                  <a:srgbClr val="000000"/>
                </a:solidFill>
                <a:latin typeface="Calibri"/>
              </a:rPr>
              <a:t>) is </a:t>
            </a:r>
            <a:r>
              <a:rPr b="1" lang="en-US" sz="2800" spc="-1" strike="noStrike">
                <a:solidFill>
                  <a:srgbClr val="000000"/>
                </a:solidFill>
                <a:latin typeface="Calibri"/>
              </a:rPr>
              <a:t>velocity</a:t>
            </a:r>
            <a:r>
              <a:rPr b="0" lang="en-US" sz="2800" spc="-1" strike="noStrike">
                <a:solidFill>
                  <a:srgbClr val="000000"/>
                </a:solidFill>
                <a:latin typeface="Calibri"/>
              </a:rPr>
              <a:t> (</a:t>
            </a:r>
            <a:r>
              <a:rPr b="0" i="1" lang="en-US" sz="2800" spc="-1" strike="noStrike">
                <a:solidFill>
                  <a:srgbClr val="000000"/>
                </a:solidFill>
                <a:latin typeface="Calibri"/>
              </a:rPr>
              <a:t>v</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Moreover, the instantaneous rate of change of velocity with respect to time is </a:t>
            </a:r>
            <a:r>
              <a:rPr b="1" lang="en-US" sz="2800" spc="-1" strike="noStrike">
                <a:solidFill>
                  <a:srgbClr val="000000"/>
                </a:solidFill>
                <a:latin typeface="Calibri"/>
              </a:rPr>
              <a:t>acceleration </a:t>
            </a:r>
            <a:r>
              <a:rPr b="0" lang="en-US" sz="2800" spc="-1" strike="noStrike">
                <a:solidFill>
                  <a:srgbClr val="000000"/>
                </a:solidFill>
                <a:latin typeface="Calibri"/>
              </a:rPr>
              <a:t>(</a:t>
            </a:r>
            <a:r>
              <a:rPr b="0" i="1" lang="en-US" sz="2800" spc="-1" strike="noStrike">
                <a:solidFill>
                  <a:srgbClr val="000000"/>
                </a:solidFill>
                <a:latin typeface="Calibri"/>
              </a:rPr>
              <a:t>a</a:t>
            </a:r>
            <a:r>
              <a:rPr b="0" lang="en-US" sz="2800" spc="-1" strike="noStrike">
                <a:solidFill>
                  <a:srgbClr val="000000"/>
                </a:solidFill>
                <a:latin typeface="Calibri"/>
              </a:rPr>
              <a:t>). In derivative notation, we have the following: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use these derivatives in modeling the motion of a ball when, on a windless day, someone standing on a bridge holds a ball over the side and tosses the ball straight up into the air. </a:t>
            </a:r>
            <a:endParaRPr b="0" lang="en-US" sz="2800" spc="-1" strike="noStrike">
              <a:solidFill>
                <a:srgbClr val="000000"/>
              </a:solidFill>
              <a:latin typeface="Calibri"/>
            </a:endParaRPr>
          </a:p>
        </p:txBody>
      </p:sp>
    </p:spTree>
  </p:cSld>
  <p:timing>
    <p:tnLst>
      <p:par>
        <p:cTn id="143" dur="indefinite" restart="never" nodeType="tmRoot">
          <p:childTnLst>
            <p:seq>
              <p:cTn id="144" dur="indefinite" nodeType="mainSeq">
                <p:childTnLst>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27" name="Content Placeholder 4" descr=""/>
          <p:cNvPicPr/>
          <p:nvPr/>
        </p:nvPicPr>
        <p:blipFill>
          <a:blip r:embed="rId1"/>
          <a:stretch/>
        </p:blipFill>
        <p:spPr>
          <a:xfrm>
            <a:off x="1656720" y="1395720"/>
            <a:ext cx="7319160" cy="4359960"/>
          </a:xfrm>
          <a:prstGeom prst="rect">
            <a:avLst/>
          </a:prstGeom>
          <a:ln>
            <a:noFill/>
          </a:ln>
        </p:spPr>
      </p:pic>
      <p:sp>
        <p:nvSpPr>
          <p:cNvPr id="128" name="CustomShape 2"/>
          <p:cNvSpPr/>
          <p:nvPr/>
        </p:nvSpPr>
        <p:spPr>
          <a:xfrm>
            <a:off x="3105720" y="5756040"/>
            <a:ext cx="53031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Diagram of motion of ball thrown straight up</a:t>
            </a:r>
            <a:endParaRPr b="0" lang="en-US" sz="18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Drug dosage Model</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Errors in the dispensing and administration of medications occur frequently. Although most do not result in great harm, some do.</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There are prescribed dosages for various drugs, but how do we determine what the correct/effective dosage is?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Metabolism of a drug in the human body is a complex system to represent in a model. Thus, in Step 2 of the modeling process, particularly for our first attempt, we should make simplifying assumptions about the drug and the body.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one-compartment model </a:t>
            </a:r>
            <a:r>
              <a:rPr b="0" lang="en-US" sz="2800" spc="-1" strike="noStrike">
                <a:solidFill>
                  <a:srgbClr val="000000"/>
                </a:solidFill>
                <a:latin typeface="Calibri"/>
              </a:rPr>
              <a:t>is a simplified representation of how a body processes a drug. </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30" name="Content Placeholder 3" descr=""/>
          <p:cNvPicPr/>
          <p:nvPr/>
        </p:nvPicPr>
        <p:blipFill>
          <a:blip r:embed="rId1"/>
          <a:stretch/>
        </p:blipFill>
        <p:spPr>
          <a:xfrm>
            <a:off x="3826080" y="2297160"/>
            <a:ext cx="4295520" cy="2457000"/>
          </a:xfrm>
          <a:prstGeom prst="rect">
            <a:avLst/>
          </a:prstGeom>
          <a:ln>
            <a:noFill/>
          </a:ln>
        </p:spPr>
      </p:pic>
      <p:sp>
        <p:nvSpPr>
          <p:cNvPr id="131" name="CustomShape 2"/>
          <p:cNvSpPr/>
          <p:nvPr/>
        </p:nvSpPr>
        <p:spPr>
          <a:xfrm>
            <a:off x="2670120" y="5154120"/>
            <a:ext cx="64735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Graph of velocity (m/s) and position (m) of ball versus time (s)</a:t>
            </a:r>
            <a:endParaRPr b="0" lang="en-US" sz="18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33" name="Content Placeholder 3" descr=""/>
          <p:cNvPicPr/>
          <p:nvPr/>
        </p:nvPicPr>
        <p:blipFill>
          <a:blip r:embed="rId1"/>
          <a:stretch/>
        </p:blipFill>
        <p:spPr>
          <a:xfrm>
            <a:off x="3639240" y="2477160"/>
            <a:ext cx="4352400" cy="2437920"/>
          </a:xfrm>
          <a:prstGeom prst="rect">
            <a:avLst/>
          </a:prstGeom>
          <a:ln>
            <a:noFill/>
          </a:ln>
        </p:spPr>
      </p:pic>
      <p:sp>
        <p:nvSpPr>
          <p:cNvPr id="134" name="CustomShape 2"/>
          <p:cNvSpPr/>
          <p:nvPr/>
        </p:nvSpPr>
        <p:spPr>
          <a:xfrm>
            <a:off x="2767680" y="5379120"/>
            <a:ext cx="609552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Graph of velocity (m/s), position (m), and speed (m/s) of ball versus time (s)</a:t>
            </a:r>
            <a:endParaRPr b="0" lang="en-US" sz="18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Force and Motion Model involving friction</a:t>
            </a:r>
            <a:endParaRPr b="0" lang="en-US" sz="4400" spc="-1" strike="noStrike">
              <a:solidFill>
                <a:srgbClr val="000000"/>
              </a:solidFill>
              <a:latin typeface="Calibri"/>
            </a:endParaRPr>
          </a:p>
        </p:txBody>
      </p:sp>
      <p:sp>
        <p:nvSpPr>
          <p:cNvPr id="13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Kinetic friction, </a:t>
            </a:r>
            <a:r>
              <a:rPr b="0" lang="en-US" sz="2800" spc="-1" strike="noStrike">
                <a:solidFill>
                  <a:srgbClr val="000000"/>
                </a:solidFill>
                <a:latin typeface="Calibri"/>
              </a:rPr>
              <a:t>or </a:t>
            </a:r>
            <a:r>
              <a:rPr b="1" lang="en-US" sz="2800" spc="-1" strike="noStrike">
                <a:solidFill>
                  <a:srgbClr val="000000"/>
                </a:solidFill>
                <a:latin typeface="Calibri"/>
              </a:rPr>
              <a:t>drag</a:t>
            </a:r>
            <a:r>
              <a:rPr b="0" lang="en-US" sz="2800" spc="-1" strike="noStrike">
                <a:solidFill>
                  <a:srgbClr val="000000"/>
                </a:solidFill>
                <a:latin typeface="Calibri"/>
              </a:rPr>
              <a:t>, is a force. This force between objects is in the opposite direction to a moving object and tends to slow motion. Thus, kinetic friction dampens motion of an object.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an object moves through a fluid, such as air or water, the fluid friction is a function of the object’s velocity. For example, the faster we pedal a bicycle, the harder it is for us to do so. As our velocity increases, so does the friction of the air on our bodies</a:t>
            </a:r>
            <a:endParaRPr b="0" lang="en-US" sz="2800" spc="-1" strike="noStrike">
              <a:solidFill>
                <a:srgbClr val="000000"/>
              </a:solidFill>
              <a:latin typeface="Calibri"/>
            </a:endParaRPr>
          </a:p>
        </p:txBody>
      </p:sp>
    </p:spTree>
  </p:cSld>
  <p:timing>
    <p:tnLst>
      <p:par>
        <p:cTn id="165" dur="indefinite" restart="never" nodeType="tmRoot">
          <p:childTnLst>
            <p:seq>
              <p:cTn id="166" dur="indefinite" nodeType="mainSeq">
                <p:childTnLst>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Different models for fluid friction</a:t>
            </a:r>
            <a:endParaRPr b="0" lang="en-US" sz="4400" spc="-1" strike="noStrike">
              <a:solidFill>
                <a:srgbClr val="000000"/>
              </a:solidFill>
              <a:latin typeface="Calibri"/>
            </a:endParaRPr>
          </a:p>
        </p:txBody>
      </p:sp>
      <p:pic>
        <p:nvPicPr>
          <p:cNvPr id="138" name="Content Placeholder 3" descr=""/>
          <p:cNvPicPr/>
          <p:nvPr/>
        </p:nvPicPr>
        <p:blipFill>
          <a:blip r:embed="rId1"/>
          <a:stretch/>
        </p:blipFill>
        <p:spPr>
          <a:xfrm>
            <a:off x="1171080" y="1979640"/>
            <a:ext cx="9186120" cy="487800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40" name="Content Placeholder 3" descr=""/>
          <p:cNvPicPr/>
          <p:nvPr/>
        </p:nvPicPr>
        <p:blipFill>
          <a:blip r:embed="rId1"/>
          <a:stretch/>
        </p:blipFill>
        <p:spPr>
          <a:xfrm>
            <a:off x="2254680" y="1591200"/>
            <a:ext cx="6562800" cy="4830840"/>
          </a:xfrm>
          <a:prstGeom prst="rect">
            <a:avLst/>
          </a:prstGeom>
          <a:ln>
            <a:noFill/>
          </a:ln>
        </p:spPr>
      </p:pic>
      <p:sp>
        <p:nvSpPr>
          <p:cNvPr id="141" name="CustomShape 2"/>
          <p:cNvSpPr/>
          <p:nvPr/>
        </p:nvSpPr>
        <p:spPr>
          <a:xfrm>
            <a:off x="2721960" y="6422400"/>
            <a:ext cx="60955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Diagram for motion of ball under influence of air friction </a:t>
            </a:r>
            <a:endParaRPr b="0" lang="en-US" sz="18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Equation Set for friction during fall model</a:t>
            </a:r>
            <a:endParaRPr b="0" lang="en-US" sz="4400" spc="-1" strike="noStrike">
              <a:solidFill>
                <a:srgbClr val="000000"/>
              </a:solidFill>
              <a:latin typeface="Calibri"/>
            </a:endParaRPr>
          </a:p>
        </p:txBody>
      </p:sp>
      <p:sp>
        <p:nvSpPr>
          <p:cNvPr id="143" name="CustomShape 2"/>
          <p:cNvSpPr/>
          <p:nvPr/>
        </p:nvSpPr>
        <p:spPr>
          <a:xfrm>
            <a:off x="3413880" y="1825560"/>
            <a:ext cx="6095520" cy="502740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Times-Italic"/>
              </a:rPr>
              <a:t>mass </a:t>
            </a:r>
            <a:r>
              <a:rPr b="0" lang="en-US" sz="1800" spc="-1" strike="noStrike">
                <a:solidFill>
                  <a:srgbClr val="000000"/>
                </a:solidFill>
                <a:latin typeface="Times New Roman"/>
              </a:rPr>
              <a:t>= 0.5 kg</a:t>
            </a:r>
            <a:endParaRPr b="0" lang="en-US" sz="1800" spc="-1" strike="noStrike">
              <a:latin typeface="Arial"/>
            </a:endParaRPr>
          </a:p>
          <a:p>
            <a:pPr>
              <a:lnSpc>
                <a:spcPct val="100000"/>
              </a:lnSpc>
            </a:pPr>
            <a:r>
              <a:rPr b="0" i="1" lang="en-US" sz="1800" spc="-1" strike="noStrike">
                <a:solidFill>
                  <a:srgbClr val="000000"/>
                </a:solidFill>
                <a:latin typeface="Times-Italic"/>
              </a:rPr>
              <a:t>acceleration_due_to_gravity </a:t>
            </a:r>
            <a:r>
              <a:rPr b="0" lang="en-US" sz="1800" spc="-1" strike="noStrike">
                <a:solidFill>
                  <a:srgbClr val="000000"/>
                </a:solidFill>
                <a:latin typeface="Times New Roman"/>
              </a:rPr>
              <a:t>= –9.81 m/s</a:t>
            </a:r>
            <a:r>
              <a:rPr b="0" lang="en-US" sz="800" spc="-1" strike="noStrike">
                <a:solidFill>
                  <a:srgbClr val="000000"/>
                </a:solidFill>
                <a:latin typeface="Times New Roman"/>
              </a:rPr>
              <a:t>2</a:t>
            </a:r>
            <a:endParaRPr b="0" lang="en-US" sz="800" spc="-1" strike="noStrike">
              <a:latin typeface="Arial"/>
            </a:endParaRPr>
          </a:p>
          <a:p>
            <a:pPr>
              <a:lnSpc>
                <a:spcPct val="100000"/>
              </a:lnSpc>
            </a:pPr>
            <a:r>
              <a:rPr b="0" i="1" lang="en-US" sz="1800" spc="-1" strike="noStrike">
                <a:solidFill>
                  <a:srgbClr val="000000"/>
                </a:solidFill>
                <a:latin typeface="Times-Italic"/>
              </a:rPr>
              <a:t>radius </a:t>
            </a:r>
            <a:r>
              <a:rPr b="0" lang="en-US" sz="1800" spc="-1" strike="noStrike">
                <a:solidFill>
                  <a:srgbClr val="000000"/>
                </a:solidFill>
                <a:latin typeface="Times New Roman"/>
              </a:rPr>
              <a:t>= 0.05 m</a:t>
            </a:r>
            <a:endParaRPr b="0" lang="en-US" sz="1800" spc="-1" strike="noStrike">
              <a:latin typeface="Arial"/>
            </a:endParaRPr>
          </a:p>
          <a:p>
            <a:pPr>
              <a:lnSpc>
                <a:spcPct val="100000"/>
              </a:lnSpc>
            </a:pPr>
            <a:r>
              <a:rPr b="0" i="1" lang="en-US" sz="1800" spc="-1" strike="noStrike">
                <a:solidFill>
                  <a:srgbClr val="000000"/>
                </a:solidFill>
                <a:latin typeface="Times-Italic"/>
              </a:rPr>
              <a:t>weight </a:t>
            </a:r>
            <a:r>
              <a:rPr b="0" lang="en-US" sz="1800" spc="-1" strike="noStrike">
                <a:solidFill>
                  <a:srgbClr val="000000"/>
                </a:solidFill>
                <a:latin typeface="Times New Roman"/>
              </a:rPr>
              <a:t>= </a:t>
            </a:r>
            <a:r>
              <a:rPr b="0" i="1" lang="en-US" sz="1800" spc="-1" strike="noStrike">
                <a:solidFill>
                  <a:srgbClr val="000000"/>
                </a:solidFill>
                <a:latin typeface="Times-Italic"/>
              </a:rPr>
              <a:t>mass </a:t>
            </a:r>
            <a:r>
              <a:rPr b="0" lang="en-US" sz="1800" spc="-1" strike="noStrike">
                <a:solidFill>
                  <a:srgbClr val="000000"/>
                </a:solidFill>
                <a:latin typeface="Times New Roman"/>
              </a:rPr>
              <a:t>* </a:t>
            </a:r>
            <a:r>
              <a:rPr b="0" i="1" lang="en-US" sz="1800" spc="-1" strike="noStrike">
                <a:solidFill>
                  <a:srgbClr val="000000"/>
                </a:solidFill>
                <a:latin typeface="Times-Italic"/>
              </a:rPr>
              <a:t>acceleration_due_to_gravity</a:t>
            </a:r>
            <a:endParaRPr b="0" lang="en-US" sz="1800" spc="-1" strike="noStrike">
              <a:latin typeface="Arial"/>
            </a:endParaRPr>
          </a:p>
          <a:p>
            <a:pPr>
              <a:lnSpc>
                <a:spcPct val="100000"/>
              </a:lnSpc>
            </a:pPr>
            <a:r>
              <a:rPr b="0" i="1" lang="en-US" sz="1800" spc="-1" strike="noStrike">
                <a:solidFill>
                  <a:srgbClr val="000000"/>
                </a:solidFill>
                <a:latin typeface="Times-Italic"/>
              </a:rPr>
              <a:t>projected_area </a:t>
            </a:r>
            <a:r>
              <a:rPr b="0" lang="en-US" sz="1800" spc="-1" strike="noStrike">
                <a:solidFill>
                  <a:srgbClr val="000000"/>
                </a:solidFill>
                <a:latin typeface="Times New Roman"/>
              </a:rPr>
              <a:t>= 3.14159 * </a:t>
            </a:r>
            <a:r>
              <a:rPr b="0" i="1" lang="en-US" sz="1800" spc="-1" strike="noStrike">
                <a:solidFill>
                  <a:srgbClr val="000000"/>
                </a:solidFill>
                <a:latin typeface="Times-Italic"/>
              </a:rPr>
              <a:t>radius</a:t>
            </a:r>
            <a:r>
              <a:rPr b="0" lang="en-US" sz="1800" spc="-1" strike="noStrike">
                <a:solidFill>
                  <a:srgbClr val="000000"/>
                </a:solidFill>
                <a:latin typeface="Times New Roman"/>
              </a:rPr>
              <a:t>^2</a:t>
            </a:r>
            <a:endParaRPr b="0" lang="en-US" sz="1800" spc="-1" strike="noStrike">
              <a:latin typeface="Arial"/>
            </a:endParaRPr>
          </a:p>
          <a:p>
            <a:pPr>
              <a:lnSpc>
                <a:spcPct val="100000"/>
              </a:lnSpc>
            </a:pPr>
            <a:r>
              <a:rPr b="0" i="1" lang="en-US" sz="1800" spc="-1" strike="noStrike">
                <a:solidFill>
                  <a:srgbClr val="000000"/>
                </a:solidFill>
                <a:latin typeface="Times-Italic"/>
              </a:rPr>
              <a:t>air_friction </a:t>
            </a:r>
            <a:r>
              <a:rPr b="0" lang="en-US" sz="1800" spc="-1" strike="noStrike">
                <a:solidFill>
                  <a:srgbClr val="000000"/>
                </a:solidFill>
                <a:latin typeface="Times New Roman"/>
              </a:rPr>
              <a:t>= –0.65 * </a:t>
            </a:r>
            <a:r>
              <a:rPr b="0" i="1" lang="en-US" sz="1800" spc="-1" strike="noStrike">
                <a:solidFill>
                  <a:srgbClr val="000000"/>
                </a:solidFill>
                <a:latin typeface="Times-Italic"/>
              </a:rPr>
              <a:t>projected_area </a:t>
            </a:r>
            <a:r>
              <a:rPr b="0" lang="en-US" sz="1800" spc="-1" strike="noStrike">
                <a:solidFill>
                  <a:srgbClr val="000000"/>
                </a:solidFill>
                <a:latin typeface="Times New Roman"/>
              </a:rPr>
              <a:t>* </a:t>
            </a:r>
            <a:r>
              <a:rPr b="0" i="1" lang="en-US" sz="1800" spc="-1" strike="noStrike">
                <a:solidFill>
                  <a:srgbClr val="000000"/>
                </a:solidFill>
                <a:latin typeface="Times-Italic"/>
              </a:rPr>
              <a:t>velocity </a:t>
            </a:r>
            <a:r>
              <a:rPr b="0" lang="en-US" sz="1800" spc="-1" strike="noStrike">
                <a:solidFill>
                  <a:srgbClr val="000000"/>
                </a:solidFill>
                <a:latin typeface="Times New Roman"/>
              </a:rPr>
              <a:t>* ABS(</a:t>
            </a:r>
            <a:r>
              <a:rPr b="0" i="1" lang="en-US" sz="1800" spc="-1" strike="noStrike">
                <a:solidFill>
                  <a:srgbClr val="000000"/>
                </a:solidFill>
                <a:latin typeface="Times-Italic"/>
              </a:rPr>
              <a:t>velocity</a:t>
            </a:r>
            <a:r>
              <a:rPr b="0" lang="en-US" sz="1800" spc="-1" strike="noStrike">
                <a:solidFill>
                  <a:srgbClr val="000000"/>
                </a:solidFill>
                <a:latin typeface="Times New Roman"/>
              </a:rPr>
              <a:t>)</a:t>
            </a:r>
            <a:endParaRPr b="0" lang="en-US" sz="1800" spc="-1" strike="noStrike">
              <a:latin typeface="Arial"/>
            </a:endParaRPr>
          </a:p>
          <a:p>
            <a:pPr>
              <a:lnSpc>
                <a:spcPct val="100000"/>
              </a:lnSpc>
            </a:pPr>
            <a:r>
              <a:rPr b="0" i="1" lang="en-US" sz="1800" spc="-1" strike="noStrike">
                <a:solidFill>
                  <a:srgbClr val="000000"/>
                </a:solidFill>
                <a:latin typeface="Times-Italic"/>
              </a:rPr>
              <a:t>total_force </a:t>
            </a:r>
            <a:r>
              <a:rPr b="0" lang="en-US" sz="1800" spc="-1" strike="noStrike">
                <a:solidFill>
                  <a:srgbClr val="000000"/>
                </a:solidFill>
                <a:latin typeface="Times New Roman"/>
              </a:rPr>
              <a:t>= </a:t>
            </a:r>
            <a:r>
              <a:rPr b="0" i="1" lang="en-US" sz="1800" spc="-1" strike="noStrike">
                <a:solidFill>
                  <a:srgbClr val="000000"/>
                </a:solidFill>
                <a:latin typeface="Times-Italic"/>
              </a:rPr>
              <a:t>weight </a:t>
            </a:r>
            <a:r>
              <a:rPr b="0" lang="en-US" sz="1800" spc="-1" strike="noStrike">
                <a:solidFill>
                  <a:srgbClr val="000000"/>
                </a:solidFill>
                <a:latin typeface="Times New Roman"/>
              </a:rPr>
              <a:t>+ </a:t>
            </a:r>
            <a:r>
              <a:rPr b="0" i="1" lang="en-US" sz="1800" spc="-1" strike="noStrike">
                <a:solidFill>
                  <a:srgbClr val="000000"/>
                </a:solidFill>
                <a:latin typeface="Times-Italic"/>
              </a:rPr>
              <a:t>air_friction</a:t>
            </a:r>
            <a:endParaRPr b="0" lang="en-US" sz="1800" spc="-1" strike="noStrike">
              <a:latin typeface="Arial"/>
            </a:endParaRPr>
          </a:p>
          <a:p>
            <a:pPr>
              <a:lnSpc>
                <a:spcPct val="100000"/>
              </a:lnSpc>
            </a:pPr>
            <a:r>
              <a:rPr b="0" i="1" lang="en-US" sz="1800" spc="-1" strike="noStrike">
                <a:solidFill>
                  <a:srgbClr val="000000"/>
                </a:solidFill>
                <a:latin typeface="Times-Italic"/>
              </a:rPr>
              <a:t>acceleration </a:t>
            </a:r>
            <a:r>
              <a:rPr b="0" lang="en-US" sz="1800" spc="-1" strike="noStrike">
                <a:solidFill>
                  <a:srgbClr val="000000"/>
                </a:solidFill>
                <a:latin typeface="Times New Roman"/>
              </a:rPr>
              <a:t>= </a:t>
            </a:r>
            <a:r>
              <a:rPr b="0" i="1" lang="en-US" sz="1800" spc="-1" strike="noStrike">
                <a:solidFill>
                  <a:srgbClr val="000000"/>
                </a:solidFill>
                <a:latin typeface="Times-Italic"/>
              </a:rPr>
              <a:t>total_force</a:t>
            </a:r>
            <a:r>
              <a:rPr b="0" lang="en-US" sz="1800" spc="-1" strike="noStrike">
                <a:solidFill>
                  <a:srgbClr val="000000"/>
                </a:solidFill>
                <a:latin typeface="Times New Roman"/>
              </a:rPr>
              <a:t>/</a:t>
            </a:r>
            <a:r>
              <a:rPr b="0" i="1" lang="en-US" sz="1800" spc="-1" strike="noStrike">
                <a:solidFill>
                  <a:srgbClr val="000000"/>
                </a:solidFill>
                <a:latin typeface="Times-Italic"/>
              </a:rPr>
              <a:t>mass</a:t>
            </a:r>
            <a:endParaRPr b="0" lang="en-US" sz="1800" spc="-1" strike="noStrike">
              <a:latin typeface="Arial"/>
            </a:endParaRPr>
          </a:p>
          <a:p>
            <a:pPr>
              <a:lnSpc>
                <a:spcPct val="100000"/>
              </a:lnSpc>
            </a:pPr>
            <a:r>
              <a:rPr b="0" i="1" lang="en-US" sz="1800" spc="-1" strike="noStrike">
                <a:solidFill>
                  <a:srgbClr val="000000"/>
                </a:solidFill>
                <a:latin typeface="Times-Italic"/>
              </a:rPr>
              <a:t>change_in_velocity </a:t>
            </a:r>
            <a:r>
              <a:rPr b="0" lang="en-US" sz="1800" spc="-1" strike="noStrike">
                <a:solidFill>
                  <a:srgbClr val="000000"/>
                </a:solidFill>
                <a:latin typeface="Times New Roman"/>
              </a:rPr>
              <a:t>= </a:t>
            </a:r>
            <a:r>
              <a:rPr b="0" i="1" lang="en-US" sz="1800" spc="-1" strike="noStrike">
                <a:solidFill>
                  <a:srgbClr val="000000"/>
                </a:solidFill>
                <a:latin typeface="Times-Italic"/>
              </a:rPr>
              <a:t>acceleration</a:t>
            </a:r>
            <a:endParaRPr b="0" lang="en-US" sz="1800" spc="-1" strike="noStrike">
              <a:latin typeface="Arial"/>
            </a:endParaRPr>
          </a:p>
          <a:p>
            <a:pPr>
              <a:lnSpc>
                <a:spcPct val="100000"/>
              </a:lnSpc>
            </a:pPr>
            <a:r>
              <a:rPr b="0" i="1" lang="en-US" sz="1800" spc="-1" strike="noStrike">
                <a:solidFill>
                  <a:srgbClr val="000000"/>
                </a:solidFill>
                <a:latin typeface="Times-Italic"/>
              </a:rPr>
              <a:t>change_in_position </a:t>
            </a:r>
            <a:r>
              <a:rPr b="0" lang="en-US" sz="1800" spc="-1" strike="noStrike">
                <a:solidFill>
                  <a:srgbClr val="000000"/>
                </a:solidFill>
                <a:latin typeface="Times New Roman"/>
              </a:rPr>
              <a:t>= </a:t>
            </a:r>
            <a:r>
              <a:rPr b="0" i="1" lang="en-US" sz="1800" spc="-1" strike="noStrike">
                <a:solidFill>
                  <a:srgbClr val="000000"/>
                </a:solidFill>
                <a:latin typeface="Times-Italic"/>
              </a:rPr>
              <a:t>velocity</a:t>
            </a:r>
            <a:endParaRPr b="0" lang="en-US" sz="1800" spc="-1" strike="noStrike">
              <a:latin typeface="Arial"/>
            </a:endParaRPr>
          </a:p>
          <a:p>
            <a:pPr>
              <a:lnSpc>
                <a:spcPct val="100000"/>
              </a:lnSpc>
            </a:pPr>
            <a:r>
              <a:rPr b="0" i="1" lang="en-US" sz="1800" spc="-1" strike="noStrike">
                <a:solidFill>
                  <a:srgbClr val="000000"/>
                </a:solidFill>
                <a:latin typeface="Times-Italic"/>
              </a:rPr>
              <a:t>speed </a:t>
            </a:r>
            <a:r>
              <a:rPr b="0" lang="en-US" sz="1800" spc="-1" strike="noStrike">
                <a:solidFill>
                  <a:srgbClr val="000000"/>
                </a:solidFill>
                <a:latin typeface="Times New Roman"/>
              </a:rPr>
              <a:t>= ABS(</a:t>
            </a:r>
            <a:r>
              <a:rPr b="0" i="1" lang="en-US" sz="1800" spc="-1" strike="noStrike">
                <a:solidFill>
                  <a:srgbClr val="000000"/>
                </a:solidFill>
                <a:latin typeface="Times-Italic"/>
              </a:rPr>
              <a:t>velocity</a:t>
            </a:r>
            <a:r>
              <a:rPr b="0" lang="en-US" sz="1800" spc="-1" strike="noStrike">
                <a:solidFill>
                  <a:srgbClr val="000000"/>
                </a:solidFill>
                <a:latin typeface="Times New Roman"/>
              </a:rPr>
              <a:t>)</a:t>
            </a:r>
            <a:endParaRPr b="0" lang="en-US" sz="1800" spc="-1" strike="noStrike">
              <a:latin typeface="Arial"/>
            </a:endParaRPr>
          </a:p>
          <a:p>
            <a:pPr>
              <a:lnSpc>
                <a:spcPct val="100000"/>
              </a:lnSpc>
            </a:pPr>
            <a:r>
              <a:rPr b="0" i="1" lang="en-US" sz="1800" spc="-1" strike="noStrike">
                <a:solidFill>
                  <a:srgbClr val="000000"/>
                </a:solidFill>
                <a:latin typeface="Times-Italic"/>
              </a:rPr>
              <a:t>velocity</a:t>
            </a:r>
            <a:r>
              <a:rPr b="0" lang="en-US" sz="1800" spc="-1" strike="noStrike">
                <a:solidFill>
                  <a:srgbClr val="000000"/>
                </a:solidFill>
                <a:latin typeface="Times New Roman"/>
              </a:rPr>
              <a:t>(0) = 0 m/s</a:t>
            </a:r>
            <a:endParaRPr b="0" lang="en-US" sz="1800" spc="-1" strike="noStrike">
              <a:latin typeface="Arial"/>
            </a:endParaRPr>
          </a:p>
          <a:p>
            <a:pPr>
              <a:lnSpc>
                <a:spcPct val="100000"/>
              </a:lnSpc>
            </a:pPr>
            <a:r>
              <a:rPr b="0" i="1" lang="en-US" sz="1800" spc="-1" strike="noStrike">
                <a:solidFill>
                  <a:srgbClr val="000000"/>
                </a:solidFill>
                <a:latin typeface="Times-Italic"/>
              </a:rPr>
              <a:t>velocity</a:t>
            </a:r>
            <a:r>
              <a:rPr b="0" lang="en-US" sz="1800" spc="-1" strike="noStrike">
                <a:solidFill>
                  <a:srgbClr val="000000"/>
                </a:solidFill>
                <a:latin typeface="Times New Roman"/>
              </a:rPr>
              <a:t>(</a:t>
            </a:r>
            <a:r>
              <a:rPr b="0" i="1" lang="en-US" sz="1800" spc="-1" strike="noStrike">
                <a:solidFill>
                  <a:srgbClr val="000000"/>
                </a:solidFill>
                <a:latin typeface="Times-Italic"/>
              </a:rPr>
              <a:t>t</a:t>
            </a:r>
            <a:r>
              <a:rPr b="0" lang="en-US" sz="1800" spc="-1" strike="noStrike">
                <a:solidFill>
                  <a:srgbClr val="000000"/>
                </a:solidFill>
                <a:latin typeface="Times New Roman"/>
              </a:rPr>
              <a:t>) = </a:t>
            </a:r>
            <a:r>
              <a:rPr b="0" i="1" lang="en-US" sz="1800" spc="-1" strike="noStrike">
                <a:solidFill>
                  <a:srgbClr val="000000"/>
                </a:solidFill>
                <a:latin typeface="Times-Italic"/>
              </a:rPr>
              <a:t>velocity</a:t>
            </a:r>
            <a:r>
              <a:rPr b="0" lang="en-US" sz="1800" spc="-1" strike="noStrike">
                <a:solidFill>
                  <a:srgbClr val="000000"/>
                </a:solidFill>
                <a:latin typeface="Times New Roman"/>
              </a:rPr>
              <a:t>(</a:t>
            </a:r>
            <a:r>
              <a:rPr b="0" i="1" lang="en-US" sz="1800" spc="-1" strike="noStrike">
                <a:solidFill>
                  <a:srgbClr val="000000"/>
                </a:solidFill>
                <a:latin typeface="Times-Italic"/>
              </a:rPr>
              <a:t>t </a:t>
            </a:r>
            <a:r>
              <a:rPr b="0" lang="en-US" sz="1800" spc="-1" strike="noStrike">
                <a:solidFill>
                  <a:srgbClr val="000000"/>
                </a:solidFill>
                <a:latin typeface="Times New Roman"/>
              </a:rPr>
              <a:t>– </a:t>
            </a:r>
            <a:r>
              <a:rPr b="0" lang="en-US" sz="1800" spc="-1" strike="noStrike">
                <a:solidFill>
                  <a:srgbClr val="000000"/>
                </a:solidFill>
                <a:latin typeface="TimesNewRomanPSMT"/>
              </a:rPr>
              <a:t>Δ</a:t>
            </a:r>
            <a:r>
              <a:rPr b="0" i="1" lang="en-US" sz="1800" spc="-1" strike="noStrike">
                <a:solidFill>
                  <a:srgbClr val="000000"/>
                </a:solidFill>
                <a:latin typeface="Times-Italic"/>
              </a:rPr>
              <a:t>t</a:t>
            </a:r>
            <a:r>
              <a:rPr b="0" lang="en-US" sz="1800" spc="-1" strike="noStrike">
                <a:solidFill>
                  <a:srgbClr val="000000"/>
                </a:solidFill>
                <a:latin typeface="Times New Roman"/>
              </a:rPr>
              <a:t>) + (</a:t>
            </a:r>
            <a:r>
              <a:rPr b="0" i="1" lang="en-US" sz="1800" spc="-1" strike="noStrike">
                <a:solidFill>
                  <a:srgbClr val="000000"/>
                </a:solidFill>
                <a:latin typeface="Times-Italic"/>
              </a:rPr>
              <a:t>change_in_velocity</a:t>
            </a:r>
            <a:r>
              <a:rPr b="0" lang="en-US" sz="1800" spc="-1" strike="noStrike">
                <a:solidFill>
                  <a:srgbClr val="000000"/>
                </a:solidFill>
                <a:latin typeface="Times New Roman"/>
              </a:rPr>
              <a:t>) * </a:t>
            </a:r>
            <a:r>
              <a:rPr b="0" lang="en-US" sz="1800" spc="-1" strike="noStrike">
                <a:solidFill>
                  <a:srgbClr val="000000"/>
                </a:solidFill>
                <a:latin typeface="TimesNewRomanPSMT"/>
              </a:rPr>
              <a:t>Δ</a:t>
            </a:r>
            <a:r>
              <a:rPr b="0" i="1" lang="en-US" sz="1800" spc="-1" strike="noStrike">
                <a:solidFill>
                  <a:srgbClr val="000000"/>
                </a:solidFill>
                <a:latin typeface="Times-Italic"/>
              </a:rPr>
              <a:t>t</a:t>
            </a:r>
            <a:endParaRPr b="0" lang="en-US" sz="1800" spc="-1" strike="noStrike">
              <a:latin typeface="Arial"/>
            </a:endParaRPr>
          </a:p>
          <a:p>
            <a:pPr>
              <a:lnSpc>
                <a:spcPct val="100000"/>
              </a:lnSpc>
            </a:pPr>
            <a:r>
              <a:rPr b="0" i="1" lang="en-US" sz="1800" spc="-1" strike="noStrike">
                <a:solidFill>
                  <a:srgbClr val="000000"/>
                </a:solidFill>
                <a:latin typeface="Times-Italic"/>
              </a:rPr>
              <a:t>position</a:t>
            </a:r>
            <a:r>
              <a:rPr b="0" lang="en-US" sz="1800" spc="-1" strike="noStrike">
                <a:solidFill>
                  <a:srgbClr val="000000"/>
                </a:solidFill>
                <a:latin typeface="Times New Roman"/>
              </a:rPr>
              <a:t>(0) = 400 m</a:t>
            </a:r>
            <a:endParaRPr b="0" lang="en-US" sz="1800" spc="-1" strike="noStrike">
              <a:latin typeface="Arial"/>
            </a:endParaRPr>
          </a:p>
          <a:p>
            <a:pPr>
              <a:lnSpc>
                <a:spcPct val="100000"/>
              </a:lnSpc>
            </a:pPr>
            <a:r>
              <a:rPr b="0" i="1" lang="en-US" sz="1800" spc="-1" strike="noStrike">
                <a:solidFill>
                  <a:srgbClr val="000000"/>
                </a:solidFill>
                <a:latin typeface="Times-Italic"/>
              </a:rPr>
              <a:t>position(t) </a:t>
            </a:r>
            <a:r>
              <a:rPr b="0" lang="en-US" sz="1800" spc="-1" strike="noStrike">
                <a:solidFill>
                  <a:srgbClr val="000000"/>
                </a:solidFill>
                <a:latin typeface="Times New Roman"/>
              </a:rPr>
              <a:t>= </a:t>
            </a:r>
            <a:r>
              <a:rPr b="0" i="1" lang="en-US" sz="1800" spc="-1" strike="noStrike">
                <a:solidFill>
                  <a:srgbClr val="000000"/>
                </a:solidFill>
                <a:latin typeface="Times-Italic"/>
              </a:rPr>
              <a:t>position(t – </a:t>
            </a:r>
            <a:r>
              <a:rPr b="0" lang="en-US" sz="1800" spc="-1" strike="noStrike">
                <a:solidFill>
                  <a:srgbClr val="000000"/>
                </a:solidFill>
                <a:latin typeface="TimesNewRomanPSMT"/>
              </a:rPr>
              <a:t>Δ</a:t>
            </a:r>
            <a:r>
              <a:rPr b="0" i="1" lang="en-US" sz="1800" spc="-1" strike="noStrike">
                <a:solidFill>
                  <a:srgbClr val="000000"/>
                </a:solidFill>
                <a:latin typeface="Times-Italic"/>
              </a:rPr>
              <a:t>t) </a:t>
            </a:r>
            <a:r>
              <a:rPr b="0" lang="en-US" sz="1800" spc="-1" strike="noStrike">
                <a:solidFill>
                  <a:srgbClr val="000000"/>
                </a:solidFill>
                <a:latin typeface="Times New Roman"/>
              </a:rPr>
              <a:t>+ </a:t>
            </a:r>
            <a:r>
              <a:rPr b="0" i="1" lang="en-US" sz="1800" spc="-1" strike="noStrike">
                <a:solidFill>
                  <a:srgbClr val="000000"/>
                </a:solidFill>
                <a:latin typeface="Times-Italic"/>
              </a:rPr>
              <a:t>(change_in_position) * </a:t>
            </a:r>
            <a:r>
              <a:rPr b="0" lang="en-US" sz="1800" spc="-1" strike="noStrike">
                <a:solidFill>
                  <a:srgbClr val="000000"/>
                </a:solidFill>
                <a:latin typeface="TimesNewRomanPSMT"/>
              </a:rPr>
              <a:t>Δ</a:t>
            </a:r>
            <a:r>
              <a:rPr b="0" i="1" lang="en-US" sz="1800" spc="-1" strike="noStrike">
                <a:solidFill>
                  <a:srgbClr val="000000"/>
                </a:solidFill>
                <a:latin typeface="Times-Italic"/>
              </a:rPr>
              <a:t>t</a:t>
            </a:r>
            <a:endParaRPr b="0" lang="en-US" sz="18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45" name="Content Placeholder 3" descr=""/>
          <p:cNvPicPr/>
          <p:nvPr/>
        </p:nvPicPr>
        <p:blipFill>
          <a:blip r:embed="rId1"/>
          <a:stretch/>
        </p:blipFill>
        <p:spPr>
          <a:xfrm>
            <a:off x="2755440" y="2279160"/>
            <a:ext cx="5095440" cy="2590560"/>
          </a:xfrm>
          <a:prstGeom prst="rect">
            <a:avLst/>
          </a:prstGeom>
          <a:ln>
            <a:noFill/>
          </a:ln>
        </p:spPr>
      </p:pic>
      <p:sp>
        <p:nvSpPr>
          <p:cNvPr id="146" name="CustomShape 2"/>
          <p:cNvSpPr/>
          <p:nvPr/>
        </p:nvSpPr>
        <p:spPr>
          <a:xfrm>
            <a:off x="2755440" y="5135400"/>
            <a:ext cx="609552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Graph of position (m) and speed (m/s) of object versus time (s) under influence of friction</a:t>
            </a:r>
            <a:endParaRPr b="0" lang="en-US" sz="18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Modeling Skydive</a:t>
            </a:r>
            <a:endParaRPr b="0" lang="en-US" sz="4400" spc="-1" strike="noStrike">
              <a:solidFill>
                <a:srgbClr val="000000"/>
              </a:solidFill>
              <a:latin typeface="Calibri"/>
            </a:endParaRPr>
          </a:p>
        </p:txBody>
      </p:sp>
      <p:sp>
        <p:nvSpPr>
          <p:cNvPr id="14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simplicity, we consider someone jumping out of a stationary helicopter at 2000 m (about 6562 ft), and we ignore changes in air density.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model for a skydive out of a helicopter has two phases.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our model, the main difference in these two phases is the projected area in the direction of motion, down.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One where the person is in a free fall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The crosssectional area of a jumper in the stable arch position with arms arched back and legs bent at the knees is approximately 0.4 m2 (about 4.3 ft2). </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other after the parachute opens, when the larger surface area results in more air resistance. </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Parachutes vary in their designs, but 28 m2 (about 301 ft2) is a reasonable value. </a:t>
            </a:r>
            <a:endParaRPr b="0" lang="en-US" sz="2000" spc="-1" strike="noStrike">
              <a:solidFill>
                <a:srgbClr val="000000"/>
              </a:solidFill>
              <a:latin typeface="Calibri"/>
            </a:endParaRPr>
          </a:p>
          <a:p>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trigger the pull of the ripcord by the height (</a:t>
            </a:r>
            <a:r>
              <a:rPr b="0" i="1" lang="en-US" sz="2800" spc="-1" strike="noStrike">
                <a:solidFill>
                  <a:srgbClr val="000000"/>
                </a:solidFill>
                <a:latin typeface="Calibri"/>
              </a:rPr>
              <a:t>position</a:t>
            </a:r>
            <a:r>
              <a:rPr b="0" lang="en-US" sz="2800" spc="-1" strike="noStrike">
                <a:solidFill>
                  <a:srgbClr val="000000"/>
                </a:solidFill>
                <a:latin typeface="Calibri"/>
              </a:rPr>
              <a:t>) above the ground, say, 1000 m (about 3281 ft).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the diagram contains a converter/variable (</a:t>
            </a:r>
            <a:r>
              <a:rPr b="0" i="1" lang="en-US" sz="2800" spc="-1" strike="noStrike">
                <a:solidFill>
                  <a:srgbClr val="000000"/>
                </a:solidFill>
                <a:latin typeface="Calibri"/>
              </a:rPr>
              <a:t>position_open</a:t>
            </a:r>
            <a:r>
              <a:rPr b="0" lang="en-US" sz="2800" spc="-1" strike="noStrike">
                <a:solidFill>
                  <a:srgbClr val="000000"/>
                </a:solidFill>
                <a:latin typeface="Calibri"/>
              </a:rPr>
              <a:t>) for this quantity and nectors/arrows from </a:t>
            </a:r>
            <a:r>
              <a:rPr b="0" i="1" lang="en-US" sz="2800" spc="-1" strike="noStrike">
                <a:solidFill>
                  <a:srgbClr val="000000"/>
                </a:solidFill>
                <a:latin typeface="Calibri"/>
              </a:rPr>
              <a:t>position </a:t>
            </a:r>
            <a:r>
              <a:rPr b="0" lang="en-US" sz="2800" spc="-1" strike="noStrike">
                <a:solidFill>
                  <a:srgbClr val="000000"/>
                </a:solidFill>
                <a:latin typeface="Calibri"/>
              </a:rPr>
              <a:t>to </a:t>
            </a:r>
            <a:r>
              <a:rPr b="0" i="1" lang="en-US" sz="2800" spc="-1" strike="noStrike">
                <a:solidFill>
                  <a:srgbClr val="000000"/>
                </a:solidFill>
                <a:latin typeface="Calibri"/>
              </a:rPr>
              <a:t>position_open </a:t>
            </a:r>
            <a:r>
              <a:rPr b="0" lang="en-US" sz="2800" spc="-1" strike="noStrike">
                <a:solidFill>
                  <a:srgbClr val="000000"/>
                </a:solidFill>
                <a:latin typeface="Calibri"/>
              </a:rPr>
              <a:t>and from </a:t>
            </a:r>
            <a:r>
              <a:rPr b="0" i="1" lang="en-US" sz="2800" spc="-1" strike="noStrike">
                <a:solidFill>
                  <a:srgbClr val="000000"/>
                </a:solidFill>
                <a:latin typeface="Calibri"/>
              </a:rPr>
              <a:t>position_open </a:t>
            </a:r>
            <a:r>
              <a:rPr b="0" lang="en-US" sz="2800" spc="-1" strike="noStrike">
                <a:solidFill>
                  <a:srgbClr val="000000"/>
                </a:solidFill>
                <a:latin typeface="Calibri"/>
              </a:rPr>
              <a:t>to </a:t>
            </a:r>
            <a:r>
              <a:rPr b="0" i="1" lang="en-US" sz="2800" spc="-1" strike="noStrike">
                <a:solidFill>
                  <a:srgbClr val="000000"/>
                </a:solidFill>
                <a:latin typeface="Calibri"/>
              </a:rPr>
              <a:t>projected_area.</a:t>
            </a:r>
            <a:endParaRPr b="0" lang="en-US" sz="2800" spc="-1" strike="noStrike">
              <a:solidFill>
                <a:srgbClr val="000000"/>
              </a:solidFill>
              <a:latin typeface="Calibri"/>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Modeling Skydive</a:t>
            </a:r>
            <a:endParaRPr b="0" lang="en-US" sz="4400" spc="-1" strike="noStrike">
              <a:solidFill>
                <a:srgbClr val="000000"/>
              </a:solidFill>
              <a:latin typeface="Calibri"/>
            </a:endParaRPr>
          </a:p>
        </p:txBody>
      </p:sp>
      <p:pic>
        <p:nvPicPr>
          <p:cNvPr id="150" name="Content Placeholder 3" descr=""/>
          <p:cNvPicPr/>
          <p:nvPr/>
        </p:nvPicPr>
        <p:blipFill>
          <a:blip r:embed="rId1"/>
          <a:stretch/>
        </p:blipFill>
        <p:spPr>
          <a:xfrm>
            <a:off x="2499120" y="1690560"/>
            <a:ext cx="5388840" cy="4350960"/>
          </a:xfrm>
          <a:prstGeom prst="rect">
            <a:avLst/>
          </a:prstGeom>
          <a:ln>
            <a:noFill/>
          </a:ln>
        </p:spPr>
      </p:pic>
      <p:sp>
        <p:nvSpPr>
          <p:cNvPr id="151" name="CustomShape 2"/>
          <p:cNvSpPr/>
          <p:nvPr/>
        </p:nvSpPr>
        <p:spPr>
          <a:xfrm>
            <a:off x="8361360" y="2584800"/>
            <a:ext cx="3413880" cy="1461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if (</a:t>
            </a:r>
            <a:r>
              <a:rPr b="0" i="1" lang="en-US" sz="1800" spc="-1" strike="noStrike">
                <a:solidFill>
                  <a:srgbClr val="000000"/>
                </a:solidFill>
                <a:latin typeface="Calibri"/>
              </a:rPr>
              <a:t>position </a:t>
            </a:r>
            <a:r>
              <a:rPr b="0" lang="en-US" sz="1800" spc="-1" strike="noStrike">
                <a:solidFill>
                  <a:srgbClr val="000000"/>
                </a:solidFill>
                <a:latin typeface="Calibri"/>
              </a:rPr>
              <a:t>&gt; </a:t>
            </a:r>
            <a:r>
              <a:rPr b="0" i="1" lang="en-US" sz="1800" spc="-1" strike="noStrike">
                <a:solidFill>
                  <a:srgbClr val="000000"/>
                </a:solidFill>
                <a:latin typeface="Calibri"/>
              </a:rPr>
              <a:t>position_open</a:t>
            </a:r>
            <a:r>
              <a:rPr b="0" lang="en-US" sz="1800" spc="-1" strike="noStrike">
                <a:solidFill>
                  <a:srgbClr val="000000"/>
                </a:solidFill>
                <a:latin typeface="Calibri"/>
              </a:rPr>
              <a:t>)</a:t>
            </a:r>
            <a:endParaRPr b="0" lang="en-US" sz="1800" spc="-1" strike="noStrike">
              <a:latin typeface="Arial"/>
            </a:endParaRPr>
          </a:p>
          <a:p>
            <a:pPr>
              <a:lnSpc>
                <a:spcPct val="100000"/>
              </a:lnSpc>
            </a:pPr>
            <a:r>
              <a:rPr b="0" i="1" lang="en-US" sz="1800" spc="-1" strike="noStrike">
                <a:solidFill>
                  <a:srgbClr val="000000"/>
                </a:solidFill>
                <a:latin typeface="Calibri"/>
              </a:rPr>
              <a:t>      </a:t>
            </a:r>
            <a:r>
              <a:rPr b="0" i="1" lang="en-US" sz="1800" spc="-1" strike="noStrike">
                <a:solidFill>
                  <a:srgbClr val="000000"/>
                </a:solidFill>
                <a:latin typeface="Calibri"/>
              </a:rPr>
              <a:t>projected_area </a:t>
            </a:r>
            <a:r>
              <a:rPr b="0" lang="en-US" sz="1800" spc="-1" strike="noStrike">
                <a:solidFill>
                  <a:srgbClr val="000000"/>
                </a:solidFill>
                <a:latin typeface="Calibri"/>
              </a:rPr>
              <a:t>← 0.4</a:t>
            </a:r>
            <a:endParaRPr b="0" lang="en-US" sz="1800" spc="-1" strike="noStrike">
              <a:latin typeface="Arial"/>
            </a:endParaRPr>
          </a:p>
          <a:p>
            <a:pPr>
              <a:lnSpc>
                <a:spcPct val="100000"/>
              </a:lnSpc>
            </a:pPr>
            <a:r>
              <a:rPr b="0" lang="en-US" sz="1800" spc="-1" strike="noStrike">
                <a:solidFill>
                  <a:srgbClr val="000000"/>
                </a:solidFill>
                <a:latin typeface="Calibri"/>
              </a:rPr>
              <a:t>else</a:t>
            </a:r>
            <a:endParaRPr b="0" lang="en-US" sz="1800" spc="-1" strike="noStrike">
              <a:latin typeface="Arial"/>
            </a:endParaRPr>
          </a:p>
          <a:p>
            <a:pPr>
              <a:lnSpc>
                <a:spcPct val="100000"/>
              </a:lnSpc>
            </a:pPr>
            <a:r>
              <a:rPr b="0" i="1" lang="en-US" sz="1800" spc="-1" strike="noStrike">
                <a:solidFill>
                  <a:srgbClr val="000000"/>
                </a:solidFill>
                <a:latin typeface="Calibri"/>
              </a:rPr>
              <a:t>      </a:t>
            </a:r>
            <a:r>
              <a:rPr b="0" i="1" lang="en-US" sz="1800" spc="-1" strike="noStrike">
                <a:solidFill>
                  <a:srgbClr val="000000"/>
                </a:solidFill>
                <a:latin typeface="Calibri"/>
              </a:rPr>
              <a:t>projected_area </a:t>
            </a:r>
            <a:r>
              <a:rPr b="0" lang="en-US" sz="1800" spc="-1" strike="noStrike">
                <a:solidFill>
                  <a:srgbClr val="000000"/>
                </a:solidFill>
                <a:latin typeface="Calibri"/>
              </a:rPr>
              <a:t>← 28</a:t>
            </a:r>
            <a:endParaRPr b="0" lang="en-US" sz="1800" spc="-1" strike="noStrike">
              <a:latin typeface="Arial"/>
            </a:endParaRPr>
          </a:p>
          <a:p>
            <a:pPr>
              <a:lnSpc>
                <a:spcPct val="100000"/>
              </a:lnSpc>
            </a:pPr>
            <a:endParaRPr b="0" lang="en-US" sz="1800" spc="-1" strike="noStrike">
              <a:latin typeface="Arial"/>
            </a:endParaRPr>
          </a:p>
        </p:txBody>
      </p:sp>
      <p:sp>
        <p:nvSpPr>
          <p:cNvPr id="152" name="CustomShape 3"/>
          <p:cNvSpPr/>
          <p:nvPr/>
        </p:nvSpPr>
        <p:spPr>
          <a:xfrm>
            <a:off x="2433240" y="6110280"/>
            <a:ext cx="695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Diagram of skydiver’s motion under influence of air friction</a:t>
            </a:r>
            <a:endParaRPr b="0" lang="en-US" sz="18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54" name="Content Placeholder 3" descr=""/>
          <p:cNvPicPr/>
          <p:nvPr/>
        </p:nvPicPr>
        <p:blipFill>
          <a:blip r:embed="rId1"/>
          <a:stretch/>
        </p:blipFill>
        <p:spPr>
          <a:xfrm>
            <a:off x="4257720" y="2858400"/>
            <a:ext cx="3676320" cy="2285640"/>
          </a:xfrm>
          <a:prstGeom prst="rect">
            <a:avLst/>
          </a:prstGeom>
          <a:ln>
            <a:noFill/>
          </a:ln>
        </p:spPr>
      </p:pic>
      <p:sp>
        <p:nvSpPr>
          <p:cNvPr id="155" name="CustomShape 2"/>
          <p:cNvSpPr/>
          <p:nvPr/>
        </p:nvSpPr>
        <p:spPr>
          <a:xfrm>
            <a:off x="2614320" y="5694840"/>
            <a:ext cx="6597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Position (m) and speed (m/s) versus time (s) of skydiver</a:t>
            </a:r>
            <a:endParaRPr b="0" lang="en-US" sz="1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One-Compartment model</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this model, we consider the body to be one homogeneous compartment, where distribution is instantaneous, the </a:t>
            </a:r>
            <a:r>
              <a:rPr b="1" lang="en-US" sz="2800" spc="-1" strike="noStrike">
                <a:solidFill>
                  <a:srgbClr val="000000"/>
                </a:solidFill>
                <a:latin typeface="Calibri"/>
              </a:rPr>
              <a:t>concentration </a:t>
            </a:r>
            <a:r>
              <a:rPr b="0" lang="en-US" sz="2800" spc="-1" strike="noStrike">
                <a:solidFill>
                  <a:srgbClr val="000000"/>
                </a:solidFill>
                <a:latin typeface="Calibri"/>
              </a:rPr>
              <a:t>of the drug in the system (amount of drug/volume of blood) is proportional to the drug dosage, and the rate of elimination is proportional to the amount of drug in the system.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concentration of a drug instead of the absolute quantity is important because a quantity that might be appropriate for a small child could be ineffective for a large adult.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SYSTEM DYNAMICS MODELS WITH INTERACTIONS</a:t>
            </a:r>
            <a:endParaRPr b="0" lang="en-US" sz="4400" spc="-1" strike="noStrike">
              <a:solidFill>
                <a:srgbClr val="000000"/>
              </a:solidFill>
              <a:latin typeface="Calibri"/>
            </a:endParaRPr>
          </a:p>
        </p:txBody>
      </p:sp>
      <p:sp>
        <p:nvSpPr>
          <p:cNvPr id="15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Competition </a:t>
            </a:r>
            <a:r>
              <a:rPr b="0" lang="en-US" sz="2800" spc="-1" strike="noStrike">
                <a:solidFill>
                  <a:srgbClr val="000000"/>
                </a:solidFill>
                <a:latin typeface="Calibri"/>
              </a:rPr>
              <a:t>is the struggle between individuals of a population or between species for the same limiting resource.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one individual (species) reduces the availability of the resource to the other, we term that type of competition </a:t>
            </a:r>
            <a:r>
              <a:rPr b="1" lang="en-US" sz="2800" spc="-1" strike="noStrike">
                <a:solidFill>
                  <a:srgbClr val="000000"/>
                </a:solidFill>
                <a:latin typeface="Calibri"/>
              </a:rPr>
              <a:t>exploitative, </a:t>
            </a:r>
            <a:r>
              <a:rPr b="0" lang="en-US" sz="2800" spc="-1" strike="noStrike">
                <a:solidFill>
                  <a:srgbClr val="000000"/>
                </a:solidFill>
                <a:latin typeface="Calibri"/>
              </a:rPr>
              <a:t>or </a:t>
            </a:r>
            <a:r>
              <a:rPr b="1" lang="en-US" sz="2800" spc="-1" strike="noStrike">
                <a:solidFill>
                  <a:srgbClr val="000000"/>
                </a:solidFill>
                <a:latin typeface="Calibri"/>
              </a:rPr>
              <a:t>resource depletion</a:t>
            </a:r>
            <a:r>
              <a:rPr b="0" lang="en-US" sz="2800" spc="-1" strike="noStrike">
                <a:solidFill>
                  <a:srgbClr val="000000"/>
                </a:solidFill>
                <a:latin typeface="Calibri"/>
              </a:rPr>
              <a:t>. This interaction is indirect and may involve removal of the resource or denial of living space.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there is direct interaction between individuals (species), where one interferes with or denies access to a resource, we term that competition </a:t>
            </a:r>
            <a:r>
              <a:rPr b="1" lang="en-US" sz="2800" spc="-1" strike="noStrike">
                <a:solidFill>
                  <a:srgbClr val="000000"/>
                </a:solidFill>
                <a:latin typeface="Calibri"/>
              </a:rPr>
              <a:t>interference</a:t>
            </a:r>
            <a:r>
              <a:rPr b="0" lang="en-US" sz="2800" spc="-1" strike="noStrike">
                <a:solidFill>
                  <a:srgbClr val="000000"/>
                </a:solidFill>
                <a:latin typeface="Calibri"/>
              </a:rPr>
              <a:t>. In this form, there may be physical contests for territory or resource. </a:t>
            </a:r>
            <a:endParaRPr b="0" lang="en-US" sz="2800" spc="-1" strike="noStrike">
              <a:solidFill>
                <a:srgbClr val="000000"/>
              </a:solidFill>
              <a:latin typeface="Calibri"/>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Competition</a:t>
            </a:r>
            <a:endParaRPr b="0" lang="en-US" sz="4400" spc="-1" strike="noStrike">
              <a:solidFill>
                <a:srgbClr val="000000"/>
              </a:solidFill>
              <a:latin typeface="Calibri"/>
            </a:endParaRPr>
          </a:p>
        </p:txBody>
      </p:sp>
      <p:sp>
        <p:nvSpPr>
          <p:cNvPr id="15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this situation, we can model the number of deaths of each species as being proportional to its population size and the population size of the other species.</a:t>
            </a:r>
            <a:endParaRPr b="0" lang="en-US" sz="2800" spc="-1" strike="noStrike">
              <a:solidFill>
                <a:srgbClr val="000000"/>
              </a:solidFill>
              <a:latin typeface="Calibri"/>
            </a:endParaRPr>
          </a:p>
          <a:p>
            <a:pPr marL="228600" indent="-228240" algn="ctr">
              <a:lnSpc>
                <a:spcPct val="90000"/>
              </a:lnSpc>
              <a:spcBef>
                <a:spcPts val="1001"/>
              </a:spcBef>
              <a:buClr>
                <a:srgbClr val="000000"/>
              </a:buClr>
              <a:buFont typeface="Arial"/>
              <a:buChar char="•"/>
            </a:pPr>
            <a:r>
              <a:rPr b="0" lang="en-US" sz="2800" spc="-1" strike="noStrike">
                <a:solidFill>
                  <a:srgbClr val="000000"/>
                </a:solidFill>
                <a:latin typeface="Calibri"/>
              </a:rPr>
              <a:t>Δ(deaths of WTS) = </a:t>
            </a:r>
            <a:r>
              <a:rPr b="0" i="1" lang="en-US" sz="2800" spc="-1" strike="noStrike">
                <a:solidFill>
                  <a:srgbClr val="000000"/>
                </a:solidFill>
                <a:latin typeface="Calibri"/>
              </a:rPr>
              <a:t>wBW</a:t>
            </a:r>
            <a:r>
              <a:rPr b="0" lang="en-US" sz="2800" spc="-1" strike="noStrike">
                <a:solidFill>
                  <a:srgbClr val="000000"/>
                </a:solidFill>
                <a:latin typeface="Calibri"/>
              </a:rPr>
              <a:t>, where </a:t>
            </a:r>
            <a:r>
              <a:rPr b="0" i="1" lang="en-US" sz="2800" spc="-1" strike="noStrike">
                <a:solidFill>
                  <a:srgbClr val="000000"/>
                </a:solidFill>
                <a:latin typeface="Calibri"/>
              </a:rPr>
              <a:t>w </a:t>
            </a:r>
            <a:r>
              <a:rPr b="0" lang="en-US" sz="2800" spc="-1" strike="noStrike">
                <a:solidFill>
                  <a:srgbClr val="000000"/>
                </a:solidFill>
                <a:latin typeface="Calibri"/>
              </a:rPr>
              <a:t>is a WTS death proportionality constant</a:t>
            </a:r>
            <a:endParaRPr b="0" lang="en-US" sz="2800" spc="-1" strike="noStrike">
              <a:solidFill>
                <a:srgbClr val="000000"/>
              </a:solidFill>
              <a:latin typeface="Calibri"/>
            </a:endParaRPr>
          </a:p>
          <a:p>
            <a:pPr marL="228600" indent="-228240" algn="ctr">
              <a:lnSpc>
                <a:spcPct val="90000"/>
              </a:lnSpc>
              <a:spcBef>
                <a:spcPts val="1001"/>
              </a:spcBef>
              <a:buClr>
                <a:srgbClr val="000000"/>
              </a:buClr>
              <a:buFont typeface="Arial"/>
              <a:buChar char="•"/>
            </a:pPr>
            <a:r>
              <a:rPr b="0" lang="en-US" sz="2800" spc="-1" strike="noStrike">
                <a:solidFill>
                  <a:srgbClr val="000000"/>
                </a:solidFill>
                <a:latin typeface="Calibri"/>
              </a:rPr>
              <a:t>Δ(deaths of BTS) = </a:t>
            </a:r>
            <a:r>
              <a:rPr b="0" i="1" lang="en-US" sz="2800" spc="-1" strike="noStrike">
                <a:solidFill>
                  <a:srgbClr val="000000"/>
                </a:solidFill>
                <a:latin typeface="Calibri"/>
              </a:rPr>
              <a:t>bWB </a:t>
            </a:r>
            <a:r>
              <a:rPr b="0" lang="en-US" sz="2800" spc="-1" strike="noStrike">
                <a:solidFill>
                  <a:srgbClr val="000000"/>
                </a:solidFill>
                <a:latin typeface="Calibri"/>
              </a:rPr>
              <a:t>where </a:t>
            </a:r>
            <a:r>
              <a:rPr b="0" i="1" lang="en-US" sz="2800" spc="-1" strike="noStrike">
                <a:solidFill>
                  <a:srgbClr val="000000"/>
                </a:solidFill>
                <a:latin typeface="Calibri"/>
              </a:rPr>
              <a:t>b </a:t>
            </a:r>
            <a:r>
              <a:rPr b="0" lang="en-US" sz="2800" spc="-1" strike="noStrike">
                <a:solidFill>
                  <a:srgbClr val="000000"/>
                </a:solidFill>
                <a:latin typeface="Calibri"/>
              </a:rPr>
              <a:t>is a BTS death proportionality constant</a:t>
            </a:r>
            <a:endParaRPr b="0" lang="en-US" sz="2800" spc="-1" strike="noStrike">
              <a:solidFill>
                <a:srgbClr val="000000"/>
              </a:solidFill>
              <a:latin typeface="Calibri"/>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61" name="Content Placeholder 3" descr=""/>
          <p:cNvPicPr/>
          <p:nvPr/>
        </p:nvPicPr>
        <p:blipFill>
          <a:blip r:embed="rId1"/>
          <a:stretch/>
        </p:blipFill>
        <p:spPr>
          <a:xfrm>
            <a:off x="2340720" y="1825560"/>
            <a:ext cx="6825960" cy="4835520"/>
          </a:xfrm>
          <a:prstGeom prst="rect">
            <a:avLst/>
          </a:prstGeom>
          <a:ln>
            <a:noFill/>
          </a:ln>
        </p:spPr>
      </p:pic>
      <p:sp>
        <p:nvSpPr>
          <p:cNvPr id="162" name="CustomShape 2"/>
          <p:cNvSpPr/>
          <p:nvPr/>
        </p:nvSpPr>
        <p:spPr>
          <a:xfrm>
            <a:off x="3150720" y="6427080"/>
            <a:ext cx="48416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Model diagram of competition of species</a:t>
            </a:r>
            <a:endParaRPr b="0" lang="en-US" sz="18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Equation Set</a:t>
            </a:r>
            <a:endParaRPr b="0" lang="en-US" sz="4400" spc="-1" strike="noStrike">
              <a:solidFill>
                <a:srgbClr val="000000"/>
              </a:solidFill>
              <a:latin typeface="Calibri"/>
            </a:endParaRPr>
          </a:p>
        </p:txBody>
      </p:sp>
      <p:sp>
        <p:nvSpPr>
          <p:cNvPr id="16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BTS_population</a:t>
            </a:r>
            <a:r>
              <a:rPr b="0" lang="en-US" sz="2800" spc="-1" strike="noStrike">
                <a:solidFill>
                  <a:srgbClr val="000000"/>
                </a:solidFill>
                <a:latin typeface="Calibri"/>
              </a:rPr>
              <a:t>(0) = 15</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BTS_birth_fraction </a:t>
            </a:r>
            <a:r>
              <a:rPr b="0" lang="en-US" sz="2800" spc="-1" strike="noStrike">
                <a:solidFill>
                  <a:srgbClr val="000000"/>
                </a:solidFill>
                <a:latin typeface="Calibri"/>
              </a:rPr>
              <a:t>= 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BTS_births </a:t>
            </a:r>
            <a:r>
              <a:rPr b="0" lang="en-US" sz="2800" spc="-1" strike="noStrike">
                <a:solidFill>
                  <a:srgbClr val="000000"/>
                </a:solidFill>
                <a:latin typeface="Calibri"/>
              </a:rPr>
              <a:t>= </a:t>
            </a:r>
            <a:r>
              <a:rPr b="0" i="1" lang="en-US" sz="2800" spc="-1" strike="noStrike">
                <a:solidFill>
                  <a:srgbClr val="000000"/>
                </a:solidFill>
                <a:latin typeface="Calibri"/>
              </a:rPr>
              <a:t>BTS_birth_fraction </a:t>
            </a:r>
            <a:r>
              <a:rPr b="0" lang="en-US" sz="2800" spc="-1" strike="noStrike">
                <a:solidFill>
                  <a:srgbClr val="000000"/>
                </a:solidFill>
                <a:latin typeface="Calibri"/>
              </a:rPr>
              <a:t>* </a:t>
            </a:r>
            <a:r>
              <a:rPr b="0" i="1" lang="en-US" sz="2800" spc="-1" strike="noStrike">
                <a:solidFill>
                  <a:srgbClr val="000000"/>
                </a:solidFill>
                <a:latin typeface="Calibri"/>
              </a:rPr>
              <a:t>BTS_population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BTS_death_proportionality_constant </a:t>
            </a:r>
            <a:r>
              <a:rPr b="0" lang="en-US" sz="2800" spc="-1" strike="noStrike">
                <a:solidFill>
                  <a:srgbClr val="000000"/>
                </a:solidFill>
                <a:latin typeface="Calibri"/>
              </a:rPr>
              <a:t>= 0.20</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BTS_deaths </a:t>
            </a:r>
            <a:r>
              <a:rPr b="0" lang="en-US" sz="2800" spc="-1" strike="noStrike">
                <a:solidFill>
                  <a:srgbClr val="000000"/>
                </a:solidFill>
                <a:latin typeface="Calibri"/>
              </a:rPr>
              <a:t>= (</a:t>
            </a:r>
            <a:r>
              <a:rPr b="0" i="1" lang="en-US" sz="2800" spc="-1" strike="noStrike">
                <a:solidFill>
                  <a:srgbClr val="000000"/>
                </a:solidFill>
                <a:latin typeface="Calibri"/>
              </a:rPr>
              <a:t>BTS_death_proportionality_constant </a:t>
            </a:r>
            <a:r>
              <a:rPr b="0" lang="en-US" sz="2800" spc="-1" strike="noStrike">
                <a:solidFill>
                  <a:srgbClr val="000000"/>
                </a:solidFill>
                <a:latin typeface="Calibri"/>
              </a:rPr>
              <a:t>* </a:t>
            </a:r>
            <a:r>
              <a:rPr b="0" i="1" lang="en-US" sz="2800" spc="-1" strike="noStrike">
                <a:solidFill>
                  <a:srgbClr val="000000"/>
                </a:solidFill>
                <a:latin typeface="Calibri"/>
              </a:rPr>
              <a:t>WTS_population</a:t>
            </a:r>
            <a:r>
              <a:rPr b="0" lang="en-US" sz="2800" spc="-1" strike="noStrike">
                <a:solidFill>
                  <a:srgbClr val="000000"/>
                </a:solidFill>
                <a:latin typeface="Calibri"/>
              </a:rPr>
              <a:t>) * </a:t>
            </a:r>
            <a:r>
              <a:rPr b="0" i="1" lang="en-US" sz="2800" spc="-1" strike="noStrike">
                <a:solidFill>
                  <a:srgbClr val="000000"/>
                </a:solidFill>
                <a:latin typeface="Calibri"/>
              </a:rPr>
              <a:t>BTS_population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WTS_population</a:t>
            </a:r>
            <a:r>
              <a:rPr b="0" lang="en-US" sz="2800" spc="-1" strike="noStrike">
                <a:solidFill>
                  <a:srgbClr val="000000"/>
                </a:solidFill>
                <a:latin typeface="Calibri"/>
              </a:rPr>
              <a:t>(0) = 20</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WTS_birth_fraction </a:t>
            </a:r>
            <a:r>
              <a:rPr b="0" lang="en-US" sz="2800" spc="-1" strike="noStrike">
                <a:solidFill>
                  <a:srgbClr val="000000"/>
                </a:solidFill>
                <a:latin typeface="Calibri"/>
              </a:rPr>
              <a:t>= 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WTS_births </a:t>
            </a:r>
            <a:r>
              <a:rPr b="0" lang="en-US" sz="2800" spc="-1" strike="noStrike">
                <a:solidFill>
                  <a:srgbClr val="000000"/>
                </a:solidFill>
                <a:latin typeface="Calibri"/>
              </a:rPr>
              <a:t>= </a:t>
            </a:r>
            <a:r>
              <a:rPr b="0" i="1" lang="en-US" sz="2800" spc="-1" strike="noStrike">
                <a:solidFill>
                  <a:srgbClr val="000000"/>
                </a:solidFill>
                <a:latin typeface="Calibri"/>
              </a:rPr>
              <a:t>WTS_population </a:t>
            </a:r>
            <a:r>
              <a:rPr b="0" lang="en-US" sz="2800" spc="-1" strike="noStrike">
                <a:solidFill>
                  <a:srgbClr val="000000"/>
                </a:solidFill>
                <a:latin typeface="Calibri"/>
              </a:rPr>
              <a:t>* </a:t>
            </a:r>
            <a:r>
              <a:rPr b="0" i="1" lang="en-US" sz="2800" spc="-1" strike="noStrike">
                <a:solidFill>
                  <a:srgbClr val="000000"/>
                </a:solidFill>
                <a:latin typeface="Calibri"/>
              </a:rPr>
              <a:t>WTS_birth_fraction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WTS_death_proportionality_constant </a:t>
            </a:r>
            <a:r>
              <a:rPr b="0" lang="en-US" sz="2800" spc="-1" strike="noStrike">
                <a:solidFill>
                  <a:srgbClr val="000000"/>
                </a:solidFill>
                <a:latin typeface="Calibri"/>
              </a:rPr>
              <a:t>= 0.27</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WTS_deaths </a:t>
            </a:r>
            <a:r>
              <a:rPr b="0" lang="en-US" sz="2800" spc="-1" strike="noStrike">
                <a:solidFill>
                  <a:srgbClr val="000000"/>
                </a:solidFill>
                <a:latin typeface="Calibri"/>
              </a:rPr>
              <a:t>= (</a:t>
            </a:r>
            <a:r>
              <a:rPr b="0" i="1" lang="en-US" sz="2800" spc="-1" strike="noStrike">
                <a:solidFill>
                  <a:srgbClr val="000000"/>
                </a:solidFill>
                <a:latin typeface="Calibri"/>
              </a:rPr>
              <a:t>WTS_death_proportionality_constant </a:t>
            </a:r>
            <a:r>
              <a:rPr b="0" lang="en-US" sz="2800" spc="-1" strike="noStrike">
                <a:solidFill>
                  <a:srgbClr val="000000"/>
                </a:solidFill>
                <a:latin typeface="Calibri"/>
              </a:rPr>
              <a:t>* </a:t>
            </a:r>
            <a:r>
              <a:rPr b="0" i="1" lang="en-US" sz="2800" spc="-1" strike="noStrike">
                <a:solidFill>
                  <a:srgbClr val="000000"/>
                </a:solidFill>
                <a:latin typeface="Calibri"/>
              </a:rPr>
              <a:t>BTS_population</a:t>
            </a:r>
            <a:r>
              <a:rPr b="0" lang="en-US" sz="2800" spc="-1" strike="noStrike">
                <a:solidFill>
                  <a:srgbClr val="000000"/>
                </a:solidFill>
                <a:latin typeface="Calibri"/>
              </a:rPr>
              <a:t>) * </a:t>
            </a:r>
            <a:r>
              <a:rPr b="0" i="1" lang="en-US" sz="2800" spc="-1" strike="noStrike">
                <a:solidFill>
                  <a:srgbClr val="000000"/>
                </a:solidFill>
                <a:latin typeface="Calibri"/>
              </a:rPr>
              <a:t>WTS_population</a:t>
            </a:r>
            <a:endParaRPr b="0" lang="en-US" sz="2800" spc="-1" strike="noStrike">
              <a:solidFill>
                <a:srgbClr val="000000"/>
              </a:solidFill>
              <a:latin typeface="Calibri"/>
            </a:endParaRPr>
          </a:p>
        </p:txBody>
      </p:sp>
      <p:pic>
        <p:nvPicPr>
          <p:cNvPr id="165" name="Content Placeholder 3" descr=""/>
          <p:cNvPicPr/>
          <p:nvPr/>
        </p:nvPicPr>
        <p:blipFill>
          <a:blip r:embed="rId1"/>
          <a:stretch/>
        </p:blipFill>
        <p:spPr>
          <a:xfrm>
            <a:off x="4647600" y="567360"/>
            <a:ext cx="7390080" cy="164952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67" name="Content Placeholder 3" descr=""/>
          <p:cNvPicPr/>
          <p:nvPr/>
        </p:nvPicPr>
        <p:blipFill>
          <a:blip r:embed="rId1"/>
          <a:stretch/>
        </p:blipFill>
        <p:spPr>
          <a:xfrm>
            <a:off x="3020760" y="2269800"/>
            <a:ext cx="5153040" cy="3179880"/>
          </a:xfrm>
          <a:prstGeom prst="rect">
            <a:avLst/>
          </a:prstGeom>
          <a:ln>
            <a:noFill/>
          </a:ln>
        </p:spPr>
      </p:pic>
      <p:sp>
        <p:nvSpPr>
          <p:cNvPr id="168" name="CustomShape 2"/>
          <p:cNvSpPr/>
          <p:nvPr/>
        </p:nvSpPr>
        <p:spPr>
          <a:xfrm>
            <a:off x="2926080" y="5449680"/>
            <a:ext cx="60955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Graph of population change of BTS and WTS over time</a:t>
            </a:r>
            <a:endParaRPr b="0" lang="en-US" sz="1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One-Compartment model</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drug has a </a:t>
            </a:r>
            <a:r>
              <a:rPr b="1" lang="en-US" sz="2800" spc="-1" strike="noStrike">
                <a:solidFill>
                  <a:srgbClr val="000000"/>
                </a:solidFill>
                <a:latin typeface="Calibri"/>
              </a:rPr>
              <a:t>minimum effective concentration </a:t>
            </a:r>
            <a:r>
              <a:rPr b="0" lang="en-US" sz="2800" spc="-1" strike="noStrike">
                <a:solidFill>
                  <a:srgbClr val="000000"/>
                </a:solidFill>
                <a:latin typeface="Calibri"/>
              </a:rPr>
              <a:t>(</a:t>
            </a:r>
            <a:r>
              <a:rPr b="1" lang="en-US" sz="2800" spc="-1" strike="noStrike">
                <a:solidFill>
                  <a:srgbClr val="000000"/>
                </a:solidFill>
                <a:latin typeface="Calibri"/>
              </a:rPr>
              <a:t>MEC</a:t>
            </a:r>
            <a:r>
              <a:rPr b="0" lang="en-US" sz="2800" spc="-1" strike="noStrike">
                <a:solidFill>
                  <a:srgbClr val="000000"/>
                </a:solidFill>
                <a:latin typeface="Calibri"/>
              </a:rPr>
              <a:t>), which is the least amount of drug that is helpful, and a </a:t>
            </a:r>
            <a:r>
              <a:rPr b="1" lang="en-US" sz="2800" spc="-1" strike="noStrike">
                <a:solidFill>
                  <a:srgbClr val="000000"/>
                </a:solidFill>
                <a:latin typeface="Calibri"/>
              </a:rPr>
              <a:t>maximum therapeutic concentration</a:t>
            </a:r>
            <a:r>
              <a:rPr b="0" lang="en-US" sz="2800" spc="-1" strike="noStrike">
                <a:solidFill>
                  <a:srgbClr val="000000"/>
                </a:solidFill>
                <a:latin typeface="Calibri"/>
              </a:rPr>
              <a:t>, or </a:t>
            </a:r>
            <a:r>
              <a:rPr b="1" lang="en-US" sz="2800" spc="-1" strike="noStrike">
                <a:solidFill>
                  <a:srgbClr val="000000"/>
                </a:solidFill>
                <a:latin typeface="Calibri"/>
              </a:rPr>
              <a:t>minimum toxic concentration </a:t>
            </a:r>
            <a:r>
              <a:rPr b="0" lang="en-US" sz="2800" spc="-1" strike="noStrike">
                <a:solidFill>
                  <a:srgbClr val="000000"/>
                </a:solidFill>
                <a:latin typeface="Calibri"/>
              </a:rPr>
              <a:t>(</a:t>
            </a:r>
            <a:r>
              <a:rPr b="1" lang="en-US" sz="2800" spc="-1" strike="noStrike">
                <a:solidFill>
                  <a:srgbClr val="000000"/>
                </a:solidFill>
                <a:latin typeface="Calibri"/>
              </a:rPr>
              <a:t>MTC</a:t>
            </a:r>
            <a:r>
              <a:rPr b="0" lang="en-US" sz="2800" spc="-1" strike="noStrike">
                <a:solidFill>
                  <a:srgbClr val="000000"/>
                </a:solidFill>
                <a:latin typeface="Calibri"/>
              </a:rPr>
              <a:t>), which is the largest amount that is helpful without having dangerous or intolerable side effects.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t>
            </a:r>
            <a:r>
              <a:rPr b="1" lang="en-US" sz="2800" spc="-1" strike="noStrike">
                <a:solidFill>
                  <a:srgbClr val="000000"/>
                </a:solidFill>
                <a:latin typeface="Calibri"/>
              </a:rPr>
              <a:t>therapeutic range </a:t>
            </a:r>
            <a:r>
              <a:rPr b="0" lang="en-US" sz="2800" spc="-1" strike="noStrike">
                <a:solidFill>
                  <a:srgbClr val="000000"/>
                </a:solidFill>
                <a:latin typeface="Calibri"/>
              </a:rPr>
              <a:t>for a drug consists of concentrations between the MEC and MTC.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drug’s </a:t>
            </a:r>
            <a:r>
              <a:rPr b="1" lang="en-US" sz="2800" spc="-1" strike="noStrike">
                <a:solidFill>
                  <a:srgbClr val="000000"/>
                </a:solidFill>
                <a:latin typeface="Calibri"/>
              </a:rPr>
              <a:t>half-life</a:t>
            </a:r>
            <a:r>
              <a:rPr b="0" lang="en-US" sz="2800" spc="-1" strike="noStrike">
                <a:solidFill>
                  <a:srgbClr val="000000"/>
                </a:solidFill>
                <a:latin typeface="Calibri"/>
              </a:rPr>
              <a:t>, or the amount of time for half the drug to be eliminated from the system, is useful for modeling as well as patient treatment.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Often concentrations and half-life are expressed in relationship to the drug in the plasma or blood serum. </a:t>
            </a:r>
            <a:endParaRPr b="0" lang="en-US" sz="28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One-Compartment model</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 compute aspirin’s plasma concentration (</a:t>
            </a:r>
            <a:r>
              <a:rPr b="0" i="1" lang="en-US" sz="2800" spc="-1" strike="noStrike">
                <a:solidFill>
                  <a:srgbClr val="000000"/>
                </a:solidFill>
                <a:latin typeface="Calibri"/>
              </a:rPr>
              <a:t>plasma_concentration</a:t>
            </a:r>
            <a:r>
              <a:rPr b="0" lang="en-US" sz="2800" spc="-1" strike="noStrike">
                <a:solidFill>
                  <a:srgbClr val="000000"/>
                </a:solidFill>
                <a:latin typeface="Calibri"/>
              </a:rPr>
              <a:t>) in a converter (variable), we have another converter for the volume of the system (</a:t>
            </a:r>
            <a:r>
              <a:rPr b="0" i="1" lang="en-US" sz="2800" spc="-1" strike="noStrike">
                <a:solidFill>
                  <a:srgbClr val="000000"/>
                </a:solidFill>
                <a:latin typeface="Calibri"/>
              </a:rPr>
              <a:t>plasma_volume</a:t>
            </a:r>
            <a:r>
              <a:rPr b="0" lang="en-US" sz="2800" spc="-1" strike="noStrike">
                <a:solidFill>
                  <a:srgbClr val="000000"/>
                </a:solidFill>
                <a:latin typeface="Calibri"/>
              </a:rPr>
              <a:t>) with a value of 3000 mL and appropriate connectors and equation. </a:t>
            </a:r>
            <a:endParaRPr b="0" lang="en-US" sz="28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latin typeface="Calibri"/>
            </a:endParaRPr>
          </a:p>
        </p:txBody>
      </p:sp>
      <p:pic>
        <p:nvPicPr>
          <p:cNvPr id="94" name="Picture 3" descr=""/>
          <p:cNvPicPr/>
          <p:nvPr/>
        </p:nvPicPr>
        <p:blipFill>
          <a:blip r:embed="rId1"/>
          <a:stretch/>
        </p:blipFill>
        <p:spPr>
          <a:xfrm>
            <a:off x="1272600" y="1825560"/>
            <a:ext cx="7027920" cy="3818880"/>
          </a:xfrm>
          <a:prstGeom prst="rect">
            <a:avLst/>
          </a:prstGeom>
          <a:ln>
            <a:noFill/>
          </a:ln>
        </p:spPr>
      </p:pic>
      <p:sp>
        <p:nvSpPr>
          <p:cNvPr id="95" name="CustomShape 3"/>
          <p:cNvSpPr/>
          <p:nvPr/>
        </p:nvSpPr>
        <p:spPr>
          <a:xfrm>
            <a:off x="2999160" y="5010840"/>
            <a:ext cx="1182240" cy="4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Equations Set for one compartment drug dosage model</a:t>
            </a:r>
            <a:endParaRPr b="0" lang="en-US"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half_life </a:t>
            </a:r>
            <a:r>
              <a:rPr b="0" lang="en-US" sz="2800" spc="-1" strike="noStrike">
                <a:solidFill>
                  <a:srgbClr val="000000"/>
                </a:solidFill>
                <a:latin typeface="Calibri"/>
              </a:rPr>
              <a:t>= 3.2 h</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plasma_volume </a:t>
            </a:r>
            <a:r>
              <a:rPr b="0" lang="en-US" sz="2800" spc="-1" strike="noStrike">
                <a:solidFill>
                  <a:srgbClr val="000000"/>
                </a:solidFill>
                <a:latin typeface="Calibri"/>
              </a:rPr>
              <a:t>= 3000 mL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aspirin_in_plasma</a:t>
            </a:r>
            <a:r>
              <a:rPr b="0" lang="en-US" sz="2800" spc="-1" strike="noStrike">
                <a:solidFill>
                  <a:srgbClr val="000000"/>
                </a:solidFill>
                <a:latin typeface="Calibri"/>
              </a:rPr>
              <a:t>(0) = 2 * 325 * 1000 μg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elimination_constant </a:t>
            </a:r>
            <a:r>
              <a:rPr b="0" lang="en-US" sz="2800" spc="-1" strike="noStrike">
                <a:solidFill>
                  <a:srgbClr val="000000"/>
                </a:solidFill>
                <a:latin typeface="Calibri"/>
              </a:rPr>
              <a:t>= –ln(0.5)/</a:t>
            </a:r>
            <a:r>
              <a:rPr b="0" i="1" lang="en-US" sz="2800" spc="-1" strike="noStrike">
                <a:solidFill>
                  <a:srgbClr val="000000"/>
                </a:solidFill>
                <a:latin typeface="Calibri"/>
              </a:rPr>
              <a:t>half_life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elimination </a:t>
            </a:r>
            <a:r>
              <a:rPr b="0" lang="en-US" sz="2800" spc="-1" strike="noStrike">
                <a:solidFill>
                  <a:srgbClr val="000000"/>
                </a:solidFill>
                <a:latin typeface="Calibri"/>
              </a:rPr>
              <a:t>= </a:t>
            </a:r>
            <a:r>
              <a:rPr b="0" i="1" lang="en-US" sz="2800" spc="-1" strike="noStrike">
                <a:solidFill>
                  <a:srgbClr val="000000"/>
                </a:solidFill>
                <a:latin typeface="Calibri"/>
              </a:rPr>
              <a:t>elimination_constant </a:t>
            </a:r>
            <a:r>
              <a:rPr b="0" lang="en-US" sz="2800" spc="-1" strike="noStrike">
                <a:solidFill>
                  <a:srgbClr val="000000"/>
                </a:solidFill>
                <a:latin typeface="Calibri"/>
              </a:rPr>
              <a:t>* </a:t>
            </a:r>
            <a:r>
              <a:rPr b="0" i="1" lang="en-US" sz="2800" spc="-1" strike="noStrike">
                <a:solidFill>
                  <a:srgbClr val="000000"/>
                </a:solidFill>
                <a:latin typeface="Calibri"/>
              </a:rPr>
              <a:t>aspirin_in_plasma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plasma_concentration = aspirin_in_plasma/plasma_volume</a:t>
            </a:r>
            <a:endParaRPr b="0" lang="en-US" sz="28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99" name="Content Placeholder 4" descr=""/>
          <p:cNvPicPr/>
          <p:nvPr/>
        </p:nvPicPr>
        <p:blipFill>
          <a:blip r:embed="rId1"/>
          <a:stretch/>
        </p:blipFill>
        <p:spPr>
          <a:xfrm>
            <a:off x="2302560" y="1896840"/>
            <a:ext cx="6024600" cy="3296520"/>
          </a:xfrm>
          <a:prstGeom prst="rect">
            <a:avLst/>
          </a:prstGeom>
          <a:ln>
            <a:noFill/>
          </a:ln>
        </p:spPr>
      </p:pic>
      <p:sp>
        <p:nvSpPr>
          <p:cNvPr id="100" name="CustomShape 2"/>
          <p:cNvSpPr/>
          <p:nvPr/>
        </p:nvSpPr>
        <p:spPr>
          <a:xfrm>
            <a:off x="2487240" y="5617440"/>
            <a:ext cx="609552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Graph of plasma_concentration (μg/mL) for aspirin versus time, t (h</a:t>
            </a:r>
            <a:r>
              <a:rPr b="1" lang="en-US" sz="1800" spc="-1" strike="noStrike">
                <a:solidFill>
                  <a:srgbClr val="000000"/>
                </a:solidFill>
                <a:latin typeface="Times-Bold"/>
              </a:rPr>
              <a:t>)</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One-Compartment Model of Repeated Doses</a:t>
            </a:r>
            <a:endParaRPr b="0" lang="en-US" sz="4400" spc="-1" strike="noStrike">
              <a:solidFill>
                <a:srgbClr val="000000"/>
              </a:solidFill>
              <a:latin typeface="Calibri"/>
            </a:endParaRPr>
          </a:p>
        </p:txBody>
      </p:sp>
      <p:sp>
        <p:nvSpPr>
          <p:cNvPr id="10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model the concentration in the body of the drug Dilantin, a treatment for epilepsy that the patient takes on a regular basis.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Adult dosage is often one 100-mg capsule three times daily.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half-life of Dilantin ranges from 7 to 42 h but averages 22 h.</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simplicity, we assume a one-compartment model with instantaneous absorption.</a:t>
            </a:r>
            <a:endParaRPr b="0" lang="en-US" sz="2800" spc="-1" strike="noStrike">
              <a:solidFill>
                <a:srgbClr val="000000"/>
              </a:solidFill>
              <a:latin typeface="Calibri"/>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TotalTime>
  <Application>LibreOffice/6.0.7.3$Linux_X86_64 LibreOffice_project/00m0$Build-3</Application>
  <Words>2029</Words>
  <Paragraphs>138</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2021-03-25T03:48:40Z</dcterms:created>
  <dc:creator>Sara Rehmat</dc:creator>
  <dc:description/>
  <dc:language>en-US</dc:language>
  <cp:lastModifiedBy/>
  <dcterms:modified xsi:type="dcterms:W3CDTF">2021-04-07T19:48:16Z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34</vt:i4>
  </property>
</Properties>
</file>