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6.png" ContentType="image/png"/>
  <Override PartName="/ppt/media/image7.png" ContentType="image/png"/>
  <Override PartName="/ppt/media/image3.gif" ContentType="image/gif"/>
  <Override PartName="/ppt/media/image5.gif" ContentType="image/gif"/>
  <Override PartName="/ppt/media/image4.gif" ContentType="image/gif"/>
  <Override PartName="/ppt/media/image1.gif" ContentType="image/gif"/>
  <Override PartName="/ppt/media/image2.gif" ContentType="image/gif"/>
  <Override PartName="/ppt/media/image8.gif" ContentType="image/gif"/>
  <Override PartName="/ppt/media/image9.gif" ContentType="image/gif"/>
  <Override PartName="/ppt/media/image11.gif" ContentType="image/gif"/>
  <Override PartName="/ppt/media/image13.gif" ContentType="image/gif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0.png" ContentType="image/png"/>
  <Override PartName="/ppt/media/image14.png" ContentType="image/png"/>
  <Override PartName="/ppt/media/image12.png" ContentType="image/png"/>
  <Override PartName="/ppt/media/image16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28F3079-AFC6-4B83-96BC-0BAD9A8EF1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E94F63-EFEB-4794-A4D4-D57D082AE1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AEFE449-97EF-4391-B8FA-60688ADA4BE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4104025-2C41-47CF-A4C9-AB457FD5749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DC36B6C-39C3-4169-A2F7-82169AEDE70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5E2070-2D57-47E4-8490-F5AA06A5014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Computer Modeling and Simulation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By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Sara Rehmat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MS(CS)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Mathematical Definition Of Petri Nets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213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Petri net is a particular kind of bipartite directed graphs.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bipartite is a graph whose vertices can be divided into two disjoint and independent sets U and V such that every edge connects a vertex in U to one in V.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3200400" y="3886200"/>
            <a:ext cx="2095200" cy="20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Mathematical Definition Of Petri Nets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Petri net is formally defined as a 5-tuple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 = (P, T, I, O, M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), where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 = {p1, p2, …, p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 is a finite set of places;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 = {t1, t2, …, t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 is a finite set of transitions, P ∪ T ≠ ∅, and P ∩ T = ∅;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I: P × T → N is an input function that defines directed arcs from places to transitions, where N is a set of non-negative integers;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O: T × P → N is an output function that defines directed arcs from transitions to places; and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P → N is the initial marking.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990720" y="1981080"/>
            <a:ext cx="6762240" cy="4105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8" dur="indefinite" restart="never" nodeType="tmRoot">
          <p:childTnLst>
            <p:seq>
              <p:cTn id="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Matrix Representation of Petri Nets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Any Petri Net can be represented as an incidence matrix.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incidence matrix is found out in three steps.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Find D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which represents for each transition the number of incoming arcs from each place.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Find D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+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which represents for each transition the number of outgoing arcs to each place.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Find D (the composite change matrix or incidence matrix) by subtracting D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from D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+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 baseline="30000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matrix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53337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Find the D</a:t>
            </a:r>
            <a:r>
              <a:rPr b="0" lang="en-US" sz="4500" spc="-1" strike="noStrike" baseline="30000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 matrix. It is an m x n (m rows, n columns) matrix, where m is the number of transitions and n is the number of places in the Petri Net. 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For each position [i,j] in the matrix, place a 1 in the position if transition i has input from place j. A 0 is placed in the position if position i does not have input from place j.</a:t>
            </a:r>
            <a:br/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45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US" sz="4500" spc="-1" strike="noStrike" baseline="30000">
                <a:solidFill>
                  <a:srgbClr val="000000"/>
                </a:solidFill>
                <a:latin typeface="Calibri"/>
              </a:rPr>
              <a:t>-</a:t>
            </a:r>
            <a:r>
              <a:rPr b="1" lang="en-US" sz="4500" spc="-1" strike="noStrike">
                <a:solidFill>
                  <a:srgbClr val="000000"/>
                </a:solidFill>
                <a:latin typeface="Calibri"/>
              </a:rPr>
              <a:t> matrix for PN of Fig. 1: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</a:pPr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       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</a:pPr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0 0 0 0 1</a:t>
            </a:r>
            <a:br/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1 0 0 0 0</a:t>
            </a:r>
            <a:br/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0 1 0 0 0</a:t>
            </a:r>
            <a:br/>
            <a:r>
              <a:rPr b="0" lang="en-US" sz="4500" spc="-1" strike="noStrike">
                <a:solidFill>
                  <a:srgbClr val="000000"/>
                </a:solidFill>
                <a:latin typeface="Calibri"/>
              </a:rPr>
              <a:t>0 0 1 1 0</a:t>
            </a:r>
            <a:br/>
            <a:br/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6248520" y="1905120"/>
            <a:ext cx="2295000" cy="355248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6724800" y="6019920"/>
            <a:ext cx="79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Fig. 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2" dur="indefinite" restart="never" nodeType="tmRoot">
          <p:childTnLst>
            <p:seq>
              <p:cTn id="7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 baseline="30000">
                <a:solidFill>
                  <a:srgbClr val="000000"/>
                </a:solidFill>
                <a:latin typeface="Calibri"/>
              </a:rPr>
              <a:t>+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matrix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457164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 the D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+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matrix. It is an m x n (m rows, n columns) matrix, where m is the number of transitions and n is the number of places in the Petri Net.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each position [i,j] in the matrix, place a 1 in the position if transition i has output from position j. A 0 is placed in the position if position i does not have output from position j.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US" sz="3200" spc="-1" strike="noStrike" baseline="30000">
                <a:solidFill>
                  <a:srgbClr val="000000"/>
                </a:solidFill>
                <a:latin typeface="Calibri"/>
              </a:rPr>
              <a:t>+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matrix for PN of Fig. 1: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1 1 0 0 0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0 0 1 1 0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0 0 0 1 0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0 0 0 0 1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6248520" y="1905120"/>
            <a:ext cx="2295000" cy="35524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6572520" y="5791320"/>
            <a:ext cx="79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Fig. 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4" dur="indefinite" restart="never" nodeType="tmRoot">
          <p:childTnLst>
            <p:seq>
              <p:cTn id="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 matrix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 the D matrix (the composite change matrix). It is computed by subtracting D- from D+.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(D+) - (D-) = 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 1 0 0 -1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-1 0 1 1 0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0 -1 0 1 0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0 0 -1 -1 1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Transition Matrix and Marking Matrix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1 x m matrix should be constructed to represent the firing of the Petri Net. In each position [1,j], place the number of times transition j is to fire.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Transition matrix for Fig. 1 (assuming t2, t3 firing):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[0 1 1 0]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1 x n matrix should be constructed to represent the current marking of the Petri Net. In each position [1,j], place the number of tokens in position j.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Marking matrix for Fig. 1: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[2 1 0 0 0]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Determining next marking from the initial marking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274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determine the marking of the Petri Net after the transition(s) specified in the transition matrix, compute: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([Transition Matrix][D]) + [Marking Matrix] = [Next Marking]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1219320" y="4191120"/>
            <a:ext cx="7721280" cy="1218960"/>
          </a:xfrm>
          <a:prstGeom prst="rect">
            <a:avLst/>
          </a:prstGeom>
          <a:ln w="9360"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532080" y="3809880"/>
            <a:ext cx="208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Transition 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109320" y="3809880"/>
            <a:ext cx="35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669200" y="3809880"/>
            <a:ext cx="189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Marking 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7036920" y="3809880"/>
            <a:ext cx="170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Next Marking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Determining next marking from the previous marking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685800" y="1981080"/>
            <a:ext cx="2295000" cy="355248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838080" y="6019920"/>
            <a:ext cx="144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Fig.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819520" y="182880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Transition matrix for Fig. 2 (assuming t2, t4 firing):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[0 1 0 1]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2314080" y="2819520"/>
            <a:ext cx="475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Marking matrix for Fig. 2: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[1 0 1 2 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2895480" y="3429000"/>
            <a:ext cx="579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([Transition Matrix][D]) + [Marking Matrix] = [Next Marking]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2"/>
          <a:stretch/>
        </p:blipFill>
        <p:spPr>
          <a:xfrm>
            <a:off x="3048120" y="4114800"/>
            <a:ext cx="5337360" cy="1142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82" dur="indefinite" restart="never" nodeType="tmRoot">
          <p:childTnLst>
            <p:seq>
              <p:cTn id="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33520" y="2438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Petri Nets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Petri Nets for Modeling Primitive Structures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609480" y="1447920"/>
            <a:ext cx="7786080" cy="45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4" dur="indefinite" restart="never" nodeType="tmRoot">
          <p:childTnLst>
            <p:seq>
              <p:cTn id="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Petri Nets for Modeling Primitive Structures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609480" y="1828800"/>
            <a:ext cx="894960" cy="2790360"/>
          </a:xfrm>
          <a:prstGeom prst="rect">
            <a:avLst/>
          </a:prstGeom>
          <a:ln w="9360"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1344960" y="2514600"/>
            <a:ext cx="527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sequence several things happen in order.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2"/>
          <a:stretch/>
        </p:blipFill>
        <p:spPr>
          <a:xfrm>
            <a:off x="0" y="4800600"/>
            <a:ext cx="2314080" cy="159048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2286000" y="4952880"/>
            <a:ext cx="457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conflict, the token in P4 enables three transitions; but when one of them fires, the token is removed, leaving the remaining two disabled.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Petri Nets for Modeling Primitive Structures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609480" y="2057400"/>
            <a:ext cx="2142720" cy="1885680"/>
          </a:xfrm>
          <a:prstGeom prst="rect">
            <a:avLst/>
          </a:prstGeom>
          <a:ln w="9360"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895480" y="2590920"/>
            <a:ext cx="4571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concurrency, all transitions occur at the same time.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2"/>
          <a:stretch/>
        </p:blipFill>
        <p:spPr>
          <a:xfrm>
            <a:off x="533520" y="4114800"/>
            <a:ext cx="2285640" cy="2257200"/>
          </a:xfrm>
          <a:prstGeom prst="rect">
            <a:avLst/>
          </a:prstGeom>
          <a:ln w="9360"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2895480" y="4572000"/>
            <a:ext cx="4571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Synchronization is also modeled well using Petri Nets; when the processes leading into P8, P9 and P10 are finished, all three are synchronized by starting P11.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8" dur="indefinite" restart="never" nodeType="tmRoot">
          <p:childTnLst>
            <p:seq>
              <p:cTn id="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Petri Nets for Modeling Primitive Structures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533520" y="1371600"/>
            <a:ext cx="2819160" cy="1695240"/>
          </a:xfrm>
          <a:prstGeom prst="rect">
            <a:avLst/>
          </a:prstGeom>
          <a:ln w="9360"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3505320" y="1600200"/>
            <a:ext cx="4571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Confusion is a combination of conflict and concurrency. P12 enables both T11 and T12, but if T11 fires, T12 is no longer enabled.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2"/>
          <a:stretch/>
        </p:blipFill>
        <p:spPr>
          <a:xfrm>
            <a:off x="609480" y="3124080"/>
            <a:ext cx="2599920" cy="2190240"/>
          </a:xfrm>
          <a:prstGeom prst="rect">
            <a:avLst/>
          </a:prstGeom>
          <a:ln w="9360"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3657600" y="3048120"/>
            <a:ext cx="45716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Merging is not quite the same as synchronization, since there is nothing requiring that the three transitions fire at the same time, or that all three fire before T17; this simply merges three parallel processes.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0" dur="indefinite" restart="never" nodeType="tmRoot">
          <p:childTnLst>
            <p:seq>
              <p:cTn id="9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Petri Nets for Modeling Primitive Structures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762120" y="2362320"/>
            <a:ext cx="2066400" cy="1819080"/>
          </a:xfrm>
          <a:prstGeom prst="rect">
            <a:avLst/>
          </a:prstGeom>
          <a:ln w="9360"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2971800" y="2743200"/>
            <a:ext cx="4571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priority/inhibit construct uses the inhibit arc to control T19; as long as P16 has a token, T19 cannot fire.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2" dur="indefinite" restart="never" nodeType="tmRoot">
          <p:childTnLst>
            <p:seq>
              <p:cTn id="9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Petri Net for Elevator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ShockwaveFlash1" descr=""/>
          <p:cNvPicPr/>
          <p:nvPr/>
        </p:nvPicPr>
        <p:blipFill>
          <a:blip r:embed="rId1"/>
          <a:stretch/>
        </p:blipFill>
        <p:spPr>
          <a:xfrm>
            <a:off x="533520" y="1981080"/>
            <a:ext cx="7772400" cy="426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4" dur="indefinite" restart="never" nodeType="tmRoot">
          <p:childTnLst>
            <p:seq>
              <p:cTn id="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Alternate Petri Net for Elevator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ShockwaveFlash1" descr=""/>
          <p:cNvPicPr/>
          <p:nvPr/>
        </p:nvPicPr>
        <p:blipFill>
          <a:blip r:embed="rId1"/>
          <a:stretch/>
        </p:blipFill>
        <p:spPr>
          <a:xfrm>
            <a:off x="609480" y="2057400"/>
            <a:ext cx="7848720" cy="449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6" dur="indefinite" restart="never" nodeType="tmRoot">
          <p:childTnLst>
            <p:seq>
              <p:cTn id="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Dining Philosophers Problem – 1 Philosopher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ShockwaveFlash1" descr=""/>
          <p:cNvPicPr/>
          <p:nvPr/>
        </p:nvPicPr>
        <p:blipFill>
          <a:blip r:embed="rId1"/>
          <a:stretch/>
        </p:blipFill>
        <p:spPr>
          <a:xfrm>
            <a:off x="609480" y="2057400"/>
            <a:ext cx="8153280" cy="449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8" dur="indefinite" restart="never" nodeType="tmRoot">
          <p:childTnLst>
            <p:seq>
              <p:cTn id="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Dining Philosophers Problem - 4 Philosophers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ShockwaveFlash1" descr=""/>
          <p:cNvPicPr/>
          <p:nvPr/>
        </p:nvPicPr>
        <p:blipFill>
          <a:blip r:embed="rId1"/>
          <a:stretch/>
        </p:blipFill>
        <p:spPr>
          <a:xfrm>
            <a:off x="533520" y="1981080"/>
            <a:ext cx="8001000" cy="434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0" dur="indefinite" restart="never" nodeType="tmRoot">
          <p:childTnLst>
            <p:seq>
              <p:cTn id="1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Dining Philosophers Problem - 4 Philosophers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ShockwaveFlash1" descr=""/>
          <p:cNvPicPr/>
          <p:nvPr/>
        </p:nvPicPr>
        <p:blipFill>
          <a:blip r:embed="rId1"/>
          <a:stretch/>
        </p:blipFill>
        <p:spPr>
          <a:xfrm>
            <a:off x="533520" y="1828800"/>
            <a:ext cx="8077320" cy="441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2" dur="indefinite" restart="never" nodeType="tmRoot">
          <p:childTnLst>
            <p:seq>
              <p:cTn id="10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Discrete Event 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Discrete Event System (DES) is a dynamic system whose behavior is characterized by abrupt changes in the value of its state, which takes discrete values, from a possibly infinite set.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state evolution is due to the occurrence of events; in other words, a DES is a discrete-state and event-driven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Modeling of DES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Petri Nets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Automata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Labeled Transition Systems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Petri Nets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Petri nets were introduced by C.A.Petri in the early 1960s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as a mathematical tool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modeling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distributed systems.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Their further development was facilitated by the fact that Petri Nets easy model process synchronization, asynchronous events, concurrent operations, and conflicts or resource sharing.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Petri Nets have been successfully used for concurrent and parallel systems modeling and analysis, communication protocols, performance evaluation of fault-tolerant systems.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Graphical Representation of Petri Nets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2819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Petri Net is a collection of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directed arcs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connecting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places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transitions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Places may hold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tokens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presence or absence of a token in a place can indicate whether a condition associated with this place is true or false.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state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marking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of a net is its assignment of tokens to places.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Arcs have capacity 1 by default; if other than 1, the capacity is marked on the arc. Places have infinite capacity by default, and transitions have no capacity, and cannot store tokens at all.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arcs can only connect places to transitions and vice versa.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Here is a simple net containing all components of a Petri Net: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3505320" y="4267080"/>
            <a:ext cx="2057040" cy="230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2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7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Transitions in Petri Nets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transition is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enabled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when the number of tokens in each of its input places is at least equal to the arc weight going from the place to the transition.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 enabled transition may fire at any time.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When a transition fires, it takes the tokens that enabled it from the input places; it then distributes tokens to output places according to arc weights.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the arc weights are all the same, it appears that tokens are moved across the transition. If they differ, however, it appears that tokens may disappear or be created.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firing of a transition results in a new marking of the net, a state description of all places.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Transition in Petri Nets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828800" y="1371600"/>
            <a:ext cx="5440320" cy="2590560"/>
          </a:xfrm>
          <a:prstGeom prst="rect">
            <a:avLst/>
          </a:prstGeom>
          <a:ln>
            <a:noFill/>
          </a:ln>
        </p:spPr>
      </p:pic>
      <p:pic>
        <p:nvPicPr>
          <p:cNvPr id="104" name="Picture 4" descr=""/>
          <p:cNvPicPr/>
          <p:nvPr/>
        </p:nvPicPr>
        <p:blipFill>
          <a:blip r:embed="rId2"/>
          <a:stretch/>
        </p:blipFill>
        <p:spPr>
          <a:xfrm>
            <a:off x="2057400" y="4191120"/>
            <a:ext cx="2209320" cy="2114280"/>
          </a:xfrm>
          <a:prstGeom prst="rect">
            <a:avLst/>
          </a:prstGeom>
          <a:ln>
            <a:noFill/>
          </a:ln>
        </p:spPr>
      </p:pic>
      <p:pic>
        <p:nvPicPr>
          <p:cNvPr id="105" name="Picture 6" descr=""/>
          <p:cNvPicPr/>
          <p:nvPr/>
        </p:nvPicPr>
        <p:blipFill>
          <a:blip r:embed="rId3"/>
          <a:stretch/>
        </p:blipFill>
        <p:spPr>
          <a:xfrm>
            <a:off x="5105520" y="4267080"/>
            <a:ext cx="195228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Transition in Petri Nets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2133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special kind of arc,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inhibitor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arc, is used to reverse the logic of an input place. With an inhibitor arc, the absence of a token in the input place enables, not the presence.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transition cannot fire, because the token in P2 inhibits it.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3124080" y="3886200"/>
            <a:ext cx="2409480" cy="235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2020-05-04T07:36:54Z</dcterms:created>
  <dc:creator>prince computer</dc:creator>
  <dc:description/>
  <dc:language>en-US</dc:language>
  <cp:lastModifiedBy/>
  <dcterms:modified xsi:type="dcterms:W3CDTF">2021-06-27T20:48:06Z</dcterms:modified>
  <cp:revision>57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