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F3690D15-7F52-4D70-AEF5-E751663582EA}" type="datetime">
              <a:rPr b="0" lang="en-US" sz="1200" spc="-1" strike="noStrike">
                <a:solidFill>
                  <a:srgbClr val="8b8b8b"/>
                </a:solidFill>
                <a:latin typeface="Calibri"/>
              </a:rPr>
              <a:t>6/27/21</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7C34ADB-68C6-43BE-8E4A-4177AB7673B7}"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432000" indent="-3240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C803658C-9BC1-48FD-BC2D-9CE4D5EC19B8}" type="datetime">
              <a:rPr b="0" lang="en-US" sz="1200" spc="-1" strike="noStrike">
                <a:solidFill>
                  <a:srgbClr val="8b8b8b"/>
                </a:solidFill>
                <a:latin typeface="Calibri"/>
              </a:rPr>
              <a:t>6/27/21</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F39C473-0A64-42AA-A6CC-CD7C06C6EA83}"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en.wikipedia.org/wiki/Turing_machine" TargetMode="External"/><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www.wolframscience.com/nksonline/toc.html"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Computer Modeling and Simulation</a:t>
            </a:r>
            <a:endParaRPr b="0" lang="en-US" sz="4400" spc="-1" strike="noStrike">
              <a:solidFill>
                <a:srgbClr val="000000"/>
              </a:solidFill>
              <a:latin typeface="Calibri"/>
            </a:endParaRPr>
          </a:p>
        </p:txBody>
      </p:sp>
      <p:sp>
        <p:nvSpPr>
          <p:cNvPr id="83"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en-US" sz="3200" spc="-1" strike="noStrike">
                <a:solidFill>
                  <a:srgbClr val="8b8b8b"/>
                </a:solidFill>
                <a:latin typeface="Calibri"/>
              </a:rPr>
              <a:t>Lecture 22</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Rules for a CA</a:t>
            </a:r>
            <a:endParaRPr b="0" lang="en-US" sz="4400" spc="-1" strike="noStrike">
              <a:solidFill>
                <a:srgbClr val="000000"/>
              </a:solidFill>
              <a:latin typeface="Calibri"/>
            </a:endParaRPr>
          </a:p>
        </p:txBody>
      </p:sp>
      <p:sp>
        <p:nvSpPr>
          <p:cNvPr id="106" name="TextShape 2"/>
          <p:cNvSpPr txBox="1"/>
          <p:nvPr/>
        </p:nvSpPr>
        <p:spPr>
          <a:xfrm>
            <a:off x="457200" y="1600200"/>
            <a:ext cx="8229240" cy="28191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say we have an individual cell called CELL. The formula for calculating CELL’s state at any given time t is as follows: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CELL state at time t = f(CELL neighborhood at time t - 1)</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 other words, a cell’s new state is a function of all the states in the cell’s neighborhood at the previous moment in time (or during the previous generation). We calculate a new state value by looking at all the previous neighbor states.</a:t>
            </a:r>
            <a:endParaRPr b="0" lang="en-US" sz="2800" spc="-1" strike="noStrike">
              <a:solidFill>
                <a:srgbClr val="000000"/>
              </a:solidFill>
              <a:latin typeface="Calibri"/>
            </a:endParaRPr>
          </a:p>
        </p:txBody>
      </p:sp>
      <p:pic>
        <p:nvPicPr>
          <p:cNvPr id="107" name="Picture 3" descr=""/>
          <p:cNvPicPr/>
          <p:nvPr/>
        </p:nvPicPr>
        <p:blipFill>
          <a:blip r:embed="rId1"/>
          <a:stretch/>
        </p:blipFill>
        <p:spPr>
          <a:xfrm>
            <a:off x="762120" y="4724280"/>
            <a:ext cx="7791120" cy="1942920"/>
          </a:xfrm>
          <a:prstGeom prst="rect">
            <a:avLst/>
          </a:prstGeom>
          <a:ln w="9360">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Rules for a CA</a:t>
            </a:r>
            <a:endParaRPr b="0" lang="en-US" sz="4400" spc="-1" strike="noStrike">
              <a:solidFill>
                <a:srgbClr val="000000"/>
              </a:solidFill>
              <a:latin typeface="Calibri"/>
            </a:endParaRPr>
          </a:p>
        </p:txBody>
      </p:sp>
      <p:sp>
        <p:nvSpPr>
          <p:cNvPr id="10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Now, in the world of cellular automata, there are many ways we could compute a cell’s state from a group of cells.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look at all the possible configurations of a cell and its neighbor and define the state outcome for every possible configuration.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have three cells, each with a state of 0 or 1. How many possible ways can we configure the states?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Rules for a CA</a:t>
            </a:r>
            <a:endParaRPr b="0" lang="en-US" sz="4400" spc="-1" strike="noStrike">
              <a:solidFill>
                <a:srgbClr val="000000"/>
              </a:solidFill>
              <a:latin typeface="Calibri"/>
            </a:endParaRPr>
          </a:p>
        </p:txBody>
      </p:sp>
      <p:sp>
        <p:nvSpPr>
          <p:cNvPr id="111" name="TextShape 2"/>
          <p:cNvSpPr txBox="1"/>
          <p:nvPr/>
        </p:nvSpPr>
        <p:spPr>
          <a:xfrm>
            <a:off x="457200" y="1600200"/>
            <a:ext cx="8229240" cy="24379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Three cells define a 3-bit number, and how high can you count with 3 bits? Up to 8. Let’s have a look.</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Once we have defined all the possible neighborhoods, we need to define an outcome (new state value: 0 or 1) for each neighborhood configuration.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12" name="Picture 2" descr=""/>
          <p:cNvPicPr/>
          <p:nvPr/>
        </p:nvPicPr>
        <p:blipFill>
          <a:blip r:embed="rId1"/>
          <a:stretch/>
        </p:blipFill>
        <p:spPr>
          <a:xfrm>
            <a:off x="1143000" y="2286000"/>
            <a:ext cx="6810120" cy="447480"/>
          </a:xfrm>
          <a:prstGeom prst="rect">
            <a:avLst/>
          </a:prstGeom>
          <a:ln w="9360">
            <a:noFill/>
          </a:ln>
        </p:spPr>
      </p:pic>
      <p:pic>
        <p:nvPicPr>
          <p:cNvPr id="113" name="Picture 3" descr=""/>
          <p:cNvPicPr/>
          <p:nvPr/>
        </p:nvPicPr>
        <p:blipFill>
          <a:blip r:embed="rId2"/>
          <a:stretch/>
        </p:blipFill>
        <p:spPr>
          <a:xfrm>
            <a:off x="1523880" y="4191120"/>
            <a:ext cx="6800400" cy="1199880"/>
          </a:xfrm>
          <a:prstGeom prst="rect">
            <a:avLst/>
          </a:prstGeom>
          <a:ln w="9360">
            <a:noFill/>
          </a:ln>
        </p:spPr>
      </p:pic>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Rules for a CA</a:t>
            </a:r>
            <a:endParaRPr b="0" lang="en-US" sz="4400" spc="-1" strike="noStrike">
              <a:solidFill>
                <a:srgbClr val="000000"/>
              </a:solidFill>
              <a:latin typeface="Calibri"/>
            </a:endParaRPr>
          </a:p>
        </p:txBody>
      </p:sp>
      <p:sp>
        <p:nvSpPr>
          <p:cNvPr id="115" name="TextShape 2"/>
          <p:cNvSpPr txBox="1"/>
          <p:nvPr/>
        </p:nvSpPr>
        <p:spPr>
          <a:xfrm>
            <a:off x="457200" y="1600200"/>
            <a:ext cx="8229240" cy="29714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standard Wolfram model is to start generation 0 with all cells having a state of 0 except for the middle cell, which should have a state of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Referring to the ruleset discussed earlier, let’s see how a given cell (let it be the center one) would change from generation 0 to generation 1.</a:t>
            </a:r>
            <a:endParaRPr b="0" lang="en-US" sz="3200" spc="-1" strike="noStrike">
              <a:solidFill>
                <a:srgbClr val="000000"/>
              </a:solidFill>
              <a:latin typeface="Calibri"/>
            </a:endParaRPr>
          </a:p>
        </p:txBody>
      </p:sp>
      <p:pic>
        <p:nvPicPr>
          <p:cNvPr id="116" name="Picture 2" descr=""/>
          <p:cNvPicPr/>
          <p:nvPr/>
        </p:nvPicPr>
        <p:blipFill>
          <a:blip r:embed="rId1"/>
          <a:stretch/>
        </p:blipFill>
        <p:spPr>
          <a:xfrm>
            <a:off x="990720" y="2590920"/>
            <a:ext cx="5790960" cy="771120"/>
          </a:xfrm>
          <a:prstGeom prst="rect">
            <a:avLst/>
          </a:prstGeom>
          <a:ln w="9360">
            <a:noFill/>
          </a:ln>
        </p:spPr>
      </p:pic>
      <p:pic>
        <p:nvPicPr>
          <p:cNvPr id="117" name="Picture 3" descr=""/>
          <p:cNvPicPr/>
          <p:nvPr/>
        </p:nvPicPr>
        <p:blipFill>
          <a:blip r:embed="rId2"/>
          <a:stretch/>
        </p:blipFill>
        <p:spPr>
          <a:xfrm>
            <a:off x="533520" y="4419720"/>
            <a:ext cx="8152920" cy="1914120"/>
          </a:xfrm>
          <a:prstGeom prst="rect">
            <a:avLst/>
          </a:prstGeom>
          <a:ln w="9360">
            <a:noFill/>
          </a:ln>
        </p:spPr>
      </p:pic>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15">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Rules for a CA</a:t>
            </a:r>
            <a:endParaRPr b="0" lang="en-US" sz="4400" spc="-1" strike="noStrike">
              <a:solidFill>
                <a:srgbClr val="000000"/>
              </a:solidFill>
              <a:latin typeface="Calibri"/>
            </a:endParaRPr>
          </a:p>
        </p:txBody>
      </p:sp>
      <p:sp>
        <p:nvSpPr>
          <p:cNvPr id="11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Try applying the same logic to all of the cells above and fill in the empty cells.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Now, let’s go past just one generation and color the cells —0 means white, 1 means black—and stack the generations, with each new generation appearing below the previous one.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 CA over a no. of generations</a:t>
            </a:r>
            <a:endParaRPr b="0" lang="en-US" sz="4400" spc="-1" strike="noStrike">
              <a:solidFill>
                <a:srgbClr val="000000"/>
              </a:solidFill>
              <a:latin typeface="Calibri"/>
            </a:endParaRPr>
          </a:p>
        </p:txBody>
      </p:sp>
      <p:pic>
        <p:nvPicPr>
          <p:cNvPr id="121" name="Picture 2" descr=""/>
          <p:cNvPicPr/>
          <p:nvPr/>
        </p:nvPicPr>
        <p:blipFill>
          <a:blip r:embed="rId1"/>
          <a:stretch/>
        </p:blipFill>
        <p:spPr>
          <a:xfrm>
            <a:off x="609480" y="1981080"/>
            <a:ext cx="7714800" cy="2599920"/>
          </a:xfrm>
          <a:prstGeom prst="rect">
            <a:avLst/>
          </a:prstGeom>
          <a:ln w="9360">
            <a:noFill/>
          </a:ln>
        </p:spPr>
      </p:pic>
      <p:sp>
        <p:nvSpPr>
          <p:cNvPr id="122" name="CustomShape 2"/>
          <p:cNvSpPr/>
          <p:nvPr/>
        </p:nvSpPr>
        <p:spPr>
          <a:xfrm>
            <a:off x="0" y="5303520"/>
            <a:ext cx="929772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The low-resolution shape we’re seeing above is the “Sierpiński triangle.”</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Named after the Polish mathematician Wacław Sierpiński, it’s a fractal pattern.</a:t>
            </a:r>
            <a:endParaRPr b="0" lang="en-US" sz="18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24" name="TextShape 2"/>
          <p:cNvSpPr txBox="1"/>
          <p:nvPr/>
        </p:nvSpPr>
        <p:spPr>
          <a:xfrm>
            <a:off x="609480" y="4952880"/>
            <a:ext cx="8229240" cy="12189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Here each cell is a single pixel wide so that the resolution is much higher.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25" name="Picture 2" descr=""/>
          <p:cNvPicPr/>
          <p:nvPr/>
        </p:nvPicPr>
        <p:blipFill>
          <a:blip r:embed="rId1"/>
          <a:stretch/>
        </p:blipFill>
        <p:spPr>
          <a:xfrm>
            <a:off x="685800" y="1905120"/>
            <a:ext cx="7657920" cy="2580840"/>
          </a:xfrm>
          <a:prstGeom prst="rect">
            <a:avLst/>
          </a:prstGeom>
          <a:ln w="9360">
            <a:noFill/>
          </a:ln>
        </p:spPr>
      </p:pic>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Convention for naming </a:t>
            </a:r>
            <a:r>
              <a:rPr b="0" lang="en-US" sz="4400" spc="-1" strike="noStrike">
                <a:solidFill>
                  <a:srgbClr val="000000"/>
                </a:solidFill>
                <a:latin typeface="Calibri"/>
              </a:rPr>
              <a:t>Rules</a:t>
            </a:r>
            <a:endParaRPr b="0" lang="en-US" sz="4400" spc="-1" strike="noStrike">
              <a:solidFill>
                <a:srgbClr val="000000"/>
              </a:solidFill>
              <a:latin typeface="Calibri"/>
            </a:endParaRPr>
          </a:p>
        </p:txBody>
      </p:sp>
      <p:sp>
        <p:nvSpPr>
          <p:cNvPr id="127" name="TextShape 2"/>
          <p:cNvSpPr txBox="1"/>
          <p:nvPr/>
        </p:nvSpPr>
        <p:spPr>
          <a:xfrm>
            <a:off x="457200" y="1600200"/>
            <a:ext cx="8229240" cy="9903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rule applied is called rule 90.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With 8 bit number, we have then 256 rules.</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pic>
        <p:nvPicPr>
          <p:cNvPr id="128" name="Picture 3" descr=""/>
          <p:cNvPicPr/>
          <p:nvPr/>
        </p:nvPicPr>
        <p:blipFill>
          <a:blip r:embed="rId1"/>
          <a:stretch/>
        </p:blipFill>
        <p:spPr>
          <a:xfrm>
            <a:off x="1143000" y="4419720"/>
            <a:ext cx="6800400" cy="1199880"/>
          </a:xfrm>
          <a:prstGeom prst="rect">
            <a:avLst/>
          </a:prstGeom>
          <a:ln w="9360">
            <a:noFill/>
          </a:ln>
        </p:spPr>
      </p:pic>
      <p:sp>
        <p:nvSpPr>
          <p:cNvPr id="129" name="CustomShape 3"/>
          <p:cNvSpPr/>
          <p:nvPr/>
        </p:nvSpPr>
        <p:spPr>
          <a:xfrm>
            <a:off x="1143000" y="5257800"/>
            <a:ext cx="6857640" cy="380520"/>
          </a:xfrm>
          <a:prstGeom prst="ellipse">
            <a:avLst/>
          </a:prstGeom>
          <a:noFill/>
          <a:ln w="25560">
            <a:solidFill>
              <a:srgbClr val="3a5f8b"/>
            </a:solidFill>
            <a:round/>
          </a:ln>
        </p:spPr>
        <p:style>
          <a:lnRef idx="0"/>
          <a:fillRef idx="0"/>
          <a:effectRef idx="0"/>
          <a:fontRef idx="minor"/>
        </p:style>
      </p:sp>
      <p:sp>
        <p:nvSpPr>
          <p:cNvPr id="130" name="CustomShape 4"/>
          <p:cNvSpPr/>
          <p:nvPr/>
        </p:nvSpPr>
        <p:spPr>
          <a:xfrm flipH="1" rot="16200000">
            <a:off x="4762800" y="5447880"/>
            <a:ext cx="380520" cy="761760"/>
          </a:xfrm>
          <a:custGeom>
            <a:avLst/>
            <a:gdLst/>
            <a:ahLst/>
            <a:rect l="l" t="t" r="r" b="b"/>
            <a:pathLst>
              <a:path w="21600" h="21600">
                <a:moveTo>
                  <a:pt x="0" y="0"/>
                </a:moveTo>
                <a:lnTo>
                  <a:pt x="21600" y="21600"/>
                </a:lnTo>
              </a:path>
            </a:pathLst>
          </a:custGeom>
          <a:noFill/>
          <a:ln w="9360">
            <a:solidFill>
              <a:srgbClr val="4a7ebb"/>
            </a:solidFill>
            <a:round/>
            <a:tailEnd len="med" type="triangle" w="med"/>
          </a:ln>
        </p:spPr>
        <p:style>
          <a:lnRef idx="0"/>
          <a:fillRef idx="0"/>
          <a:effectRef idx="0"/>
          <a:fontRef idx="minor"/>
        </p:style>
      </p:sp>
      <p:sp>
        <p:nvSpPr>
          <p:cNvPr id="131" name="CustomShape 5"/>
          <p:cNvSpPr/>
          <p:nvPr/>
        </p:nvSpPr>
        <p:spPr>
          <a:xfrm>
            <a:off x="5205960" y="5943600"/>
            <a:ext cx="1548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90 in binary</a:t>
            </a:r>
            <a:endParaRPr b="0" lang="en-US" sz="1800" spc="-1" strike="noStrike">
              <a:latin typeface="Arial"/>
            </a:endParaRPr>
          </a:p>
        </p:txBody>
      </p:sp>
    </p:spTree>
  </p:cSld>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Outcomes of CA</a:t>
            </a:r>
            <a:endParaRPr b="0" lang="en-US" sz="4400" spc="-1" strike="noStrike">
              <a:solidFill>
                <a:srgbClr val="000000"/>
              </a:solidFill>
              <a:latin typeface="Calibri"/>
            </a:endParaRPr>
          </a:p>
        </p:txBody>
      </p:sp>
      <p:sp>
        <p:nvSpPr>
          <p:cNvPr id="133" name="TextShape 2"/>
          <p:cNvSpPr txBox="1"/>
          <p:nvPr/>
        </p:nvSpPr>
        <p:spPr>
          <a:xfrm>
            <a:off x="457200" y="1600200"/>
            <a:ext cx="8229240" cy="30477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Out of all 256 rule sets, only a handful produce compelling outcomes.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However, it’s quite incredible that even one of these rule sets for a one-dimensional CA with only two possible states can produce the patterns we see every day in nature (see the figure below), and it demonstrates how valuable these systems can be in simulation and pattern generation.</a:t>
            </a:r>
            <a:endParaRPr b="0" lang="en-US" sz="3200" spc="-1" strike="noStrike">
              <a:solidFill>
                <a:srgbClr val="000000"/>
              </a:solidFill>
              <a:latin typeface="Calibri"/>
            </a:endParaRPr>
          </a:p>
        </p:txBody>
      </p:sp>
      <p:pic>
        <p:nvPicPr>
          <p:cNvPr id="134" name="Picture 2" descr=""/>
          <p:cNvPicPr/>
          <p:nvPr/>
        </p:nvPicPr>
        <p:blipFill>
          <a:blip r:embed="rId1"/>
          <a:stretch/>
        </p:blipFill>
        <p:spPr>
          <a:xfrm>
            <a:off x="4876920" y="4419720"/>
            <a:ext cx="2895120" cy="2216520"/>
          </a:xfrm>
          <a:prstGeom prst="rect">
            <a:avLst/>
          </a:prstGeom>
          <a:ln w="9360">
            <a:noFill/>
          </a:ln>
        </p:spPr>
      </p:pic>
    </p:spTree>
  </p:cSld>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outcomes of CA</a:t>
            </a:r>
            <a:endParaRPr b="0" lang="en-US" sz="4400" spc="-1" strike="noStrike">
              <a:solidFill>
                <a:srgbClr val="000000"/>
              </a:solidFill>
              <a:latin typeface="Calibri"/>
            </a:endParaRPr>
          </a:p>
        </p:txBody>
      </p:sp>
      <p:sp>
        <p:nvSpPr>
          <p:cNvPr id="136" name="TextShape 2"/>
          <p:cNvSpPr txBox="1"/>
          <p:nvPr/>
        </p:nvSpPr>
        <p:spPr>
          <a:xfrm>
            <a:off x="457200" y="1600200"/>
            <a:ext cx="8229240" cy="18284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Rule 90 gives this “Sierpiński triangle” only if the initial state contains only one 1 in the middle.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different initial conditions, Rule 90 produce different results which are quite random.</a:t>
            </a:r>
            <a:endParaRPr b="0" lang="en-US" sz="3200" spc="-1" strike="noStrike">
              <a:solidFill>
                <a:srgbClr val="000000"/>
              </a:solidFill>
              <a:latin typeface="Calibri"/>
            </a:endParaRPr>
          </a:p>
        </p:txBody>
      </p:sp>
    </p:spTree>
  </p:cSld>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Cellular Automata</a:t>
            </a:r>
            <a:endParaRPr b="0" lang="en-US" sz="4400" spc="-1" strike="noStrike">
              <a:solidFill>
                <a:srgbClr val="000000"/>
              </a:solidFill>
              <a:latin typeface="Calibri"/>
            </a:endParaRPr>
          </a:p>
        </p:txBody>
      </p:sp>
      <p:sp>
        <p:nvSpPr>
          <p:cNvPr id="8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Cellular automata (henceforth: CA) are </a:t>
            </a:r>
            <a:r>
              <a:rPr b="0" i="1" lang="en-US" sz="3200" spc="-1" strike="noStrike">
                <a:solidFill>
                  <a:srgbClr val="000000"/>
                </a:solidFill>
                <a:latin typeface="Calibri"/>
              </a:rPr>
              <a:t>discrete</a:t>
            </a:r>
            <a:r>
              <a:rPr b="0" lang="en-US" sz="3200" spc="-1" strike="noStrike">
                <a:solidFill>
                  <a:srgbClr val="000000"/>
                </a:solidFill>
                <a:latin typeface="Calibri"/>
              </a:rPr>
              <a:t>, </a:t>
            </a:r>
            <a:r>
              <a:rPr b="0" i="1" lang="en-US" sz="3200" spc="-1" strike="noStrike">
                <a:solidFill>
                  <a:srgbClr val="000000"/>
                </a:solidFill>
                <a:latin typeface="Calibri"/>
              </a:rPr>
              <a:t>abstract computational systems.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Firstly, CA are spatially and temporally </a:t>
            </a:r>
            <a:r>
              <a:rPr b="1" i="1" lang="en-US" sz="3200" spc="-1" strike="noStrike">
                <a:solidFill>
                  <a:srgbClr val="000000"/>
                </a:solidFill>
                <a:latin typeface="Calibri"/>
              </a:rPr>
              <a:t>discrete</a:t>
            </a:r>
            <a:r>
              <a:rPr b="0" lang="en-US" sz="3200" spc="-1" strike="noStrike">
                <a:solidFill>
                  <a:srgbClr val="000000"/>
                </a:solidFill>
                <a:latin typeface="Calibri"/>
              </a:rPr>
              <a:t>: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Spatially discrete: They are composed of a finite  set of homogenous, simple units, the </a:t>
            </a:r>
            <a:r>
              <a:rPr b="0" i="1" lang="en-US" sz="2800" spc="-1" strike="noStrike">
                <a:solidFill>
                  <a:srgbClr val="000000"/>
                </a:solidFill>
                <a:latin typeface="Calibri"/>
              </a:rPr>
              <a:t>atoms</a:t>
            </a:r>
            <a:r>
              <a:rPr b="0" lang="en-US" sz="2800" spc="-1" strike="noStrike">
                <a:solidFill>
                  <a:srgbClr val="000000"/>
                </a:solidFill>
                <a:latin typeface="Calibri"/>
              </a:rPr>
              <a:t> or </a:t>
            </a:r>
            <a:r>
              <a:rPr b="0" i="1" lang="en-US" sz="2800" spc="-1" strike="noStrike">
                <a:solidFill>
                  <a:srgbClr val="000000"/>
                </a:solidFill>
                <a:latin typeface="Calibri"/>
              </a:rPr>
              <a:t>cells</a:t>
            </a:r>
            <a:r>
              <a:rPr b="0" lang="en-US" sz="2800" spc="-1" strike="noStrike">
                <a:solidFill>
                  <a:srgbClr val="000000"/>
                </a:solidFill>
                <a:latin typeface="Calibri"/>
              </a:rPr>
              <a: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Temporally discrete: At each time unit, the cells instantiate one of a finite set of states. They evolve in parallel at discrete time steps, following state update functions or dynamical transition rules:. The rules dictate the update of a cell state by taking into account the states of cells in its local neighborhood.</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Secondly, CA are</a:t>
            </a:r>
            <a:r>
              <a:rPr b="1" lang="en-US" sz="3200" spc="-1" strike="noStrike">
                <a:solidFill>
                  <a:srgbClr val="000000"/>
                </a:solidFill>
                <a:latin typeface="Calibri"/>
              </a:rPr>
              <a:t> </a:t>
            </a:r>
            <a:r>
              <a:rPr b="1" i="1" lang="en-US" sz="3200" spc="-1" strike="noStrike">
                <a:solidFill>
                  <a:srgbClr val="000000"/>
                </a:solidFill>
                <a:latin typeface="Calibri"/>
              </a:rPr>
              <a:t>abstract</a:t>
            </a:r>
            <a:r>
              <a:rPr b="0" lang="en-US" sz="3200" spc="-1" strike="noStrike">
                <a:solidFill>
                  <a:srgbClr val="000000"/>
                </a:solidFill>
                <a:latin typeface="Calibri"/>
              </a:rPr>
              <a:t>: they can be specified in purely mathematical terms and physical structures can implement them.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Thirdly, CA are </a:t>
            </a:r>
            <a:r>
              <a:rPr b="1" i="1" lang="en-US" sz="3200" spc="-1" strike="noStrike">
                <a:solidFill>
                  <a:srgbClr val="000000"/>
                </a:solidFill>
                <a:latin typeface="Calibri"/>
              </a:rPr>
              <a:t>computational</a:t>
            </a:r>
            <a:r>
              <a:rPr b="1" lang="en-US" sz="3200" spc="-1" strike="noStrike">
                <a:solidFill>
                  <a:srgbClr val="000000"/>
                </a:solidFill>
                <a:latin typeface="Calibri"/>
              </a:rPr>
              <a:t> </a:t>
            </a:r>
            <a:r>
              <a:rPr b="0" lang="en-US" sz="3200" spc="-1" strike="noStrike">
                <a:solidFill>
                  <a:srgbClr val="000000"/>
                </a:solidFill>
                <a:latin typeface="Calibri"/>
              </a:rPr>
              <a:t>systems: they can compute functions and solve algorithmic problems.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Despite functioning in a different way from traditional, Turing machine-like devices, CA with suitable rules can emulate a universal Turing machine , and therefore compute, given Turing’s thesis,  anything computable.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138" name="Picture 2" descr=""/>
          <p:cNvPicPr/>
          <p:nvPr/>
        </p:nvPicPr>
        <p:blipFill>
          <a:blip r:embed="rId1"/>
          <a:stretch/>
        </p:blipFill>
        <p:spPr>
          <a:xfrm>
            <a:off x="2133720" y="1447920"/>
            <a:ext cx="4895640" cy="4828680"/>
          </a:xfrm>
          <a:prstGeom prst="rect">
            <a:avLst/>
          </a:prstGeom>
          <a:ln w="9360">
            <a:noFill/>
          </a:ln>
        </p:spPr>
      </p:pic>
      <p:sp>
        <p:nvSpPr>
          <p:cNvPr id="139" name="CustomShape 2"/>
          <p:cNvSpPr/>
          <p:nvPr/>
        </p:nvSpPr>
        <p:spPr>
          <a:xfrm>
            <a:off x="228600" y="6324480"/>
            <a:ext cx="7772040" cy="5770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Calibri"/>
              </a:rPr>
              <a:t>Rule 90 again. Same rule as above, but with a random initial condition. This time the individual cells are unpredictable</a:t>
            </a:r>
            <a:endParaRPr b="0" lang="en-US" sz="1600" spc="-1" strike="noStrike">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Another rule – Rule 30</a:t>
            </a:r>
            <a:endParaRPr b="0" lang="en-US" sz="4400" spc="-1" strike="noStrike">
              <a:solidFill>
                <a:srgbClr val="000000"/>
              </a:solidFill>
              <a:latin typeface="Calibri"/>
            </a:endParaRPr>
          </a:p>
        </p:txBody>
      </p:sp>
      <p:pic>
        <p:nvPicPr>
          <p:cNvPr id="141" name="Picture 2" descr=""/>
          <p:cNvPicPr/>
          <p:nvPr/>
        </p:nvPicPr>
        <p:blipFill>
          <a:blip r:embed="rId1"/>
          <a:stretch/>
        </p:blipFill>
        <p:spPr>
          <a:xfrm>
            <a:off x="412200" y="2336760"/>
            <a:ext cx="8121960" cy="3720960"/>
          </a:xfrm>
          <a:prstGeom prst="rect">
            <a:avLst/>
          </a:prstGeom>
          <a:ln w="9360">
            <a:noFill/>
          </a:ln>
        </p:spPr>
      </p:pic>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Rule 30</a:t>
            </a:r>
            <a:endParaRPr b="0" lang="en-US" sz="4400" spc="-1" strike="noStrike">
              <a:solidFill>
                <a:srgbClr val="000000"/>
              </a:solidFill>
              <a:latin typeface="Calibri"/>
            </a:endParaRPr>
          </a:p>
        </p:txBody>
      </p:sp>
      <p:sp>
        <p:nvSpPr>
          <p:cNvPr id="14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different initial states, the results </a:t>
            </a:r>
            <a:r>
              <a:rPr b="0" i="1" lang="en-US" sz="3200" spc="-1" strike="noStrike">
                <a:solidFill>
                  <a:srgbClr val="000000"/>
                </a:solidFill>
                <a:latin typeface="Calibri"/>
              </a:rPr>
              <a:t>never converge in rule 30</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other words, rule 30 never begins to exhibit any pattern in its behavior that would allow someone to predict what cells were in what state at an arbitrary row without computing all the iterations prior by brute-force.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rule 30, if we wanted to figure out what happens on the billionth row, we would actually have to generate all 1 billion rows, one by one.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this reason, rule 30 actually served as the random number generator in Mathematica for a long time.</a:t>
            </a:r>
            <a:endParaRPr b="0" lang="en-US" sz="3200" spc="-1" strike="noStrike">
              <a:solidFill>
                <a:srgbClr val="000000"/>
              </a:solidFill>
              <a:latin typeface="Calibri"/>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Rule 94</a:t>
            </a:r>
            <a:endParaRPr b="0" lang="en-US" sz="4400" spc="-1" strike="noStrike">
              <a:solidFill>
                <a:srgbClr val="000000"/>
              </a:solidFill>
              <a:latin typeface="Calibri"/>
            </a:endParaRPr>
          </a:p>
        </p:txBody>
      </p:sp>
      <p:sp>
        <p:nvSpPr>
          <p:cNvPr id="145" name="TextShape 2"/>
          <p:cNvSpPr txBox="1"/>
          <p:nvPr/>
        </p:nvSpPr>
        <p:spPr>
          <a:xfrm>
            <a:off x="457200" y="1600200"/>
            <a:ext cx="8229240" cy="15998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Most CAs don’t have this random behavior; they converge to well-defined patterns. Take rule 94:</a:t>
            </a:r>
            <a:endParaRPr b="0" lang="en-US" sz="3200" spc="-1" strike="noStrike">
              <a:solidFill>
                <a:srgbClr val="000000"/>
              </a:solidFill>
              <a:latin typeface="Calibri"/>
            </a:endParaRPr>
          </a:p>
        </p:txBody>
      </p:sp>
      <p:pic>
        <p:nvPicPr>
          <p:cNvPr id="146" name="Picture 2" descr=""/>
          <p:cNvPicPr/>
          <p:nvPr/>
        </p:nvPicPr>
        <p:blipFill>
          <a:blip r:embed="rId1"/>
          <a:stretch/>
        </p:blipFill>
        <p:spPr>
          <a:xfrm>
            <a:off x="1905120" y="3276720"/>
            <a:ext cx="4876560" cy="3114360"/>
          </a:xfrm>
          <a:prstGeom prst="rect">
            <a:avLst/>
          </a:prstGeom>
          <a:ln w="9360">
            <a:noFill/>
          </a:ln>
        </p:spPr>
      </p:pic>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Complex System</a:t>
            </a:r>
            <a:endParaRPr b="0" lang="en-US" sz="4400" spc="-1" strike="noStrike">
              <a:solidFill>
                <a:srgbClr val="000000"/>
              </a:solidFill>
              <a:latin typeface="Calibri"/>
            </a:endParaRPr>
          </a:p>
        </p:txBody>
      </p:sp>
      <p:sp>
        <p:nvSpPr>
          <p:cNvPr id="148"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CAs model complex systems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More than the sum of its parts, a complex system is a system of elements, operating in parallel, with short-range relationships that as a whole exhibit emergent behavior. </a:t>
            </a:r>
            <a:endParaRPr b="0" lang="en-US" sz="3200" spc="-1" strike="noStrike">
              <a:solidFill>
                <a:srgbClr val="000000"/>
              </a:solidFill>
              <a:latin typeface="Calibri"/>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2D CAs</a:t>
            </a:r>
            <a:endParaRPr b="0" lang="en-US" sz="4400" spc="-1" strike="noStrike">
              <a:solidFill>
                <a:srgbClr val="000000"/>
              </a:solidFill>
              <a:latin typeface="Calibri"/>
            </a:endParaRPr>
          </a:p>
        </p:txBody>
      </p:sp>
      <p:sp>
        <p:nvSpPr>
          <p:cNvPr id="150"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Most popular example is Game of Life.</a:t>
            </a:r>
            <a:endParaRPr b="0" lang="en-US" sz="3200" spc="-1" strike="noStrike">
              <a:solidFill>
                <a:srgbClr val="000000"/>
              </a:solidFill>
              <a:latin typeface="Calibri"/>
            </a:endParaRPr>
          </a:p>
        </p:txBody>
      </p:sp>
    </p:spTree>
  </p:cSld>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Turing Machine</a:t>
            </a:r>
            <a:endParaRPr b="0" lang="en-US" sz="4400" spc="-1" strike="noStrike">
              <a:solidFill>
                <a:srgbClr val="000000"/>
              </a:solidFill>
              <a:latin typeface="Calibri"/>
            </a:endParaRPr>
          </a:p>
        </p:txBody>
      </p:sp>
      <p:sp>
        <p:nvSpPr>
          <p:cNvPr id="152"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a:t>
            </a:r>
            <a:r>
              <a:rPr b="1" lang="en-US" sz="3200" spc="-1" strike="noStrike">
                <a:solidFill>
                  <a:srgbClr val="000000"/>
                </a:solidFill>
                <a:latin typeface="Calibri"/>
              </a:rPr>
              <a:t>Turing machine</a:t>
            </a:r>
            <a:r>
              <a:rPr b="0" lang="en-US" sz="3200" spc="-1" strike="noStrike">
                <a:solidFill>
                  <a:srgbClr val="000000"/>
                </a:solidFill>
                <a:latin typeface="Calibri"/>
              </a:rPr>
              <a:t> is a mathematical model of computation that defines an abstract machine, which manipulates symbols on a strip of tape according to a table of rules.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Despite the model's simplicity, given any computer algorithm, a Turing machine capable of simulating that algorithm's logic can be constructed.</a:t>
            </a:r>
            <a:r>
              <a:rPr b="0" lang="en-US" sz="3200" spc="-1" strike="noStrike" u="sng" baseline="30000">
                <a:solidFill>
                  <a:srgbClr val="0000ff"/>
                </a:solidFill>
                <a:uFillTx/>
                <a:latin typeface="Calibri"/>
                <a:hlinkClick r:id="rId1"/>
              </a:rPr>
              <a:t>[</a:t>
            </a:r>
            <a:endParaRPr b="0" lang="en-US" sz="3200" spc="-1" strike="noStrike">
              <a:solidFill>
                <a:srgbClr val="000000"/>
              </a:solidFill>
              <a:latin typeface="Calibri"/>
            </a:endParaRPr>
          </a:p>
        </p:txBody>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Universal Turing Machine</a:t>
            </a:r>
            <a:endParaRPr b="0" lang="en-US" sz="4400" spc="-1" strike="noStrike">
              <a:solidFill>
                <a:srgbClr val="000000"/>
              </a:solidFill>
              <a:latin typeface="Calibri"/>
            </a:endParaRPr>
          </a:p>
        </p:txBody>
      </p:sp>
      <p:sp>
        <p:nvSpPr>
          <p:cNvPr id="15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computer science, a </a:t>
            </a:r>
            <a:r>
              <a:rPr b="1" lang="en-US" sz="3200" spc="-1" strike="noStrike">
                <a:solidFill>
                  <a:srgbClr val="000000"/>
                </a:solidFill>
                <a:latin typeface="Calibri"/>
              </a:rPr>
              <a:t>universal Turing machine</a:t>
            </a:r>
            <a:r>
              <a:rPr b="0" lang="en-US" sz="3200" spc="-1" strike="noStrike">
                <a:solidFill>
                  <a:srgbClr val="000000"/>
                </a:solidFill>
                <a:latin typeface="Calibri"/>
              </a:rPr>
              <a:t> (UTM) is a </a:t>
            </a:r>
            <a:r>
              <a:rPr b="1" lang="en-US" sz="3200" spc="-1" strike="noStrike">
                <a:solidFill>
                  <a:srgbClr val="000000"/>
                </a:solidFill>
                <a:latin typeface="Calibri"/>
              </a:rPr>
              <a:t>Turing machine</a:t>
            </a:r>
            <a:r>
              <a:rPr b="0" lang="en-US" sz="3200" spc="-1" strike="noStrike">
                <a:solidFill>
                  <a:srgbClr val="000000"/>
                </a:solidFill>
                <a:latin typeface="Calibri"/>
              </a:rPr>
              <a:t> that simulates an arbitrary </a:t>
            </a:r>
            <a:r>
              <a:rPr b="1" lang="en-US" sz="3200" spc="-1" strike="noStrike">
                <a:solidFill>
                  <a:srgbClr val="000000"/>
                </a:solidFill>
                <a:latin typeface="Calibri"/>
              </a:rPr>
              <a:t>Turing machine</a:t>
            </a:r>
            <a:r>
              <a:rPr b="0" lang="en-US" sz="3200" spc="-1" strike="noStrike">
                <a:solidFill>
                  <a:srgbClr val="000000"/>
                </a:solidFill>
                <a:latin typeface="Calibri"/>
              </a:rPr>
              <a:t> on arbitrary input. The </a:t>
            </a:r>
            <a:r>
              <a:rPr b="1" lang="en-US" sz="3200" spc="-1" strike="noStrike">
                <a:solidFill>
                  <a:srgbClr val="000000"/>
                </a:solidFill>
                <a:latin typeface="Calibri"/>
              </a:rPr>
              <a:t>universal machine</a:t>
            </a:r>
            <a:r>
              <a:rPr b="0" lang="en-US" sz="3200" spc="-1" strike="noStrike">
                <a:solidFill>
                  <a:srgbClr val="000000"/>
                </a:solidFill>
                <a:latin typeface="Calibri"/>
              </a:rPr>
              <a:t> essentially achieves this by reading both the description of the </a:t>
            </a:r>
            <a:r>
              <a:rPr b="1" lang="en-US" sz="3200" spc="-1" strike="noStrike">
                <a:solidFill>
                  <a:srgbClr val="000000"/>
                </a:solidFill>
                <a:latin typeface="Calibri"/>
              </a:rPr>
              <a:t>machine</a:t>
            </a:r>
            <a:r>
              <a:rPr b="0" lang="en-US" sz="3200" spc="-1" strike="noStrike">
                <a:solidFill>
                  <a:srgbClr val="000000"/>
                </a:solidFill>
                <a:latin typeface="Calibri"/>
              </a:rPr>
              <a:t> to be simulated as well as the input to that </a:t>
            </a:r>
            <a:r>
              <a:rPr b="1" lang="en-US" sz="3200" spc="-1" strike="noStrike">
                <a:solidFill>
                  <a:srgbClr val="000000"/>
                </a:solidFill>
                <a:latin typeface="Calibri"/>
              </a:rPr>
              <a:t>machine</a:t>
            </a:r>
            <a:r>
              <a:rPr b="0" lang="en-US" sz="3200" spc="-1" strike="noStrike">
                <a:solidFill>
                  <a:srgbClr val="000000"/>
                </a:solidFill>
                <a:latin typeface="Calibri"/>
              </a:rPr>
              <a:t> from its own tape.</a:t>
            </a:r>
            <a:endParaRPr b="0" lang="en-US" sz="3200" spc="-1" strike="noStrike">
              <a:solidFill>
                <a:srgbClr val="000000"/>
              </a:solidFill>
              <a:latin typeface="Calibri"/>
            </a:endParaRPr>
          </a:p>
        </p:txBody>
      </p:sp>
    </p:spTree>
  </p:cSld>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Characteristics of a CA</a:t>
            </a:r>
            <a:endParaRPr b="0" lang="en-US" sz="4400" spc="-1" strike="noStrike">
              <a:solidFill>
                <a:srgbClr val="000000"/>
              </a:solidFill>
              <a:latin typeface="Calibri"/>
            </a:endParaRPr>
          </a:p>
        </p:txBody>
      </p:sp>
      <p:sp>
        <p:nvSpPr>
          <p:cNvPr id="8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cellular automaton is a model of a system of “cell” objects with the following characteristics.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cells live on a </a:t>
            </a:r>
            <a:r>
              <a:rPr b="1" i="1" lang="en-US" sz="3200" spc="-1" strike="noStrike">
                <a:solidFill>
                  <a:srgbClr val="000000"/>
                </a:solidFill>
                <a:latin typeface="Calibri"/>
              </a:rPr>
              <a:t>grid</a:t>
            </a:r>
            <a:r>
              <a:rPr b="0" lang="en-US" sz="3200" spc="-1" strike="noStrike">
                <a:solidFill>
                  <a:srgbClr val="000000"/>
                </a:solidFill>
                <a:latin typeface="Calibri"/>
              </a:rPr>
              <a:t>. (any finite number of dimensions.)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cell has a </a:t>
            </a:r>
            <a:r>
              <a:rPr b="1" i="1" lang="en-US" sz="3200" spc="-1" strike="noStrike">
                <a:solidFill>
                  <a:srgbClr val="000000"/>
                </a:solidFill>
                <a:latin typeface="Calibri"/>
              </a:rPr>
              <a:t>state</a:t>
            </a:r>
            <a:r>
              <a:rPr b="0" lang="en-US" sz="3200" spc="-1" strike="noStrike">
                <a:solidFill>
                  <a:srgbClr val="000000"/>
                </a:solidFill>
                <a:latin typeface="Calibri"/>
              </a:rPr>
              <a:t>. The number of state possibilities is typically finite. The simplest example has the two possibilities of 1 and 0 (otherwise referred to as “on” and “off” or “alive” and “dead”).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cell has a </a:t>
            </a:r>
            <a:r>
              <a:rPr b="1" i="1" lang="en-US" sz="3200" spc="-1" strike="noStrike">
                <a:solidFill>
                  <a:srgbClr val="000000"/>
                </a:solidFill>
                <a:latin typeface="Calibri"/>
              </a:rPr>
              <a:t>neighborhood</a:t>
            </a:r>
            <a:r>
              <a:rPr b="0" lang="en-US" sz="3200" spc="-1" strike="noStrike">
                <a:solidFill>
                  <a:srgbClr val="000000"/>
                </a:solidFill>
                <a:latin typeface="Calibri"/>
              </a:rPr>
              <a:t>. This can be defined in any number of ways, but it is typically a list of adjacent cells.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7">
                                            <p:txEl>
                                              <p:pRg st="0" end="0"/>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History of CA</a:t>
            </a:r>
            <a:endParaRPr b="0" lang="en-US" sz="4400" spc="-1" strike="noStrike">
              <a:solidFill>
                <a:srgbClr val="000000"/>
              </a:solidFill>
              <a:latin typeface="Calibri"/>
            </a:endParaRPr>
          </a:p>
        </p:txBody>
      </p:sp>
      <p:sp>
        <p:nvSpPr>
          <p:cNvPr id="8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development of cellular automata systems is typically attributed to Stanisław Ulam and John von Neumann, who were both researchers at the Los Alamos National Laboratory in New Mexico in the 1940s.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Ulam was studying the growth of crystals and von Neumann was imagining a world of self-replicating robots.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Perhaps the most significant scientific work studying cellular automata arrived in 2002: Stephen Wolfram’s 1,280-page </a:t>
            </a:r>
            <a:r>
              <a:rPr b="0" i="1" lang="en-US" sz="3200" spc="-1" strike="noStrike" u="sng">
                <a:solidFill>
                  <a:srgbClr val="0000ff"/>
                </a:solidFill>
                <a:uFillTx/>
                <a:latin typeface="Calibri"/>
                <a:hlinkClick r:id="rId1"/>
              </a:rPr>
              <a:t>A New Kind of Science</a:t>
            </a:r>
            <a:r>
              <a:rPr b="0" lang="en-US" sz="3200" spc="-1" strike="noStrike">
                <a:solidFill>
                  <a:srgbClr val="000000"/>
                </a:solidFill>
                <a:latin typeface="Calibri"/>
              </a:rPr>
              <a:t>. Available in its entirety for free online, Wolfram’s book discusses how CA are not simply neat tricks, but are relevant to the study of biology, chemistry, physics, and all branches of science.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Modeling Complex Behavior</a:t>
            </a:r>
            <a:endParaRPr b="0" lang="en-US" sz="4400" spc="-1" strike="noStrike">
              <a:solidFill>
                <a:srgbClr val="000000"/>
              </a:solidFill>
              <a:latin typeface="Calibri"/>
            </a:endParaRPr>
          </a:p>
        </p:txBody>
      </p:sp>
      <p:sp>
        <p:nvSpPr>
          <p:cNvPr id="91"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mark of CA is in their displaying complex emergent behavior, starting from simple atoms following simple local rules.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Because of this, CA attract a growing number of researchers from the cognitive and natural sciences willing to study pattern formation and complexity in a pure, abstract setting.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Elementary CA</a:t>
            </a:r>
            <a:endParaRPr b="0" lang="en-US" sz="4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Simplest class of one-dimensional CA.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understand Wolfram’s elementary CA, we should ask ourselves the question: “What is the simplest cellular automaton we can imagine?”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What’s exciting about this question and its answer is that even with the simplest CA imaginable, we will see the properties of complex systems at work.</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Example of Elementary CA</a:t>
            </a:r>
            <a:endParaRPr b="0" lang="en-US" sz="4400" spc="-1" strike="noStrike">
              <a:solidFill>
                <a:srgbClr val="000000"/>
              </a:solidFill>
              <a:latin typeface="Calibri"/>
            </a:endParaRPr>
          </a:p>
        </p:txBody>
      </p:sp>
      <p:sp>
        <p:nvSpPr>
          <p:cNvPr id="95" name="TextShape 2"/>
          <p:cNvSpPr txBox="1"/>
          <p:nvPr/>
        </p:nvSpPr>
        <p:spPr>
          <a:xfrm>
            <a:off x="457200" y="1600200"/>
            <a:ext cx="8229240" cy="35809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build Wolfram’s elementary CA from scratch by building three key elements of a CA.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a:t>
            </a:r>
            <a:r>
              <a:rPr b="1" i="1" lang="en-US" sz="3200" spc="-1" strike="noStrike">
                <a:solidFill>
                  <a:srgbClr val="000000"/>
                </a:solidFill>
                <a:latin typeface="Calibri"/>
              </a:rPr>
              <a:t>Grid</a:t>
            </a:r>
            <a:r>
              <a:rPr b="0" lang="en-US" sz="3200" spc="-1" strike="noStrike">
                <a:solidFill>
                  <a:srgbClr val="000000"/>
                </a:solidFill>
                <a:latin typeface="Calibri"/>
              </a:rPr>
              <a:t>. The simplest grid would be one-dimensional: a line of cells.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i="1" lang="en-US" sz="3200" spc="-1" strike="noStrike">
                <a:solidFill>
                  <a:srgbClr val="000000"/>
                </a:solidFill>
                <a:latin typeface="Calibri"/>
              </a:rPr>
              <a:t>States</a:t>
            </a:r>
            <a:r>
              <a:rPr b="0" lang="en-US" sz="3200" spc="-1" strike="noStrike">
                <a:solidFill>
                  <a:srgbClr val="000000"/>
                </a:solidFill>
                <a:latin typeface="Calibri"/>
              </a:rPr>
              <a:t>. The simplest set of states (beyond having only one state) would be two states: 0 or 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96" name="Picture 2" descr=""/>
          <p:cNvPicPr/>
          <p:nvPr/>
        </p:nvPicPr>
        <p:blipFill>
          <a:blip r:embed="rId1"/>
          <a:stretch/>
        </p:blipFill>
        <p:spPr>
          <a:xfrm>
            <a:off x="1447920" y="3352680"/>
            <a:ext cx="5752800" cy="809280"/>
          </a:xfrm>
          <a:prstGeom prst="rect">
            <a:avLst/>
          </a:prstGeom>
          <a:ln w="9360">
            <a:noFill/>
          </a:ln>
        </p:spPr>
      </p:pic>
      <p:pic>
        <p:nvPicPr>
          <p:cNvPr id="97" name="Picture 3" descr=""/>
          <p:cNvPicPr/>
          <p:nvPr/>
        </p:nvPicPr>
        <p:blipFill>
          <a:blip r:embed="rId2"/>
          <a:stretch/>
        </p:blipFill>
        <p:spPr>
          <a:xfrm>
            <a:off x="1447920" y="5257800"/>
            <a:ext cx="5781240" cy="732960"/>
          </a:xfrm>
          <a:prstGeom prst="rect">
            <a:avLst/>
          </a:prstGeom>
          <a:ln w="9360">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Example of Elementary CA</a:t>
            </a:r>
            <a:endParaRPr b="0" lang="en-US" sz="4400" spc="-1" strike="noStrike">
              <a:solidFill>
                <a:srgbClr val="000000"/>
              </a:solidFill>
              <a:latin typeface="Calibri"/>
            </a:endParaRPr>
          </a:p>
        </p:txBody>
      </p:sp>
      <p:sp>
        <p:nvSpPr>
          <p:cNvPr id="99" name="TextShape 2"/>
          <p:cNvSpPr txBox="1"/>
          <p:nvPr/>
        </p:nvSpPr>
        <p:spPr>
          <a:xfrm>
            <a:off x="457200" y="1600200"/>
            <a:ext cx="8229240" cy="26665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i="1" lang="en-US" sz="3200" spc="-1" strike="noStrike">
                <a:solidFill>
                  <a:srgbClr val="000000"/>
                </a:solidFill>
                <a:latin typeface="Calibri"/>
              </a:rPr>
              <a:t>Neighborhood</a:t>
            </a:r>
            <a:r>
              <a:rPr b="0" lang="en-US" sz="3200" spc="-1" strike="noStrike">
                <a:solidFill>
                  <a:srgbClr val="000000"/>
                </a:solidFill>
                <a:latin typeface="Calibri"/>
              </a:rPr>
              <a:t>. The simplest neighborhood in one dimension for any given cell would be the cell itself and its two adjacent neighbors: one to the left and one to the right.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we begin with a line of cells, each with an initial state (let’s say it is random), and each with two neighbors.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the time being, ignore the cells on the edges (since those have only one neighbor each.</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00" name="Picture 2" descr=""/>
          <p:cNvPicPr/>
          <p:nvPr/>
        </p:nvPicPr>
        <p:blipFill>
          <a:blip r:embed="rId1"/>
          <a:stretch/>
        </p:blipFill>
        <p:spPr>
          <a:xfrm>
            <a:off x="1523880" y="4876920"/>
            <a:ext cx="5790960" cy="894960"/>
          </a:xfrm>
          <a:prstGeom prst="rect">
            <a:avLst/>
          </a:prstGeom>
          <a:ln w="9360">
            <a:noFill/>
          </a:ln>
        </p:spPr>
      </p:pic>
      <p:pic>
        <p:nvPicPr>
          <p:cNvPr id="101" name="Picture 3" descr=""/>
          <p:cNvPicPr/>
          <p:nvPr/>
        </p:nvPicPr>
        <p:blipFill>
          <a:blip r:embed="rId2"/>
          <a:stretch/>
        </p:blipFill>
        <p:spPr>
          <a:xfrm>
            <a:off x="1600200" y="5943600"/>
            <a:ext cx="5705280" cy="723600"/>
          </a:xfrm>
          <a:prstGeom prst="rect">
            <a:avLst/>
          </a:prstGeom>
          <a:ln w="9360">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Rules for a CA</a:t>
            </a:r>
            <a:endParaRPr b="0" lang="en-US" sz="4400" spc="-1" strike="noStrike">
              <a:solidFill>
                <a:srgbClr val="000000"/>
              </a:solidFill>
              <a:latin typeface="Calibri"/>
            </a:endParaRPr>
          </a:p>
        </p:txBody>
      </p:sp>
      <p:sp>
        <p:nvSpPr>
          <p:cNvPr id="103" name="TextShape 2"/>
          <p:cNvSpPr txBox="1"/>
          <p:nvPr/>
        </p:nvSpPr>
        <p:spPr>
          <a:xfrm>
            <a:off x="457200" y="1600200"/>
            <a:ext cx="8229240" cy="30477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now, observe the CA living over a period of </a:t>
            </a:r>
            <a:r>
              <a:rPr b="0" i="1" lang="en-US" sz="3200" spc="-1" strike="noStrike">
                <a:solidFill>
                  <a:srgbClr val="000000"/>
                </a:solidFill>
                <a:latin typeface="Calibri"/>
              </a:rPr>
              <a:t>time</a:t>
            </a:r>
            <a:r>
              <a:rPr b="0" lang="en-US" sz="3200" spc="-1" strike="noStrike">
                <a:solidFill>
                  <a:srgbClr val="000000"/>
                </a:solidFill>
                <a:latin typeface="Calibri"/>
              </a:rPr>
              <a:t>, which could also be called a </a:t>
            </a:r>
            <a:r>
              <a:rPr b="1" i="1" lang="en-US" sz="3200" spc="-1" strike="noStrike">
                <a:solidFill>
                  <a:srgbClr val="000000"/>
                </a:solidFill>
                <a:latin typeface="Calibri"/>
              </a:rPr>
              <a:t>generation</a:t>
            </a:r>
            <a:r>
              <a:rPr b="0" lang="en-US" sz="3200" spc="-1" strike="noStrike">
                <a:solidFill>
                  <a:srgbClr val="000000"/>
                </a:solidFill>
                <a:latin typeface="Calibri"/>
              </a:rPr>
              <a:t> or the </a:t>
            </a:r>
            <a:r>
              <a:rPr b="1" i="1" lang="en-US" sz="3200" spc="-1" strike="noStrike">
                <a:solidFill>
                  <a:srgbClr val="000000"/>
                </a:solidFill>
                <a:latin typeface="Calibri"/>
              </a:rPr>
              <a:t>frame count</a:t>
            </a:r>
            <a:r>
              <a:rPr b="0" lang="en-US" sz="3200" spc="-1" strike="noStrike">
                <a:solidFill>
                  <a:srgbClr val="000000"/>
                </a:solidFill>
                <a:latin typeface="Calibri"/>
              </a:rPr>
              <a:t> of an animation.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figures in the previous slides show us the CA at time equals 0 or generation 0.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questions we have to ask ourselves are: </a:t>
            </a:r>
            <a:r>
              <a:rPr b="0" i="1" lang="en-US" sz="3200" spc="-1" strike="noStrike">
                <a:solidFill>
                  <a:srgbClr val="000000"/>
                </a:solidFill>
                <a:latin typeface="Calibri"/>
              </a:rPr>
              <a:t>How do we compute the states for all cells at generation 1? And generation 2?</a:t>
            </a:r>
            <a:r>
              <a:rPr b="0" lang="en-US" sz="3200" spc="-1" strike="noStrike">
                <a:solidFill>
                  <a:srgbClr val="000000"/>
                </a:solidFill>
                <a:latin typeface="Calibri"/>
              </a:rPr>
              <a:t> And so on and so forth.</a:t>
            </a:r>
            <a:endParaRPr b="0" lang="en-US" sz="3200" spc="-1" strike="noStrike">
              <a:solidFill>
                <a:srgbClr val="000000"/>
              </a:solidFill>
              <a:latin typeface="Calibri"/>
            </a:endParaRPr>
          </a:p>
        </p:txBody>
      </p:sp>
      <p:pic>
        <p:nvPicPr>
          <p:cNvPr id="104" name="Picture 2" descr=""/>
          <p:cNvPicPr/>
          <p:nvPr/>
        </p:nvPicPr>
        <p:blipFill>
          <a:blip r:embed="rId1"/>
          <a:stretch/>
        </p:blipFill>
        <p:spPr>
          <a:xfrm>
            <a:off x="838080" y="4438800"/>
            <a:ext cx="7333920" cy="2418840"/>
          </a:xfrm>
          <a:prstGeom prst="rect">
            <a:avLst/>
          </a:prstGeom>
          <a:ln w="9360">
            <a:noFill/>
          </a:ln>
        </p:spPr>
      </p:pic>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2020-05-11T13:13:36Z</dcterms:created>
  <dc:creator>prince computer</dc:creator>
  <dc:description/>
  <dc:language>en-US</dc:language>
  <cp:lastModifiedBy/>
  <dcterms:modified xsi:type="dcterms:W3CDTF">2021-06-27T20:55:08Z</dcterms:modified>
  <cp:revision>19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