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10/24/2018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10/24/2018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10/24/2018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10/24/2018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10/24/2018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10/24/2018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10/24/2018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10/24/2018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10/24/2018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10/24/2018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10/24/2018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D5B2-B6EA-4A8E-B2FB-3E92B5F1A3B5}" type="datetimeFigureOut">
              <a:rPr lang="en-US" smtClean="0"/>
              <a:t>10/24/2018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sequence diagram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M </a:t>
            </a:r>
            <a:r>
              <a:rPr lang="en-US" sz="2400" dirty="0" err="1" smtClean="0"/>
              <a:t>Taimoor</a:t>
            </a:r>
            <a:r>
              <a:rPr lang="en-US" sz="2400" dirty="0" smtClean="0"/>
              <a:t> Khan</a:t>
            </a:r>
          </a:p>
          <a:p>
            <a:pPr algn="r"/>
            <a:r>
              <a:rPr lang="en-US" sz="2400" smtClean="0"/>
              <a:t>Taimoor.khan@nu.edu.pk</a:t>
            </a: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System events:</a:t>
            </a:r>
            <a:r>
              <a:rPr lang="en-US" dirty="0" smtClean="0"/>
              <a:t> External input to system generated by actor</a:t>
            </a:r>
          </a:p>
          <a:p>
            <a:r>
              <a:rPr lang="en-US" b="1" dirty="0" smtClean="0"/>
              <a:t>System operation:</a:t>
            </a:r>
            <a:r>
              <a:rPr lang="en-US" dirty="0" smtClean="0"/>
              <a:t> Methods invoked in response to system events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System events may have arguments</a:t>
            </a:r>
          </a:p>
          <a:p>
            <a:pPr lvl="1"/>
            <a:r>
              <a:rPr lang="en-GB" dirty="0" err="1" smtClean="0"/>
              <a:t>enterItem</a:t>
            </a:r>
            <a:r>
              <a:rPr lang="en-GB" dirty="0"/>
              <a:t>( UPC, quantity 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raise</a:t>
            </a:r>
            <a:r>
              <a:rPr lang="en-GB" dirty="0"/>
              <a:t>( money 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sequence diagram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8458200" cy="484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Naming system events and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54725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with sequence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diagram shows the internal operations of the system triggered by events. </a:t>
            </a:r>
            <a:endParaRPr lang="en-US" dirty="0"/>
          </a:p>
          <a:p>
            <a:r>
              <a:rPr lang="en-US" dirty="0" smtClean="0"/>
              <a:t>It ignores the external events source</a:t>
            </a:r>
          </a:p>
          <a:p>
            <a:r>
              <a:rPr lang="en-US" dirty="0" smtClean="0"/>
              <a:t>Operations are drawn between different objects of the system</a:t>
            </a:r>
          </a:p>
          <a:p>
            <a:r>
              <a:rPr lang="en-US" dirty="0" smtClean="0"/>
              <a:t>The flow of messaging is maintained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E18C-CE24-4C43-A20E-87453FB8CBB7}" type="slidenum">
              <a:rPr lang="he-IL"/>
              <a:pPr/>
              <a:t>14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Sequence Diagram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981200" y="22098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u="sng"/>
              <a:t>member:</a:t>
            </a:r>
            <a:br>
              <a:rPr lang="en-US" sz="1800" u="sng"/>
            </a:br>
            <a:r>
              <a:rPr lang="en-US" sz="1800" u="sng"/>
              <a:t>LibraryMember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27432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495800" y="2209800"/>
            <a:ext cx="1219200" cy="3733800"/>
            <a:chOff x="2592" y="1392"/>
            <a:chExt cx="768" cy="2352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2592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book:Book</a:t>
              </a: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976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629400" y="2209800"/>
            <a:ext cx="1295400" cy="3733800"/>
            <a:chOff x="3744" y="1392"/>
            <a:chExt cx="816" cy="2352"/>
          </a:xfrm>
        </p:grpSpPr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3744" y="139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 dirty="0" err="1" smtClean="0"/>
                <a:t>copy:Copy</a:t>
              </a:r>
              <a:endParaRPr lang="en-US" sz="1800" u="sng" dirty="0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143000" y="3276600"/>
            <a:ext cx="1524000" cy="366713"/>
            <a:chOff x="768" y="2064"/>
            <a:chExt cx="960" cy="231"/>
          </a:xfrm>
        </p:grpSpPr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81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768" y="2064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borrow(book)</a:t>
              </a:r>
            </a:p>
          </p:txBody>
        </p:sp>
      </p:grp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2667000" y="3505200"/>
            <a:ext cx="152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743200" y="3581400"/>
            <a:ext cx="1976438" cy="914400"/>
            <a:chOff x="1728" y="2256"/>
            <a:chExt cx="1245" cy="576"/>
          </a:xfrm>
        </p:grpSpPr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728" y="2448"/>
              <a:ext cx="720" cy="384"/>
              <a:chOff x="1728" y="2448"/>
              <a:chExt cx="720" cy="384"/>
            </a:xfrm>
          </p:grpSpPr>
          <p:sp>
            <p:nvSpPr>
              <p:cNvPr id="9240" name="Line 24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2" name="Line 26"/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3" name="Line 27"/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5" name="Rectangle 29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1776" y="2256"/>
              <a:ext cx="1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ok = mayBorrow()</a:t>
              </a:r>
            </a:p>
          </p:txBody>
        </p:sp>
      </p:grp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2819400" y="4876800"/>
            <a:ext cx="219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2819400" y="4495800"/>
            <a:ext cx="218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[ok] borrow(member)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029200" y="48006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181600" y="4724400"/>
            <a:ext cx="1981200" cy="366713"/>
            <a:chOff x="1776" y="2880"/>
            <a:chExt cx="912" cy="231"/>
          </a:xfrm>
        </p:grpSpPr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60" name="Text Box 44"/>
            <p:cNvSpPr txBox="1">
              <a:spLocks noChangeArrowheads="1"/>
            </p:cNvSpPr>
            <p:nvPr/>
          </p:nvSpPr>
          <p:spPr bwMode="auto">
            <a:xfrm>
              <a:off x="1776" y="288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setTaken(member)</a:t>
              </a:r>
            </a:p>
          </p:txBody>
        </p:sp>
      </p:grp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7162800" y="4953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SSD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A way of modeling input and output events related to systems</a:t>
            </a:r>
          </a:p>
          <a:p>
            <a:r>
              <a:rPr lang="en-US" altLang="en-US" dirty="0" smtClean="0"/>
              <a:t>It is a picture that shows, for one particular use case scenario, the events an external actor generates and in what order</a:t>
            </a:r>
          </a:p>
          <a:p>
            <a:r>
              <a:rPr lang="en-US" altLang="en-US" dirty="0" smtClean="0"/>
              <a:t>Draw SSD for the main success scenario and complex alternatives</a:t>
            </a:r>
          </a:p>
          <a:p>
            <a:r>
              <a:rPr lang="en-US" altLang="en-US" dirty="0" smtClean="0"/>
              <a:t>They show the system as a black box</a:t>
            </a:r>
          </a:p>
          <a:p>
            <a:r>
              <a:rPr lang="en-US" altLang="en-US" dirty="0" smtClean="0"/>
              <a:t>There should be one for the main success scenario of a use case</a:t>
            </a:r>
          </a:p>
          <a:p>
            <a:r>
              <a:rPr lang="en-US" altLang="en-US" dirty="0" smtClean="0"/>
              <a:t>Like Domain Models – very high level with a lower level counterpart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9C4536CF-D038-4282-B614-72D1FD59347A}" type="slidenum">
              <a:rPr lang="en-US" altLang="en-US" smtClean="0"/>
              <a:pPr>
                <a:buFont typeface="Times New Roman" pitchFamily="18" charset="0"/>
                <a:buNone/>
              </a:pPr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21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Sale Use Case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BA391BD3-9FA9-465C-8029-53BD2824C5B8}" type="slidenum">
              <a:rPr lang="en-US" altLang="en-US" smtClean="0"/>
              <a:pPr>
                <a:buFont typeface="Times New Roman" pitchFamily="18" charset="0"/>
                <a:buNone/>
              </a:pPr>
              <a:t>3</a:t>
            </a:fld>
            <a:endParaRPr lang="en-US" altLang="en-US" smtClean="0"/>
          </a:p>
        </p:txBody>
      </p:sp>
      <p:sp>
        <p:nvSpPr>
          <p:cNvPr id="5" name="Rectangle 4"/>
          <p:cNvSpPr/>
          <p:nvPr/>
        </p:nvSpPr>
        <p:spPr>
          <a:xfrm>
            <a:off x="1600200" y="1293813"/>
            <a:ext cx="5943600" cy="49545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Simple cash-only Process Sale scenario: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1. Customer arrives at a POS checkout with goods and/or services to purchase.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2. Cashier starts a new sale.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3. Cashier enters item identifier.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4. System records sale line item and presents item description, price, and running total.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Cashier repeats steps 3-4 until indicates done.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5. System presents total with taxes calculated.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6. Cashier tells Customer the total, and asks for payment.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7. Customer pays and System handles payment.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11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graphicFrame>
        <p:nvGraphicFramePr>
          <p:cNvPr id="2150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62000" y="106363"/>
          <a:ext cx="7688263" cy="652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6790680" imgH="5514120" progId="Visio.Drawing.11">
                  <p:embed/>
                </p:oleObj>
              </mc:Choice>
              <mc:Fallback>
                <p:oleObj name="Visio" r:id="rId3" imgW="6790680" imgH="55141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363"/>
                        <a:ext cx="7688263" cy="652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87C9C21F-CB2D-4A10-9DCA-DAFC45EE1BC0}" type="slidenum">
              <a:rPr lang="en-US" altLang="en-US" smtClean="0"/>
              <a:pPr>
                <a:buFont typeface="Times New Roman" pitchFamily="18" charset="0"/>
                <a:buNone/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49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Draw SSDs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dirty="0" smtClean="0"/>
              <a:t>Easy way to capture external events like “customer arrives at </a:t>
            </a:r>
            <a:r>
              <a:rPr lang="en-US" altLang="en-US" dirty="0" err="1" smtClean="0"/>
              <a:t>CheckOut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A description of “what” the system does but with some time aspects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45B221BA-A859-484C-8A56-D5E30B3C06BE}" type="slidenum">
              <a:rPr lang="en-US" altLang="en-US" smtClean="0"/>
              <a:pPr>
                <a:buFont typeface="Times New Roman" pitchFamily="18" charset="0"/>
                <a:buNone/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73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Name System Events</a:t>
            </a:r>
          </a:p>
        </p:txBody>
      </p:sp>
      <p:graphicFrame>
        <p:nvGraphicFramePr>
          <p:cNvPr id="2253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400" y="1423988"/>
          <a:ext cx="8153400" cy="403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4360680" imgH="2065680" progId="Visio.Drawing.11">
                  <p:embed/>
                </p:oleObj>
              </mc:Choice>
              <mc:Fallback>
                <p:oleObj name="Visio" r:id="rId3" imgW="4360680" imgH="20656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23988"/>
                        <a:ext cx="8153400" cy="403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4556125" y="5040313"/>
            <a:ext cx="1216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too physical</a:t>
            </a:r>
          </a:p>
        </p:txBody>
      </p:sp>
      <p:sp>
        <p:nvSpPr>
          <p:cNvPr id="22533" name="Line 7"/>
          <p:cNvSpPr>
            <a:spLocks noChangeShapeType="1"/>
          </p:cNvSpPr>
          <p:nvPr/>
        </p:nvSpPr>
        <p:spPr bwMode="auto">
          <a:xfrm flipH="1" flipV="1">
            <a:off x="4724400" y="41910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4708525" y="1230313"/>
            <a:ext cx="1668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abstract intention</a:t>
            </a:r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 flipH="1">
            <a:off x="4953000" y="16764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5715000"/>
            <a:ext cx="48768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System event names should be expressed at the abstract level of intention</a:t>
            </a:r>
          </a:p>
        </p:txBody>
      </p:sp>
      <p:sp>
        <p:nvSpPr>
          <p:cNvPr id="22537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1C180CBC-45F8-420E-B9BF-1DC6921E55D3}" type="slidenum">
              <a:rPr lang="en-US" altLang="en-US" smtClean="0"/>
              <a:pPr>
                <a:buFont typeface="Times New Roman" pitchFamily="18" charset="0"/>
                <a:buNone/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72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sequence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SSD is a picture that shows for one particular scenario  of a use case, the events that external actors generate which trigger some inter-system events</a:t>
            </a:r>
          </a:p>
          <a:p>
            <a:r>
              <a:rPr lang="en-US" dirty="0" smtClean="0"/>
              <a:t>This diagram treats the system as black box and only emphasize on events that cross the system boundary from actor to system</a:t>
            </a:r>
          </a:p>
          <a:p>
            <a:r>
              <a:rPr lang="en-US" dirty="0" smtClean="0"/>
              <a:t>It illustrates inputs and outputs to the system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SSD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motivation behind SSD is to design a pattern for handling external system requests and producing proper response</a:t>
            </a:r>
          </a:p>
          <a:p>
            <a:r>
              <a:rPr lang="en-US" sz="2400" i="1" dirty="0" smtClean="0"/>
              <a:t>Events may be external (triggered by human or computer), time events or fault / exception events</a:t>
            </a:r>
          </a:p>
          <a:p>
            <a:r>
              <a:rPr lang="en-US" dirty="0" smtClean="0"/>
              <a:t>It is useful to investigate and define system’s behavior as “black box” before proceeding with the detailed design</a:t>
            </a:r>
          </a:p>
          <a:p>
            <a:r>
              <a:rPr lang="en-US" dirty="0" smtClean="0"/>
              <a:t>It shows events from one scenario of a use-case diagram and operations performed by system in response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</a:t>
            </a:r>
            <a:r>
              <a:rPr lang="en-US" dirty="0" smtClean="0"/>
              <a:t>sequence diagram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100" y="1481137"/>
            <a:ext cx="8353425" cy="491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487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Visio</vt:lpstr>
      <vt:lpstr>System sequence diagram</vt:lpstr>
      <vt:lpstr>What is a SSD</vt:lpstr>
      <vt:lpstr>Process Sale Use Case</vt:lpstr>
      <vt:lpstr>PowerPoint Presentation</vt:lpstr>
      <vt:lpstr>Why Draw SSDs</vt:lpstr>
      <vt:lpstr>How to Name System Events</vt:lpstr>
      <vt:lpstr>System sequence diagram</vt:lpstr>
      <vt:lpstr>Motivation behind SSD</vt:lpstr>
      <vt:lpstr>System sequence diagram</vt:lpstr>
      <vt:lpstr>System events</vt:lpstr>
      <vt:lpstr>System sequence diagram</vt:lpstr>
      <vt:lpstr>Naming system events and operations</vt:lpstr>
      <vt:lpstr>Difference with sequence diagram</vt:lpstr>
      <vt:lpstr>A Sequence Diagram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taimoor</dc:creator>
  <cp:lastModifiedBy>Windows User</cp:lastModifiedBy>
  <cp:revision>35</cp:revision>
  <dcterms:created xsi:type="dcterms:W3CDTF">2012-09-30T21:05:32Z</dcterms:created>
  <dcterms:modified xsi:type="dcterms:W3CDTF">2018-10-24T06:37:01Z</dcterms:modified>
</cp:coreProperties>
</file>