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50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4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6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1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4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5C258E-DFDA-4C05-B8CA-CF502EEB79F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7915791-104B-4175-94A0-4C1F056FA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D095B5-0432-411B-BE0C-E1A9490637F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953000" y="4876800"/>
            <a:ext cx="1681163" cy="404813"/>
            <a:chOff x="3120" y="3110"/>
            <a:chExt cx="1059" cy="255"/>
          </a:xfrm>
        </p:grpSpPr>
        <p:sp>
          <p:nvSpPr>
            <p:cNvPr id="6" name="Line 27"/>
            <p:cNvSpPr>
              <a:spLocks noChangeShapeType="1"/>
            </p:cNvSpPr>
            <p:nvPr/>
          </p:nvSpPr>
          <p:spPr bwMode="auto">
            <a:xfrm flipV="1">
              <a:off x="4169" y="3110"/>
              <a:ext cx="0" cy="255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3120" y="3216"/>
              <a:ext cx="0" cy="149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3120" y="3365"/>
              <a:ext cx="1049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 flipH="1">
              <a:off x="3840" y="3110"/>
              <a:ext cx="339" cy="1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81600" y="381000"/>
            <a:ext cx="38100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Incremental Model</a:t>
            </a:r>
            <a:endParaRPr lang="en-US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38400" y="3848100"/>
            <a:ext cx="3657600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For each build: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Perform detailed design, </a:t>
            </a:r>
            <a:b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implementation and integration,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test, deliver to client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37225" y="5334000"/>
            <a:ext cx="2873375" cy="449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Maintenance phase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1752600" y="1533525"/>
            <a:ext cx="0" cy="25717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81000" y="762000"/>
            <a:ext cx="2873375" cy="771525"/>
            <a:chOff x="240" y="240"/>
            <a:chExt cx="2112" cy="57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40" y="240"/>
              <a:ext cx="211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Requirements phase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Verify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40" y="541"/>
              <a:ext cx="211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1033463" y="1790700"/>
            <a:ext cx="2874962" cy="773113"/>
            <a:chOff x="240" y="240"/>
            <a:chExt cx="2112" cy="576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40" y="240"/>
              <a:ext cx="211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Specification phase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Verify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40" y="541"/>
              <a:ext cx="211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1687513" y="2820988"/>
            <a:ext cx="2873375" cy="771525"/>
            <a:chOff x="240" y="240"/>
            <a:chExt cx="2112" cy="576"/>
          </a:xfrm>
        </p:grpSpPr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40" y="240"/>
              <a:ext cx="211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Architectural design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Arial" panose="020B0604020202020204" pitchFamily="34" charset="0"/>
                </a:rPr>
                <a:t>Verify</a:t>
              </a: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40" y="541"/>
              <a:ext cx="211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5737225" y="6019800"/>
            <a:ext cx="2873375" cy="587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Retirement</a:t>
            </a: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2405063" y="2563813"/>
            <a:ext cx="0" cy="25717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3059113" y="3592513"/>
            <a:ext cx="0" cy="2555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3657600" y="5105400"/>
            <a:ext cx="2079625" cy="544513"/>
            <a:chOff x="2640" y="3552"/>
            <a:chExt cx="1536" cy="33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640" y="3552"/>
              <a:ext cx="0" cy="33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2640" y="3888"/>
              <a:ext cx="15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7194550" y="5791200"/>
            <a:ext cx="22225" cy="2667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6096000" y="4191000"/>
            <a:ext cx="1143000" cy="1143000"/>
            <a:chOff x="4560" y="2784"/>
            <a:chExt cx="720" cy="960"/>
          </a:xfrm>
        </p:grpSpPr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V="1">
              <a:off x="5280" y="2784"/>
              <a:ext cx="0" cy="96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4560" y="2784"/>
              <a:ext cx="72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14350" y="5799138"/>
            <a:ext cx="2587625" cy="808037"/>
            <a:chOff x="48" y="3552"/>
            <a:chExt cx="2304" cy="576"/>
          </a:xfrm>
        </p:grpSpPr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912" y="3552"/>
              <a:ext cx="14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48" y="3696"/>
              <a:ext cx="2304" cy="432"/>
              <a:chOff x="48" y="3696"/>
              <a:chExt cx="2304" cy="432"/>
            </a:xfrm>
          </p:grpSpPr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48" y="3984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48" y="3696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912" y="3888"/>
                <a:ext cx="14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1">
                    <a:latin typeface="Arial" panose="020B0604020202020204" pitchFamily="34" charset="0"/>
                    <a:cs typeface="Arial" panose="020B0604020202020204" pitchFamily="34" charset="0"/>
                  </a:rPr>
                  <a:t>Maintenance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28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Incremental Model (cont.)</a:t>
            </a:r>
            <a:endParaRPr lang="en-US" altLang="en-US" dirty="0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27000" y="1131888"/>
            <a:ext cx="7991475" cy="585787"/>
            <a:chOff x="0" y="960"/>
            <a:chExt cx="5712" cy="432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976" y="960"/>
              <a:ext cx="1248" cy="432"/>
              <a:chOff x="816" y="2832"/>
              <a:chExt cx="1248" cy="432"/>
            </a:xfrm>
          </p:grpSpPr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864" y="2857"/>
                <a:ext cx="120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Implementation, integration</a:t>
                </a: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464" y="960"/>
              <a:ext cx="1248" cy="432"/>
              <a:chOff x="1008" y="2496"/>
              <a:chExt cx="1248" cy="432"/>
            </a:xfrm>
          </p:grpSpPr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1056" y="2611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Deliver to client</a:t>
                </a: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488" y="960"/>
              <a:ext cx="1488" cy="432"/>
              <a:chOff x="672" y="1152"/>
              <a:chExt cx="1488" cy="432"/>
            </a:xfrm>
          </p:grpSpPr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672" y="115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959" y="1267"/>
                <a:ext cx="120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</a:t>
                </a:r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0" y="960"/>
              <a:ext cx="1344" cy="432"/>
              <a:chOff x="0" y="1824"/>
              <a:chExt cx="1344" cy="432"/>
            </a:xfrm>
          </p:grpSpPr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0" y="1824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144" y="1939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</a:t>
                </a:r>
              </a:p>
            </p:txBody>
          </p:sp>
        </p:grp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1260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2748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4236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152"/>
          <p:cNvSpPr>
            <a:spLocks noChangeShapeType="1"/>
          </p:cNvSpPr>
          <p:nvPr/>
        </p:nvSpPr>
        <p:spPr bwMode="auto">
          <a:xfrm>
            <a:off x="1300163" y="2817813"/>
            <a:ext cx="366712" cy="512762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53"/>
          <p:cNvSpPr>
            <a:spLocks noChangeShapeType="1"/>
          </p:cNvSpPr>
          <p:nvPr/>
        </p:nvSpPr>
        <p:spPr bwMode="auto">
          <a:xfrm>
            <a:off x="3352800" y="2817813"/>
            <a:ext cx="366713" cy="5127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54"/>
          <p:cNvSpPr>
            <a:spLocks noChangeShapeType="1"/>
          </p:cNvSpPr>
          <p:nvPr/>
        </p:nvSpPr>
        <p:spPr bwMode="auto">
          <a:xfrm>
            <a:off x="5553075" y="2817813"/>
            <a:ext cx="366713" cy="512762"/>
          </a:xfrm>
          <a:prstGeom prst="line">
            <a:avLst/>
          </a:prstGeom>
          <a:noFill/>
          <a:ln w="57150">
            <a:solidFill>
              <a:srgbClr val="FF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176"/>
          <p:cNvGrpSpPr>
            <a:grpSpLocks/>
          </p:cNvGrpSpPr>
          <p:nvPr/>
        </p:nvGrpSpPr>
        <p:grpSpPr bwMode="auto">
          <a:xfrm>
            <a:off x="1152525" y="4970463"/>
            <a:ext cx="7991475" cy="587375"/>
            <a:chOff x="0" y="960"/>
            <a:chExt cx="5712" cy="432"/>
          </a:xfrm>
        </p:grpSpPr>
        <p:grpSp>
          <p:nvGrpSpPr>
            <p:cNvPr id="26" name="Group 177"/>
            <p:cNvGrpSpPr>
              <a:grpSpLocks/>
            </p:cNvGrpSpPr>
            <p:nvPr/>
          </p:nvGrpSpPr>
          <p:grpSpPr bwMode="auto">
            <a:xfrm>
              <a:off x="2976" y="960"/>
              <a:ext cx="1248" cy="432"/>
              <a:chOff x="816" y="2832"/>
              <a:chExt cx="1248" cy="432"/>
            </a:xfrm>
          </p:grpSpPr>
          <p:sp>
            <p:nvSpPr>
              <p:cNvPr id="39" name="Rectangle 178"/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179"/>
              <p:cNvSpPr txBox="1">
                <a:spLocks noChangeArrowheads="1"/>
              </p:cNvSpPr>
              <p:nvPr/>
            </p:nvSpPr>
            <p:spPr bwMode="auto">
              <a:xfrm>
                <a:off x="864" y="2857"/>
                <a:ext cx="1200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Implementation, integration</a:t>
                </a:r>
              </a:p>
            </p:txBody>
          </p:sp>
        </p:grpSp>
        <p:grpSp>
          <p:nvGrpSpPr>
            <p:cNvPr id="27" name="Group 180"/>
            <p:cNvGrpSpPr>
              <a:grpSpLocks/>
            </p:cNvGrpSpPr>
            <p:nvPr/>
          </p:nvGrpSpPr>
          <p:grpSpPr bwMode="auto">
            <a:xfrm>
              <a:off x="4464" y="960"/>
              <a:ext cx="1248" cy="432"/>
              <a:chOff x="1008" y="2496"/>
              <a:chExt cx="1248" cy="432"/>
            </a:xfrm>
          </p:grpSpPr>
          <p:sp>
            <p:nvSpPr>
              <p:cNvPr id="37" name="Rectangle 181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182"/>
              <p:cNvSpPr txBox="1">
                <a:spLocks noChangeArrowheads="1"/>
              </p:cNvSpPr>
              <p:nvPr/>
            </p:nvSpPr>
            <p:spPr bwMode="auto">
              <a:xfrm>
                <a:off x="1056" y="2610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Deliver to client</a:t>
                </a:r>
              </a:p>
            </p:txBody>
          </p:sp>
        </p:grpSp>
        <p:grpSp>
          <p:nvGrpSpPr>
            <p:cNvPr id="28" name="Group 183"/>
            <p:cNvGrpSpPr>
              <a:grpSpLocks/>
            </p:cNvGrpSpPr>
            <p:nvPr/>
          </p:nvGrpSpPr>
          <p:grpSpPr bwMode="auto">
            <a:xfrm>
              <a:off x="1488" y="960"/>
              <a:ext cx="1488" cy="432"/>
              <a:chOff x="672" y="1152"/>
              <a:chExt cx="1488" cy="432"/>
            </a:xfrm>
          </p:grpSpPr>
          <p:sp>
            <p:nvSpPr>
              <p:cNvPr id="35" name="Rectangle 184"/>
              <p:cNvSpPr>
                <a:spLocks noChangeArrowheads="1"/>
              </p:cNvSpPr>
              <p:nvPr/>
            </p:nvSpPr>
            <p:spPr bwMode="auto">
              <a:xfrm>
                <a:off x="672" y="115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185"/>
              <p:cNvSpPr txBox="1">
                <a:spLocks noChangeArrowheads="1"/>
              </p:cNvSpPr>
              <p:nvPr/>
            </p:nvSpPr>
            <p:spPr bwMode="auto">
              <a:xfrm>
                <a:off x="959" y="1266"/>
                <a:ext cx="120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</a:t>
                </a:r>
              </a:p>
            </p:txBody>
          </p:sp>
        </p:grpSp>
        <p:grpSp>
          <p:nvGrpSpPr>
            <p:cNvPr id="29" name="Group 186"/>
            <p:cNvGrpSpPr>
              <a:grpSpLocks/>
            </p:cNvGrpSpPr>
            <p:nvPr/>
          </p:nvGrpSpPr>
          <p:grpSpPr bwMode="auto">
            <a:xfrm>
              <a:off x="0" y="960"/>
              <a:ext cx="1344" cy="432"/>
              <a:chOff x="0" y="1824"/>
              <a:chExt cx="1344" cy="432"/>
            </a:xfrm>
          </p:grpSpPr>
          <p:sp>
            <p:nvSpPr>
              <p:cNvPr id="33" name="Rectangle 187"/>
              <p:cNvSpPr>
                <a:spLocks noChangeArrowheads="1"/>
              </p:cNvSpPr>
              <p:nvPr/>
            </p:nvSpPr>
            <p:spPr bwMode="auto">
              <a:xfrm>
                <a:off x="0" y="1824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188"/>
              <p:cNvSpPr txBox="1">
                <a:spLocks noChangeArrowheads="1"/>
              </p:cNvSpPr>
              <p:nvPr/>
            </p:nvSpPr>
            <p:spPr bwMode="auto">
              <a:xfrm>
                <a:off x="144" y="1938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</a:t>
                </a:r>
              </a:p>
            </p:txBody>
          </p:sp>
        </p:grpSp>
        <p:sp>
          <p:nvSpPr>
            <p:cNvPr id="30" name="Line 189"/>
            <p:cNvSpPr>
              <a:spLocks noChangeShapeType="1"/>
            </p:cNvSpPr>
            <p:nvPr/>
          </p:nvSpPr>
          <p:spPr bwMode="auto">
            <a:xfrm>
              <a:off x="1260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90"/>
            <p:cNvSpPr>
              <a:spLocks noChangeShapeType="1"/>
            </p:cNvSpPr>
            <p:nvPr/>
          </p:nvSpPr>
          <p:spPr bwMode="auto">
            <a:xfrm>
              <a:off x="2748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91"/>
            <p:cNvSpPr>
              <a:spLocks noChangeShapeType="1"/>
            </p:cNvSpPr>
            <p:nvPr/>
          </p:nvSpPr>
          <p:spPr bwMode="auto">
            <a:xfrm>
              <a:off x="4236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Line 195"/>
          <p:cNvSpPr>
            <a:spLocks noChangeShapeType="1"/>
          </p:cNvSpPr>
          <p:nvPr/>
        </p:nvSpPr>
        <p:spPr bwMode="auto">
          <a:xfrm>
            <a:off x="1960563" y="4575175"/>
            <a:ext cx="0" cy="439738"/>
          </a:xfrm>
          <a:prstGeom prst="line">
            <a:avLst/>
          </a:prstGeom>
          <a:noFill/>
          <a:ln w="76200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" name="Group 197"/>
          <p:cNvGrpSpPr>
            <a:grpSpLocks/>
          </p:cNvGrpSpPr>
          <p:nvPr/>
        </p:nvGrpSpPr>
        <p:grpSpPr bwMode="auto">
          <a:xfrm>
            <a:off x="714375" y="3330575"/>
            <a:ext cx="7989888" cy="585788"/>
            <a:chOff x="0" y="960"/>
            <a:chExt cx="5712" cy="432"/>
          </a:xfrm>
        </p:grpSpPr>
        <p:grpSp>
          <p:nvGrpSpPr>
            <p:cNvPr id="43" name="Group 198"/>
            <p:cNvGrpSpPr>
              <a:grpSpLocks/>
            </p:cNvGrpSpPr>
            <p:nvPr/>
          </p:nvGrpSpPr>
          <p:grpSpPr bwMode="auto">
            <a:xfrm>
              <a:off x="2976" y="960"/>
              <a:ext cx="1248" cy="432"/>
              <a:chOff x="816" y="2832"/>
              <a:chExt cx="1248" cy="432"/>
            </a:xfrm>
          </p:grpSpPr>
          <p:sp>
            <p:nvSpPr>
              <p:cNvPr id="56" name="Rectangle 199"/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Text Box 200"/>
              <p:cNvSpPr txBox="1">
                <a:spLocks noChangeArrowheads="1"/>
              </p:cNvSpPr>
              <p:nvPr/>
            </p:nvSpPr>
            <p:spPr bwMode="auto">
              <a:xfrm>
                <a:off x="864" y="2857"/>
                <a:ext cx="120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Implementation, integration</a:t>
                </a:r>
              </a:p>
            </p:txBody>
          </p:sp>
        </p:grpSp>
        <p:grpSp>
          <p:nvGrpSpPr>
            <p:cNvPr id="44" name="Group 201"/>
            <p:cNvGrpSpPr>
              <a:grpSpLocks/>
            </p:cNvGrpSpPr>
            <p:nvPr/>
          </p:nvGrpSpPr>
          <p:grpSpPr bwMode="auto">
            <a:xfrm>
              <a:off x="4464" y="960"/>
              <a:ext cx="1248" cy="432"/>
              <a:chOff x="1008" y="2496"/>
              <a:chExt cx="1248" cy="432"/>
            </a:xfrm>
          </p:grpSpPr>
          <p:sp>
            <p:nvSpPr>
              <p:cNvPr id="54" name="Rectangle 202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203"/>
              <p:cNvSpPr txBox="1">
                <a:spLocks noChangeArrowheads="1"/>
              </p:cNvSpPr>
              <p:nvPr/>
            </p:nvSpPr>
            <p:spPr bwMode="auto">
              <a:xfrm>
                <a:off x="1056" y="2611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Deliver to client</a:t>
                </a:r>
              </a:p>
            </p:txBody>
          </p:sp>
        </p:grpSp>
        <p:grpSp>
          <p:nvGrpSpPr>
            <p:cNvPr id="45" name="Group 204"/>
            <p:cNvGrpSpPr>
              <a:grpSpLocks/>
            </p:cNvGrpSpPr>
            <p:nvPr/>
          </p:nvGrpSpPr>
          <p:grpSpPr bwMode="auto">
            <a:xfrm>
              <a:off x="1488" y="960"/>
              <a:ext cx="1488" cy="432"/>
              <a:chOff x="672" y="1152"/>
              <a:chExt cx="1488" cy="432"/>
            </a:xfrm>
          </p:grpSpPr>
          <p:sp>
            <p:nvSpPr>
              <p:cNvPr id="52" name="Rectangle 205"/>
              <p:cNvSpPr>
                <a:spLocks noChangeArrowheads="1"/>
              </p:cNvSpPr>
              <p:nvPr/>
            </p:nvSpPr>
            <p:spPr bwMode="auto">
              <a:xfrm>
                <a:off x="672" y="1152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206"/>
              <p:cNvSpPr txBox="1">
                <a:spLocks noChangeArrowheads="1"/>
              </p:cNvSpPr>
              <p:nvPr/>
            </p:nvSpPr>
            <p:spPr bwMode="auto">
              <a:xfrm>
                <a:off x="959" y="1267"/>
                <a:ext cx="1201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</a:t>
                </a:r>
              </a:p>
            </p:txBody>
          </p:sp>
        </p:grpSp>
        <p:grpSp>
          <p:nvGrpSpPr>
            <p:cNvPr id="46" name="Group 207"/>
            <p:cNvGrpSpPr>
              <a:grpSpLocks/>
            </p:cNvGrpSpPr>
            <p:nvPr/>
          </p:nvGrpSpPr>
          <p:grpSpPr bwMode="auto">
            <a:xfrm>
              <a:off x="0" y="960"/>
              <a:ext cx="1344" cy="432"/>
              <a:chOff x="0" y="1824"/>
              <a:chExt cx="1344" cy="432"/>
            </a:xfrm>
          </p:grpSpPr>
          <p:sp>
            <p:nvSpPr>
              <p:cNvPr id="50" name="Rectangle 208"/>
              <p:cNvSpPr>
                <a:spLocks noChangeArrowheads="1"/>
              </p:cNvSpPr>
              <p:nvPr/>
            </p:nvSpPr>
            <p:spPr bwMode="auto">
              <a:xfrm>
                <a:off x="0" y="1824"/>
                <a:ext cx="124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Text Box 209"/>
              <p:cNvSpPr txBox="1">
                <a:spLocks noChangeArrowheads="1"/>
              </p:cNvSpPr>
              <p:nvPr/>
            </p:nvSpPr>
            <p:spPr bwMode="auto">
              <a:xfrm>
                <a:off x="144" y="1939"/>
                <a:ext cx="120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5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</a:t>
                </a:r>
              </a:p>
            </p:txBody>
          </p:sp>
        </p:grpSp>
        <p:sp>
          <p:nvSpPr>
            <p:cNvPr id="47" name="Line 210"/>
            <p:cNvSpPr>
              <a:spLocks noChangeShapeType="1"/>
            </p:cNvSpPr>
            <p:nvPr/>
          </p:nvSpPr>
          <p:spPr bwMode="auto">
            <a:xfrm>
              <a:off x="1260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11"/>
            <p:cNvSpPr>
              <a:spLocks noChangeShapeType="1"/>
            </p:cNvSpPr>
            <p:nvPr/>
          </p:nvSpPr>
          <p:spPr bwMode="auto">
            <a:xfrm>
              <a:off x="2748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12"/>
            <p:cNvSpPr>
              <a:spLocks noChangeShapeType="1"/>
            </p:cNvSpPr>
            <p:nvPr/>
          </p:nvSpPr>
          <p:spPr bwMode="auto">
            <a:xfrm>
              <a:off x="4236" y="1188"/>
              <a:ext cx="24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Line 213"/>
          <p:cNvSpPr>
            <a:spLocks noChangeShapeType="1"/>
          </p:cNvSpPr>
          <p:nvPr/>
        </p:nvSpPr>
        <p:spPr bwMode="auto">
          <a:xfrm>
            <a:off x="1593850" y="3916363"/>
            <a:ext cx="366713" cy="512762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14"/>
          <p:cNvSpPr>
            <a:spLocks noChangeShapeType="1"/>
          </p:cNvSpPr>
          <p:nvPr/>
        </p:nvSpPr>
        <p:spPr bwMode="auto">
          <a:xfrm>
            <a:off x="3646488" y="3916363"/>
            <a:ext cx="366712" cy="5127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15"/>
          <p:cNvSpPr>
            <a:spLocks noChangeShapeType="1"/>
          </p:cNvSpPr>
          <p:nvPr/>
        </p:nvSpPr>
        <p:spPr bwMode="auto">
          <a:xfrm>
            <a:off x="5845175" y="3916363"/>
            <a:ext cx="366713" cy="512762"/>
          </a:xfrm>
          <a:prstGeom prst="line">
            <a:avLst/>
          </a:prstGeom>
          <a:noFill/>
          <a:ln w="57150">
            <a:solidFill>
              <a:srgbClr val="FFFF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216"/>
          <p:cNvSpPr>
            <a:spLocks noChangeShapeType="1"/>
          </p:cNvSpPr>
          <p:nvPr/>
        </p:nvSpPr>
        <p:spPr bwMode="auto">
          <a:xfrm>
            <a:off x="4011613" y="4519613"/>
            <a:ext cx="0" cy="439737"/>
          </a:xfrm>
          <a:prstGeom prst="line">
            <a:avLst/>
          </a:prstGeom>
          <a:noFill/>
          <a:ln w="76200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17"/>
          <p:cNvSpPr>
            <a:spLocks noChangeShapeType="1"/>
          </p:cNvSpPr>
          <p:nvPr/>
        </p:nvSpPr>
        <p:spPr bwMode="auto">
          <a:xfrm>
            <a:off x="6210300" y="4519613"/>
            <a:ext cx="0" cy="439737"/>
          </a:xfrm>
          <a:prstGeom prst="line">
            <a:avLst/>
          </a:prstGeom>
          <a:noFill/>
          <a:ln w="76200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219"/>
          <p:cNvSpPr txBox="1">
            <a:spLocks noChangeArrowheads="1"/>
          </p:cNvSpPr>
          <p:nvPr/>
        </p:nvSpPr>
        <p:spPr bwMode="auto">
          <a:xfrm>
            <a:off x="76200" y="838200"/>
            <a:ext cx="952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1</a:t>
            </a:r>
          </a:p>
        </p:txBody>
      </p:sp>
      <p:grpSp>
        <p:nvGrpSpPr>
          <p:cNvPr id="64" name="Group 231"/>
          <p:cNvGrpSpPr>
            <a:grpSpLocks/>
          </p:cNvGrpSpPr>
          <p:nvPr/>
        </p:nvGrpSpPr>
        <p:grpSpPr bwMode="auto">
          <a:xfrm>
            <a:off x="130175" y="1717675"/>
            <a:ext cx="8281988" cy="1100138"/>
            <a:chOff x="82" y="1082"/>
            <a:chExt cx="5217" cy="693"/>
          </a:xfrm>
        </p:grpSpPr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634" y="1082"/>
              <a:ext cx="231" cy="323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1927" y="1082"/>
              <a:ext cx="231" cy="323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3313" y="1082"/>
              <a:ext cx="231" cy="323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" name="Group 136"/>
            <p:cNvGrpSpPr>
              <a:grpSpLocks/>
            </p:cNvGrpSpPr>
            <p:nvPr/>
          </p:nvGrpSpPr>
          <p:grpSpPr bwMode="auto">
            <a:xfrm>
              <a:off x="265" y="1405"/>
              <a:ext cx="5034" cy="370"/>
              <a:chOff x="0" y="960"/>
              <a:chExt cx="5712" cy="432"/>
            </a:xfrm>
          </p:grpSpPr>
          <p:grpSp>
            <p:nvGrpSpPr>
              <p:cNvPr id="70" name="Group 137"/>
              <p:cNvGrpSpPr>
                <a:grpSpLocks/>
              </p:cNvGrpSpPr>
              <p:nvPr/>
            </p:nvGrpSpPr>
            <p:grpSpPr bwMode="auto">
              <a:xfrm>
                <a:off x="2976" y="960"/>
                <a:ext cx="1248" cy="432"/>
                <a:chOff x="816" y="2832"/>
                <a:chExt cx="1248" cy="432"/>
              </a:xfrm>
            </p:grpSpPr>
            <p:sp>
              <p:nvSpPr>
                <p:cNvPr id="83" name="Rectangle 138"/>
                <p:cNvSpPr>
                  <a:spLocks noChangeArrowheads="1"/>
                </p:cNvSpPr>
                <p:nvPr/>
              </p:nvSpPr>
              <p:spPr bwMode="auto">
                <a:xfrm>
                  <a:off x="816" y="2832"/>
                  <a:ext cx="124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864" y="2857"/>
                  <a:ext cx="1200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5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Implementation, integration</a:t>
                  </a:r>
                </a:p>
              </p:txBody>
            </p:sp>
          </p:grpSp>
          <p:grpSp>
            <p:nvGrpSpPr>
              <p:cNvPr id="71" name="Group 140"/>
              <p:cNvGrpSpPr>
                <a:grpSpLocks/>
              </p:cNvGrpSpPr>
              <p:nvPr/>
            </p:nvGrpSpPr>
            <p:grpSpPr bwMode="auto">
              <a:xfrm>
                <a:off x="4464" y="960"/>
                <a:ext cx="1248" cy="432"/>
                <a:chOff x="1008" y="2496"/>
                <a:chExt cx="1248" cy="432"/>
              </a:xfrm>
            </p:grpSpPr>
            <p:sp>
              <p:nvSpPr>
                <p:cNvPr id="81" name="Rectangle 141"/>
                <p:cNvSpPr>
                  <a:spLocks noChangeArrowheads="1"/>
                </p:cNvSpPr>
                <p:nvPr/>
              </p:nvSpPr>
              <p:spPr bwMode="auto">
                <a:xfrm>
                  <a:off x="1008" y="2496"/>
                  <a:ext cx="124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056" y="2610"/>
                  <a:ext cx="1200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5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Deliver to client</a:t>
                  </a:r>
                </a:p>
              </p:txBody>
            </p:sp>
          </p:grpSp>
          <p:grpSp>
            <p:nvGrpSpPr>
              <p:cNvPr id="72" name="Group 143"/>
              <p:cNvGrpSpPr>
                <a:grpSpLocks/>
              </p:cNvGrpSpPr>
              <p:nvPr/>
            </p:nvGrpSpPr>
            <p:grpSpPr bwMode="auto">
              <a:xfrm>
                <a:off x="1488" y="960"/>
                <a:ext cx="1488" cy="432"/>
                <a:chOff x="672" y="1152"/>
                <a:chExt cx="1488" cy="432"/>
              </a:xfrm>
            </p:grpSpPr>
            <p:sp>
              <p:nvSpPr>
                <p:cNvPr id="79" name="Rectangle 144"/>
                <p:cNvSpPr>
                  <a:spLocks noChangeArrowheads="1"/>
                </p:cNvSpPr>
                <p:nvPr/>
              </p:nvSpPr>
              <p:spPr bwMode="auto">
                <a:xfrm>
                  <a:off x="672" y="1152"/>
                  <a:ext cx="124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959" y="1266"/>
                  <a:ext cx="120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5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Design</a:t>
                  </a:r>
                </a:p>
              </p:txBody>
            </p:sp>
          </p:grpSp>
          <p:grpSp>
            <p:nvGrpSpPr>
              <p:cNvPr id="73" name="Group 146"/>
              <p:cNvGrpSpPr>
                <a:grpSpLocks/>
              </p:cNvGrpSpPr>
              <p:nvPr/>
            </p:nvGrpSpPr>
            <p:grpSpPr bwMode="auto">
              <a:xfrm>
                <a:off x="0" y="960"/>
                <a:ext cx="1344" cy="432"/>
                <a:chOff x="0" y="1824"/>
                <a:chExt cx="1344" cy="432"/>
              </a:xfrm>
            </p:grpSpPr>
            <p:sp>
              <p:nvSpPr>
                <p:cNvPr id="77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124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44" y="1938"/>
                  <a:ext cx="1200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6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2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8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400">
                      <a:solidFill>
                        <a:schemeClr val="bg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5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Specification</a:t>
                  </a:r>
                </a:p>
              </p:txBody>
            </p:sp>
          </p:grpSp>
          <p:sp>
            <p:nvSpPr>
              <p:cNvPr id="74" name="Line 149"/>
              <p:cNvSpPr>
                <a:spLocks noChangeShapeType="1"/>
              </p:cNvSpPr>
              <p:nvPr/>
            </p:nvSpPr>
            <p:spPr bwMode="auto">
              <a:xfrm>
                <a:off x="1260" y="118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50"/>
              <p:cNvSpPr>
                <a:spLocks noChangeShapeType="1"/>
              </p:cNvSpPr>
              <p:nvPr/>
            </p:nvSpPr>
            <p:spPr bwMode="auto">
              <a:xfrm>
                <a:off x="2748" y="118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51"/>
              <p:cNvSpPr>
                <a:spLocks noChangeShapeType="1"/>
              </p:cNvSpPr>
              <p:nvPr/>
            </p:nvSpPr>
            <p:spPr bwMode="auto">
              <a:xfrm>
                <a:off x="4236" y="118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Text Box 220"/>
            <p:cNvSpPr txBox="1">
              <a:spLocks noChangeArrowheads="1"/>
            </p:cNvSpPr>
            <p:nvPr/>
          </p:nvSpPr>
          <p:spPr bwMode="auto">
            <a:xfrm>
              <a:off x="82" y="1247"/>
              <a:ext cx="60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5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2</a:t>
              </a:r>
            </a:p>
          </p:txBody>
        </p:sp>
      </p:grpSp>
      <p:sp>
        <p:nvSpPr>
          <p:cNvPr id="85" name="Text Box 221"/>
          <p:cNvSpPr txBox="1">
            <a:spLocks noChangeArrowheads="1"/>
          </p:cNvSpPr>
          <p:nvPr/>
        </p:nvSpPr>
        <p:spPr bwMode="auto">
          <a:xfrm>
            <a:off x="200025" y="3036888"/>
            <a:ext cx="952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3</a:t>
            </a:r>
          </a:p>
        </p:txBody>
      </p:sp>
      <p:sp>
        <p:nvSpPr>
          <p:cNvPr id="86" name="Text Box 222"/>
          <p:cNvSpPr txBox="1">
            <a:spLocks noChangeArrowheads="1"/>
          </p:cNvSpPr>
          <p:nvPr/>
        </p:nvSpPr>
        <p:spPr bwMode="auto">
          <a:xfrm>
            <a:off x="714375" y="4691063"/>
            <a:ext cx="952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</a:t>
            </a:r>
          </a:p>
        </p:txBody>
      </p:sp>
      <p:sp>
        <p:nvSpPr>
          <p:cNvPr id="87" name="Line 225"/>
          <p:cNvSpPr>
            <a:spLocks noChangeShapeType="1"/>
          </p:cNvSpPr>
          <p:nvPr/>
        </p:nvSpPr>
        <p:spPr bwMode="auto">
          <a:xfrm>
            <a:off x="381000" y="6248400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 Box 226"/>
          <p:cNvSpPr txBox="1">
            <a:spLocks noChangeArrowheads="1"/>
          </p:cNvSpPr>
          <p:nvPr/>
        </p:nvSpPr>
        <p:spPr bwMode="auto">
          <a:xfrm>
            <a:off x="990600" y="6078538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 team</a:t>
            </a:r>
          </a:p>
        </p:txBody>
      </p:sp>
      <p:sp>
        <p:nvSpPr>
          <p:cNvPr id="89" name="Line 227"/>
          <p:cNvSpPr>
            <a:spLocks noChangeShapeType="1"/>
          </p:cNvSpPr>
          <p:nvPr/>
        </p:nvSpPr>
        <p:spPr bwMode="auto">
          <a:xfrm>
            <a:off x="381000" y="6554788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Text Box 228"/>
          <p:cNvSpPr txBox="1">
            <a:spLocks noChangeArrowheads="1"/>
          </p:cNvSpPr>
          <p:nvPr/>
        </p:nvSpPr>
        <p:spPr bwMode="auto">
          <a:xfrm>
            <a:off x="990600" y="6384925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latin typeface="Arial" panose="020B0604020202020204" pitchFamily="34" charset="0"/>
                <a:cs typeface="Arial" panose="020B0604020202020204" pitchFamily="34" charset="0"/>
              </a:rPr>
              <a:t>Design team</a:t>
            </a:r>
          </a:p>
        </p:txBody>
      </p:sp>
      <p:sp>
        <p:nvSpPr>
          <p:cNvPr id="91" name="Line 229"/>
          <p:cNvSpPr>
            <a:spLocks noChangeShapeType="1"/>
          </p:cNvSpPr>
          <p:nvPr/>
        </p:nvSpPr>
        <p:spPr bwMode="auto">
          <a:xfrm>
            <a:off x="3505200" y="6265863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Text Box 230"/>
          <p:cNvSpPr txBox="1">
            <a:spLocks noChangeArrowheads="1"/>
          </p:cNvSpPr>
          <p:nvPr/>
        </p:nvSpPr>
        <p:spPr bwMode="auto">
          <a:xfrm>
            <a:off x="4114800" y="6096000"/>
            <a:ext cx="1981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Implementation, integration  team</a:t>
            </a:r>
          </a:p>
        </p:txBody>
      </p:sp>
    </p:spTree>
    <p:extLst>
      <p:ext uri="{BB962C8B-B14F-4D97-AF65-F5344CB8AC3E}">
        <p14:creationId xmlns:p14="http://schemas.microsoft.com/office/powerpoint/2010/main" val="13765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41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85" grpId="0"/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E0378-2C50-453E-A83C-2F20F988450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91000" y="1524000"/>
            <a:ext cx="5867400" cy="518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486400" y="2743200"/>
            <a:ext cx="1371600" cy="1295400"/>
            <a:chOff x="1920" y="1728"/>
            <a:chExt cx="864" cy="816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920" y="1728"/>
              <a:ext cx="384" cy="816"/>
              <a:chOff x="1920" y="1728"/>
              <a:chExt cx="384" cy="816"/>
            </a:xfrm>
          </p:grpSpPr>
          <p:sp>
            <p:nvSpPr>
              <p:cNvPr id="9" name="Arc 5"/>
              <p:cNvSpPr>
                <a:spLocks/>
              </p:cNvSpPr>
              <p:nvPr/>
            </p:nvSpPr>
            <p:spPr bwMode="auto">
              <a:xfrm rot="10800000">
                <a:off x="1920" y="2160"/>
                <a:ext cx="384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"/>
              <p:cNvSpPr>
                <a:spLocks/>
              </p:cNvSpPr>
              <p:nvPr/>
            </p:nvSpPr>
            <p:spPr bwMode="auto">
              <a:xfrm rot="-5400000">
                <a:off x="1896" y="1752"/>
                <a:ext cx="432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Arc 7"/>
            <p:cNvSpPr>
              <a:spLocks/>
            </p:cNvSpPr>
            <p:nvPr/>
          </p:nvSpPr>
          <p:spPr bwMode="auto">
            <a:xfrm>
              <a:off x="2304" y="1728"/>
              <a:ext cx="480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5257800" y="2514600"/>
            <a:ext cx="1828800" cy="1752600"/>
            <a:chOff x="1776" y="1584"/>
            <a:chExt cx="1152" cy="1104"/>
          </a:xfrm>
        </p:grpSpPr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1776" y="1584"/>
              <a:ext cx="528" cy="1104"/>
              <a:chOff x="1776" y="1584"/>
              <a:chExt cx="528" cy="1104"/>
            </a:xfrm>
          </p:grpSpPr>
          <p:sp>
            <p:nvSpPr>
              <p:cNvPr id="14" name="Arc 10"/>
              <p:cNvSpPr>
                <a:spLocks/>
              </p:cNvSpPr>
              <p:nvPr/>
            </p:nvSpPr>
            <p:spPr bwMode="auto">
              <a:xfrm rot="10800000">
                <a:off x="1776" y="2160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rc 11"/>
              <p:cNvSpPr>
                <a:spLocks/>
              </p:cNvSpPr>
              <p:nvPr/>
            </p:nvSpPr>
            <p:spPr bwMode="auto">
              <a:xfrm rot="-5400000">
                <a:off x="1752" y="1608"/>
                <a:ext cx="576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2304" y="1584"/>
              <a:ext cx="624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5029200" y="2286000"/>
            <a:ext cx="2286000" cy="2209800"/>
            <a:chOff x="1632" y="1440"/>
            <a:chExt cx="1440" cy="1392"/>
          </a:xfrm>
        </p:grpSpPr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1632" y="1440"/>
              <a:ext cx="672" cy="1392"/>
              <a:chOff x="1632" y="1440"/>
              <a:chExt cx="672" cy="1392"/>
            </a:xfrm>
          </p:grpSpPr>
          <p:sp>
            <p:nvSpPr>
              <p:cNvPr id="19" name="Arc 15"/>
              <p:cNvSpPr>
                <a:spLocks/>
              </p:cNvSpPr>
              <p:nvPr/>
            </p:nvSpPr>
            <p:spPr bwMode="auto">
              <a:xfrm rot="10800000">
                <a:off x="1632" y="2160"/>
                <a:ext cx="672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rc 16"/>
              <p:cNvSpPr>
                <a:spLocks/>
              </p:cNvSpPr>
              <p:nvPr/>
            </p:nvSpPr>
            <p:spPr bwMode="auto">
              <a:xfrm rot="-5400000">
                <a:off x="1608" y="1464"/>
                <a:ext cx="720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Arc 17"/>
            <p:cNvSpPr>
              <a:spLocks/>
            </p:cNvSpPr>
            <p:nvPr/>
          </p:nvSpPr>
          <p:spPr bwMode="auto">
            <a:xfrm>
              <a:off x="2304" y="1440"/>
              <a:ext cx="768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096000" y="3429000"/>
            <a:ext cx="0" cy="19812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096000" y="3429000"/>
            <a:ext cx="20574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 flipV="1">
            <a:off x="4572000" y="1752600"/>
            <a:ext cx="1524000" cy="16764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22"/>
          <p:cNvSpPr>
            <a:spLocks/>
          </p:cNvSpPr>
          <p:nvPr/>
        </p:nvSpPr>
        <p:spPr bwMode="auto">
          <a:xfrm rot="10800000">
            <a:off x="4800600" y="3429000"/>
            <a:ext cx="1295400" cy="1295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rc 23"/>
          <p:cNvSpPr>
            <a:spLocks/>
          </p:cNvSpPr>
          <p:nvPr/>
        </p:nvSpPr>
        <p:spPr bwMode="auto">
          <a:xfrm rot="16200000">
            <a:off x="5462587" y="1395413"/>
            <a:ext cx="1419225" cy="2743200"/>
          </a:xfrm>
          <a:custGeom>
            <a:avLst/>
            <a:gdLst>
              <a:gd name="T0" fmla="*/ 2147483647 w 22350"/>
              <a:gd name="T1" fmla="*/ 0 h 43200"/>
              <a:gd name="T2" fmla="*/ 0 w 22350"/>
              <a:gd name="T3" fmla="*/ 2147483647 h 43200"/>
              <a:gd name="T4" fmla="*/ 2147483647 w 22350"/>
              <a:gd name="T5" fmla="*/ 2147483647 h 43200"/>
              <a:gd name="T6" fmla="*/ 0 60000 65536"/>
              <a:gd name="T7" fmla="*/ 0 60000 65536"/>
              <a:gd name="T8" fmla="*/ 0 60000 65536"/>
              <a:gd name="T9" fmla="*/ 0 w 22350"/>
              <a:gd name="T10" fmla="*/ 0 h 43200"/>
              <a:gd name="T11" fmla="*/ 22350 w 2235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0" h="43200" fill="none" extrusionOk="0">
                <a:moveTo>
                  <a:pt x="749" y="0"/>
                </a:moveTo>
                <a:cubicBezTo>
                  <a:pt x="12679" y="0"/>
                  <a:pt x="22350" y="9670"/>
                  <a:pt x="22350" y="21600"/>
                </a:cubicBezTo>
                <a:cubicBezTo>
                  <a:pt x="22350" y="33529"/>
                  <a:pt x="12679" y="43200"/>
                  <a:pt x="750" y="43200"/>
                </a:cubicBezTo>
                <a:cubicBezTo>
                  <a:pt x="499" y="43200"/>
                  <a:pt x="249" y="43195"/>
                  <a:pt x="0" y="43186"/>
                </a:cubicBezTo>
              </a:path>
              <a:path w="22350" h="43200" stroke="0" extrusionOk="0">
                <a:moveTo>
                  <a:pt x="749" y="0"/>
                </a:moveTo>
                <a:cubicBezTo>
                  <a:pt x="12679" y="0"/>
                  <a:pt x="22350" y="9670"/>
                  <a:pt x="22350" y="21600"/>
                </a:cubicBezTo>
                <a:cubicBezTo>
                  <a:pt x="22350" y="33529"/>
                  <a:pt x="12679" y="43200"/>
                  <a:pt x="750" y="43200"/>
                </a:cubicBezTo>
                <a:cubicBezTo>
                  <a:pt x="499" y="43200"/>
                  <a:pt x="249" y="43195"/>
                  <a:pt x="0" y="43186"/>
                </a:cubicBezTo>
                <a:lnTo>
                  <a:pt x="750" y="21600"/>
                </a:lnTo>
                <a:lnTo>
                  <a:pt x="749" y="0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5791200" y="2971800"/>
            <a:ext cx="838200" cy="457200"/>
            <a:chOff x="2112" y="1872"/>
            <a:chExt cx="528" cy="288"/>
          </a:xfrm>
        </p:grpSpPr>
        <p:sp>
          <p:nvSpPr>
            <p:cNvPr id="27" name="Arc 25"/>
            <p:cNvSpPr>
              <a:spLocks/>
            </p:cNvSpPr>
            <p:nvPr/>
          </p:nvSpPr>
          <p:spPr bwMode="auto">
            <a:xfrm>
              <a:off x="2304" y="1872"/>
              <a:ext cx="33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26"/>
            <p:cNvSpPr>
              <a:spLocks/>
            </p:cNvSpPr>
            <p:nvPr/>
          </p:nvSpPr>
          <p:spPr bwMode="auto">
            <a:xfrm rot="-5400000">
              <a:off x="2137" y="1848"/>
              <a:ext cx="143" cy="194"/>
            </a:xfrm>
            <a:custGeom>
              <a:avLst/>
              <a:gdLst>
                <a:gd name="T0" fmla="*/ 0 w 21600"/>
                <a:gd name="T1" fmla="*/ 0 h 19919"/>
                <a:gd name="T2" fmla="*/ 0 w 21600"/>
                <a:gd name="T3" fmla="*/ 0 h 19919"/>
                <a:gd name="T4" fmla="*/ 0 w 21600"/>
                <a:gd name="T5" fmla="*/ 0 h 199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919"/>
                <a:gd name="T11" fmla="*/ 21600 w 21600"/>
                <a:gd name="T12" fmla="*/ 19919 h 199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919" fill="none" extrusionOk="0">
                  <a:moveTo>
                    <a:pt x="8354" y="0"/>
                  </a:moveTo>
                  <a:cubicBezTo>
                    <a:pt x="16378" y="3365"/>
                    <a:pt x="21600" y="11217"/>
                    <a:pt x="21600" y="19919"/>
                  </a:cubicBezTo>
                </a:path>
                <a:path w="21600" h="19919" stroke="0" extrusionOk="0">
                  <a:moveTo>
                    <a:pt x="8354" y="0"/>
                  </a:moveTo>
                  <a:cubicBezTo>
                    <a:pt x="16378" y="3365"/>
                    <a:pt x="21600" y="11217"/>
                    <a:pt x="21600" y="19919"/>
                  </a:cubicBezTo>
                  <a:lnTo>
                    <a:pt x="0" y="19919"/>
                  </a:lnTo>
                  <a:lnTo>
                    <a:pt x="8354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705600" y="1676400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Risk Analysis</a:t>
            </a:r>
            <a:endParaRPr lang="en-GB" altLang="en-US" sz="24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495800" y="4572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Verify</a:t>
            </a:r>
            <a:endParaRPr lang="en-GB" altLang="en-US" sz="24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6096000" y="3429000"/>
            <a:ext cx="2362200" cy="609600"/>
            <a:chOff x="2304" y="2160"/>
            <a:chExt cx="1488" cy="384"/>
          </a:xfrm>
        </p:grpSpPr>
        <p:sp>
          <p:nvSpPr>
            <p:cNvPr id="32" name="Arc 33"/>
            <p:cNvSpPr>
              <a:spLocks/>
            </p:cNvSpPr>
            <p:nvPr/>
          </p:nvSpPr>
          <p:spPr bwMode="auto">
            <a:xfrm rot="5400000">
              <a:off x="2280" y="2184"/>
              <a:ext cx="384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2400" y="2208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Rapid Prototype</a:t>
              </a:r>
              <a:endParaRPr lang="en-GB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6096000" y="3429000"/>
            <a:ext cx="2438400" cy="838200"/>
            <a:chOff x="2304" y="2160"/>
            <a:chExt cx="1536" cy="528"/>
          </a:xfrm>
        </p:grpSpPr>
        <p:sp>
          <p:nvSpPr>
            <p:cNvPr id="35" name="Arc 36"/>
            <p:cNvSpPr>
              <a:spLocks/>
            </p:cNvSpPr>
            <p:nvPr/>
          </p:nvSpPr>
          <p:spPr bwMode="auto">
            <a:xfrm rot="5400000">
              <a:off x="2280" y="2184"/>
              <a:ext cx="5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448" y="2409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Specification</a:t>
              </a:r>
              <a:endParaRPr lang="en-GB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6096000" y="3429000"/>
            <a:ext cx="2514600" cy="1066800"/>
            <a:chOff x="2304" y="2160"/>
            <a:chExt cx="1584" cy="672"/>
          </a:xfrm>
        </p:grpSpPr>
        <p:sp>
          <p:nvSpPr>
            <p:cNvPr id="38" name="Arc 39"/>
            <p:cNvSpPr>
              <a:spLocks/>
            </p:cNvSpPr>
            <p:nvPr/>
          </p:nvSpPr>
          <p:spPr bwMode="auto">
            <a:xfrm rot="5400000">
              <a:off x="2280" y="2184"/>
              <a:ext cx="672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2496" y="2601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Design</a:t>
              </a:r>
              <a:endParaRPr lang="en-GB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477000" y="443388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Implementation</a:t>
            </a:r>
            <a:endParaRPr lang="en-GB" altLang="en-US" sz="1800">
              <a:solidFill>
                <a:srgbClr val="99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" name="Rectangle 44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Simplified Spiral Model</a:t>
            </a:r>
            <a:endParaRPr lang="en-US" altLang="en-US" dirty="0"/>
          </a:p>
        </p:txBody>
      </p:sp>
      <p:sp>
        <p:nvSpPr>
          <p:cNvPr id="42" name="Rectangle 45"/>
          <p:cNvSpPr txBox="1">
            <a:spLocks noChangeArrowheads="1"/>
          </p:cNvSpPr>
          <p:nvPr/>
        </p:nvSpPr>
        <p:spPr>
          <a:xfrm>
            <a:off x="914400" y="2046288"/>
            <a:ext cx="3048000" cy="3387725"/>
          </a:xfrm>
          <a:prstGeom prst="rect">
            <a:avLst/>
          </a:prstGeom>
          <a:noFill/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If risks cannot be resolved, project is immediately terminated</a:t>
            </a:r>
            <a:endParaRPr lang="en-US" altLang="en-US"/>
          </a:p>
        </p:txBody>
      </p:sp>
      <p:sp>
        <p:nvSpPr>
          <p:cNvPr id="43" name="Arc 42"/>
          <p:cNvSpPr>
            <a:spLocks/>
          </p:cNvSpPr>
          <p:nvPr/>
        </p:nvSpPr>
        <p:spPr bwMode="auto">
          <a:xfrm rot="5400000">
            <a:off x="6057900" y="3467100"/>
            <a:ext cx="1295400" cy="1219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rc 54"/>
          <p:cNvSpPr>
            <a:spLocks/>
          </p:cNvSpPr>
          <p:nvPr/>
        </p:nvSpPr>
        <p:spPr bwMode="auto">
          <a:xfrm rot="5400000">
            <a:off x="6060281" y="3469482"/>
            <a:ext cx="1520825" cy="1446212"/>
          </a:xfrm>
          <a:custGeom>
            <a:avLst/>
            <a:gdLst>
              <a:gd name="T0" fmla="*/ 0 w 25398"/>
              <a:gd name="T1" fmla="*/ 2147483647 h 21600"/>
              <a:gd name="T2" fmla="*/ 2147483647 w 25398"/>
              <a:gd name="T3" fmla="*/ 2147483647 h 21600"/>
              <a:gd name="T4" fmla="*/ 2147483647 w 25398"/>
              <a:gd name="T5" fmla="*/ 2147483647 h 21600"/>
              <a:gd name="T6" fmla="*/ 0 60000 65536"/>
              <a:gd name="T7" fmla="*/ 0 60000 65536"/>
              <a:gd name="T8" fmla="*/ 0 60000 65536"/>
              <a:gd name="T9" fmla="*/ 0 w 25398"/>
              <a:gd name="T10" fmla="*/ 0 h 21600"/>
              <a:gd name="T11" fmla="*/ 25398 w 253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98" h="21600" fill="none" extrusionOk="0">
                <a:moveTo>
                  <a:pt x="-1" y="336"/>
                </a:moveTo>
                <a:cubicBezTo>
                  <a:pt x="1253" y="112"/>
                  <a:pt x="2524" y="-1"/>
                  <a:pt x="3798" y="0"/>
                </a:cubicBezTo>
                <a:cubicBezTo>
                  <a:pt x="15727" y="0"/>
                  <a:pt x="25398" y="9670"/>
                  <a:pt x="25398" y="21600"/>
                </a:cubicBezTo>
              </a:path>
              <a:path w="25398" h="21600" stroke="0" extrusionOk="0">
                <a:moveTo>
                  <a:pt x="-1" y="336"/>
                </a:moveTo>
                <a:cubicBezTo>
                  <a:pt x="1253" y="112"/>
                  <a:pt x="2524" y="-1"/>
                  <a:pt x="3798" y="0"/>
                </a:cubicBezTo>
                <a:cubicBezTo>
                  <a:pt x="15727" y="0"/>
                  <a:pt x="25398" y="9670"/>
                  <a:pt x="25398" y="21600"/>
                </a:cubicBezTo>
                <a:lnTo>
                  <a:pt x="3798" y="21600"/>
                </a:lnTo>
                <a:lnTo>
                  <a:pt x="-1" y="336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6629400" y="4814888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Integration</a:t>
            </a:r>
            <a:endParaRPr lang="en-GB" altLang="en-US" sz="1800">
              <a:solidFill>
                <a:srgbClr val="99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1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40" grpId="0"/>
      <p:bldP spid="43" grpId="0" animBg="1"/>
      <p:bldP spid="44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70FF06-8E44-4000-9B51-DE35D659825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-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Full Spiral Model</a:t>
            </a:r>
            <a:endParaRPr lang="en-US" alt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09600" y="822325"/>
          <a:ext cx="8088313" cy="588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hoto Editor Photo" r:id="rId3" imgW="8554644" imgH="6219048" progId="MSPhotoEd.3">
                  <p:embed/>
                </p:oleObj>
              </mc:Choice>
              <mc:Fallback>
                <p:oleObj name="Photo Editor Photo" r:id="rId3" imgW="8554644" imgH="62190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22325"/>
                        <a:ext cx="8088313" cy="588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00800" y="1219200"/>
            <a:ext cx="2743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u="sng">
                <a:solidFill>
                  <a:srgbClr val="3399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Radial dimension (cost)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7467600" y="1447800"/>
            <a:ext cx="152400" cy="15240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1279525"/>
            <a:ext cx="3352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u="sng">
                <a:solidFill>
                  <a:srgbClr val="339933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Angular dimension (progress)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2895600" y="1565275"/>
            <a:ext cx="1066800" cy="16764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817BD-E5A3-4B5D-A698-48F6E9F5DE3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Extreme Programming</a:t>
            </a:r>
            <a:endParaRPr lang="en-US" altLang="en-US"/>
          </a:p>
        </p:txBody>
      </p:sp>
      <p:pic>
        <p:nvPicPr>
          <p:cNvPr id="6" name="Picture 3" descr="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77724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62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52A4B4-B7E6-40CC-B74A-4C4081B9814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533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Rational Unified Process</a:t>
            </a:r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914400"/>
            <a:ext cx="9144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mtClean="0">
                <a:latin typeface="Verdana" panose="020B0604030504040204" pitchFamily="34" charset="0"/>
              </a:rPr>
              <a:t> </a:t>
            </a:r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7" name="Picture 4" descr="f_rup_pk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87475"/>
            <a:ext cx="79248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66800" y="65532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(this Figure is from P. Krutchen’s paper)</a:t>
            </a:r>
          </a:p>
        </p:txBody>
      </p:sp>
    </p:spTree>
    <p:extLst>
      <p:ext uri="{BB962C8B-B14F-4D97-AF65-F5344CB8AC3E}">
        <p14:creationId xmlns:p14="http://schemas.microsoft.com/office/powerpoint/2010/main" val="191184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0B51FE-E763-4FE9-9B11-C2D57CE8C43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Documentation Phase?</a:t>
            </a:r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447800"/>
            <a:ext cx="8382000" cy="3478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smtClean="0"/>
              <a:t>There is NO documentation phase</a:t>
            </a:r>
          </a:p>
          <a:p>
            <a:r>
              <a:rPr lang="en-US" altLang="en-US" sz="3200" smtClean="0"/>
              <a:t>Every phase must be fully documented before starting the next phase</a:t>
            </a:r>
          </a:p>
          <a:p>
            <a:pPr lvl="1"/>
            <a:r>
              <a:rPr lang="en-US" altLang="en-US" sz="2800" smtClean="0"/>
              <a:t>Postponed documentation may never be completed</a:t>
            </a:r>
          </a:p>
          <a:p>
            <a:pPr lvl="1"/>
            <a:r>
              <a:rPr lang="en-US" altLang="en-US" sz="2800" smtClean="0"/>
              <a:t>The responsible individual may leave</a:t>
            </a:r>
          </a:p>
          <a:p>
            <a:pPr lvl="1"/>
            <a:r>
              <a:rPr lang="en-US" altLang="en-US" sz="2800" smtClean="0"/>
              <a:t>The product is constantly changing—we need the documentation to do this</a:t>
            </a:r>
          </a:p>
          <a:p>
            <a:pPr lvl="1"/>
            <a:r>
              <a:rPr lang="en-US" altLang="en-US" sz="2800" smtClean="0"/>
              <a:t>The design (for example) will be modified during development, but the original designers may not be available to document it 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67644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2D03A0-D269-4DAE-8F02-4C97C336804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31550"/>
              </p:ext>
            </p:extLst>
          </p:nvPr>
        </p:nvGraphicFramePr>
        <p:xfrm>
          <a:off x="609600" y="228600"/>
          <a:ext cx="7620000" cy="6148608"/>
        </p:xfrm>
        <a:graphic>
          <a:graphicData uri="http://schemas.openxmlformats.org/drawingml/2006/table">
            <a:tbl>
              <a:tblPr/>
              <a:tblGrid>
                <a:gridCol w="1887538"/>
                <a:gridCol w="3046412"/>
                <a:gridCol w="2686050"/>
              </a:tblGrid>
              <a:tr h="512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Phase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Documents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QA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969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Requirement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Definition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Rapid prototype, or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Requirements document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Rapid prototype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Reviews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Functional Specification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Specification document (specifications)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Software Product Management Plan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Traceability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FS Review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Design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Architectural Design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Detailed Design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Traceability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Review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Coding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Source code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 cases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Traceability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Review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Testing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Integration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Source code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 cases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Integration testing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Acceptance testing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Maintenance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Change record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Regression test cases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Regression testing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0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AA9E35-6F8C-4914-B1FA-7D1BA5081F5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Traceability matrix </a:t>
            </a:r>
            <a:endParaRPr lang="en-US" alt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58379"/>
              </p:ext>
            </p:extLst>
          </p:nvPr>
        </p:nvGraphicFramePr>
        <p:xfrm>
          <a:off x="914400" y="1701800"/>
          <a:ext cx="7848600" cy="1432011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203325"/>
                <a:gridCol w="1570038"/>
                <a:gridCol w="1570037"/>
              </a:tblGrid>
              <a:tr h="822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Requirement ID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Use Case ID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UID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Class/ function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 Case ID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7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Fig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8192" y="183701"/>
            <a:ext cx="3942442" cy="66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87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Task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latin typeface="Palatino" pitchFamily="-128" charset="0"/>
              </a:rPr>
              <a:t>A task set defines the actual work to be done to accomplish the objectives of a software engineering action.</a:t>
            </a:r>
          </a:p>
          <a:p>
            <a:pPr lvl="1"/>
            <a:r>
              <a:rPr lang="en-US" altLang="en-US" sz="2400" dirty="0" smtClean="0">
                <a:solidFill>
                  <a:schemeClr val="folHlink"/>
                </a:solidFill>
                <a:latin typeface="Palatino" pitchFamily="-128" charset="0"/>
              </a:rPr>
              <a:t>A list of the task to be accomplished</a:t>
            </a:r>
          </a:p>
          <a:p>
            <a:pPr lvl="1"/>
            <a:r>
              <a:rPr lang="en-US" altLang="en-US" sz="2400" dirty="0" smtClean="0">
                <a:solidFill>
                  <a:schemeClr val="folHlink"/>
                </a:solidFill>
                <a:latin typeface="Palatino" pitchFamily="-128" charset="0"/>
              </a:rPr>
              <a:t>A list of the work products to be produced</a:t>
            </a:r>
          </a:p>
          <a:p>
            <a:pPr lvl="1"/>
            <a:r>
              <a:rPr lang="en-US" altLang="en-US" sz="2400" dirty="0" smtClean="0">
                <a:solidFill>
                  <a:schemeClr val="folHlink"/>
                </a:solidFill>
                <a:latin typeface="Palatino" pitchFamily="-128" charset="0"/>
              </a:rPr>
              <a:t>A list of the quality assurance filters to be applied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680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Fig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841" y="262728"/>
            <a:ext cx="5722981" cy="635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3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3600" dirty="0" smtClean="0"/>
              <a:t>Requirements phase</a:t>
            </a:r>
          </a:p>
          <a:p>
            <a:pPr lvl="1"/>
            <a:r>
              <a:rPr lang="en-US" altLang="en-US" sz="3600" dirty="0" smtClean="0"/>
              <a:t>Specification phase</a:t>
            </a:r>
          </a:p>
          <a:p>
            <a:pPr lvl="1"/>
            <a:r>
              <a:rPr lang="en-US" altLang="en-US" sz="3600" dirty="0" smtClean="0"/>
              <a:t>Design phase</a:t>
            </a:r>
          </a:p>
          <a:p>
            <a:pPr lvl="1"/>
            <a:r>
              <a:rPr lang="en-US" altLang="en-US" sz="3600" dirty="0" smtClean="0"/>
              <a:t>Implementation phase</a:t>
            </a:r>
          </a:p>
          <a:p>
            <a:pPr lvl="1"/>
            <a:r>
              <a:rPr lang="en-US" altLang="en-US" sz="3600" dirty="0" smtClean="0"/>
              <a:t>Integration phase</a:t>
            </a:r>
          </a:p>
          <a:p>
            <a:pPr lvl="1"/>
            <a:r>
              <a:rPr lang="en-US" altLang="en-US" sz="3600" dirty="0" smtClean="0"/>
              <a:t>Maintenance phase</a:t>
            </a:r>
          </a:p>
          <a:p>
            <a:pPr lvl="1"/>
            <a:r>
              <a:rPr lang="en-US" altLang="en-US" sz="3600" dirty="0" smtClean="0"/>
              <a:t>Retirement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A9D3A9-75BC-4549-8E13-86224F0996B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0" y="838200"/>
            <a:ext cx="4191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Waterfall Model</a:t>
            </a:r>
            <a:endParaRPr lang="en-US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6858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905000"/>
            <a:ext cx="2667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System 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Software Design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71800" y="32004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and Unit Testing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19600" y="44196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Integration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System Testing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96000" y="5638800"/>
            <a:ext cx="2514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Operation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Maintenance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2971800" y="1066800"/>
            <a:ext cx="533400" cy="838200"/>
            <a:chOff x="1872" y="672"/>
            <a:chExt cx="336" cy="576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343400" y="2362200"/>
            <a:ext cx="533400" cy="838200"/>
            <a:chOff x="1872" y="672"/>
            <a:chExt cx="336" cy="57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562600" y="3581400"/>
            <a:ext cx="533400" cy="838200"/>
            <a:chOff x="1872" y="672"/>
            <a:chExt cx="336" cy="576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010400" y="4800600"/>
            <a:ext cx="533400" cy="838200"/>
            <a:chOff x="1872" y="672"/>
            <a:chExt cx="336" cy="576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932FA-AE52-4677-AEC9-E18E530543B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0" y="838200"/>
            <a:ext cx="4191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Waterfall Model</a:t>
            </a:r>
            <a:endParaRPr lang="en-US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6858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76400" y="1905000"/>
            <a:ext cx="2667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System 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Software Design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71800" y="32004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and Unit Testing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19600" y="44196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Integration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System Testing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00763" y="5638800"/>
            <a:ext cx="2514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Operation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Maintenance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2971800" y="1066800"/>
            <a:ext cx="533400" cy="838200"/>
            <a:chOff x="1872" y="672"/>
            <a:chExt cx="336" cy="576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343400" y="2362200"/>
            <a:ext cx="533400" cy="838200"/>
            <a:chOff x="1872" y="672"/>
            <a:chExt cx="336" cy="57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562600" y="3581400"/>
            <a:ext cx="533400" cy="838200"/>
            <a:chOff x="1872" y="672"/>
            <a:chExt cx="336" cy="576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010400" y="4800600"/>
            <a:ext cx="533400" cy="838200"/>
            <a:chOff x="1872" y="672"/>
            <a:chExt cx="336" cy="576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 flipH="1" flipV="1">
            <a:off x="1143000" y="1524000"/>
            <a:ext cx="533400" cy="838200"/>
            <a:chOff x="1872" y="672"/>
            <a:chExt cx="336" cy="576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 flipH="1" flipV="1">
            <a:off x="2438400" y="2743200"/>
            <a:ext cx="533400" cy="838200"/>
            <a:chOff x="1872" y="672"/>
            <a:chExt cx="336" cy="57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 flipH="1" flipV="1">
            <a:off x="3886200" y="4038600"/>
            <a:ext cx="533400" cy="838200"/>
            <a:chOff x="1872" y="672"/>
            <a:chExt cx="336" cy="576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 flipH="1" flipV="1">
            <a:off x="5562600" y="5267325"/>
            <a:ext cx="533400" cy="838200"/>
            <a:chOff x="1872" y="672"/>
            <a:chExt cx="336" cy="576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5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074608-C107-4845-B4E3-8974B0E55DF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0" y="838200"/>
            <a:ext cx="4191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Rapid Prototyping Model</a:t>
            </a:r>
            <a:endParaRPr lang="en-US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85913"/>
            <a:ext cx="25908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Definition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05000" y="2647950"/>
            <a:ext cx="2667000" cy="728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System 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Software Design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00400" y="3775075"/>
            <a:ext cx="25908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and Unit Testing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48200" y="4837113"/>
            <a:ext cx="25908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Integration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System Testing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96000" y="5899150"/>
            <a:ext cx="25146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Operation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Maintenance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200400" y="1917700"/>
            <a:ext cx="533400" cy="730250"/>
            <a:chOff x="1872" y="672"/>
            <a:chExt cx="336" cy="576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572000" y="3044825"/>
            <a:ext cx="533400" cy="730250"/>
            <a:chOff x="1872" y="672"/>
            <a:chExt cx="336" cy="576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791200" y="4106863"/>
            <a:ext cx="533400" cy="730250"/>
            <a:chOff x="1872" y="672"/>
            <a:chExt cx="336" cy="576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7239000" y="5168900"/>
            <a:ext cx="533400" cy="730250"/>
            <a:chOff x="1872" y="672"/>
            <a:chExt cx="336" cy="576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 flipH="1" flipV="1">
            <a:off x="1371600" y="2316163"/>
            <a:ext cx="533400" cy="728662"/>
            <a:chOff x="1872" y="672"/>
            <a:chExt cx="336" cy="576"/>
          </a:xfrm>
        </p:grpSpPr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 flipH="1" flipV="1">
            <a:off x="2667000" y="3376613"/>
            <a:ext cx="533400" cy="730250"/>
            <a:chOff x="1872" y="672"/>
            <a:chExt cx="336" cy="57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 flipH="1" flipV="1">
            <a:off x="4114800" y="4505325"/>
            <a:ext cx="533400" cy="730250"/>
            <a:chOff x="1872" y="672"/>
            <a:chExt cx="336" cy="576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 flipH="1" flipV="1">
            <a:off x="5562600" y="5567363"/>
            <a:ext cx="533400" cy="730250"/>
            <a:chOff x="1872" y="672"/>
            <a:chExt cx="336" cy="576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872" y="672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208" y="672"/>
              <a:ext cx="0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609600" y="457200"/>
            <a:ext cx="2590800" cy="730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Rapid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Prototyping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828800" y="1187450"/>
            <a:ext cx="0" cy="398463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D094E-4520-4B49-9F7C-644D3E82351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29200" y="4572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Build and Fix Model</a:t>
            </a:r>
            <a:endParaRPr lang="en-US" altLang="en-US"/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304800" y="1447800"/>
            <a:ext cx="2590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Build first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version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2895600" y="2819400"/>
            <a:ext cx="2667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Modify until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client is satisfied</a:t>
            </a: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5562600" y="4267200"/>
            <a:ext cx="2667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Maintenance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phase</a:t>
            </a: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6113463" y="6003925"/>
            <a:ext cx="2667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Retirement</a:t>
            </a: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1371600" y="2286000"/>
            <a:ext cx="1524000" cy="1066800"/>
            <a:chOff x="864" y="1440"/>
            <a:chExt cx="960" cy="672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864" y="1440"/>
              <a:ext cx="0" cy="67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864" y="2112"/>
              <a:ext cx="96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4038600" y="3657600"/>
            <a:ext cx="1524000" cy="1066800"/>
            <a:chOff x="864" y="1440"/>
            <a:chExt cx="960" cy="672"/>
          </a:xfrm>
        </p:grpSpPr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864" y="1440"/>
              <a:ext cx="0" cy="67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>
              <a:off x="864" y="2112"/>
              <a:ext cx="96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76200" y="5318125"/>
            <a:ext cx="3657600" cy="930275"/>
            <a:chOff x="48" y="3552"/>
            <a:chExt cx="2304" cy="586"/>
          </a:xfrm>
        </p:grpSpPr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912" y="3552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48" y="3696"/>
              <a:ext cx="2304" cy="442"/>
              <a:chOff x="48" y="3696"/>
              <a:chExt cx="2304" cy="442"/>
            </a:xfrm>
          </p:grpSpPr>
          <p:sp>
            <p:nvSpPr>
              <p:cNvPr id="19" name="Line 39"/>
              <p:cNvSpPr>
                <a:spLocks noChangeShapeType="1"/>
              </p:cNvSpPr>
              <p:nvPr/>
            </p:nvSpPr>
            <p:spPr bwMode="auto">
              <a:xfrm>
                <a:off x="48" y="3984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0"/>
              <p:cNvSpPr>
                <a:spLocks noChangeShapeType="1"/>
              </p:cNvSpPr>
              <p:nvPr/>
            </p:nvSpPr>
            <p:spPr bwMode="auto">
              <a:xfrm>
                <a:off x="48" y="3696"/>
                <a:ext cx="816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42"/>
              <p:cNvSpPr txBox="1">
                <a:spLocks noChangeArrowheads="1"/>
              </p:cNvSpPr>
              <p:nvPr/>
            </p:nvSpPr>
            <p:spPr bwMode="auto">
              <a:xfrm>
                <a:off x="912" y="3888"/>
                <a:ext cx="14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6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8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bg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b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Maintenance</a:t>
                </a:r>
              </a:p>
            </p:txBody>
          </p:sp>
        </p:grpSp>
      </p:grp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6858000" y="5105400"/>
            <a:ext cx="0" cy="8985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5562600" y="2895600"/>
            <a:ext cx="1295400" cy="1371600"/>
            <a:chOff x="3504" y="1824"/>
            <a:chExt cx="816" cy="864"/>
          </a:xfrm>
        </p:grpSpPr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V="1">
              <a:off x="4320" y="1824"/>
              <a:ext cx="0" cy="864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3504" y="1824"/>
              <a:ext cx="81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54"/>
          <p:cNvGrpSpPr>
            <a:grpSpLocks/>
          </p:cNvGrpSpPr>
          <p:nvPr/>
        </p:nvGrpSpPr>
        <p:grpSpPr bwMode="auto">
          <a:xfrm>
            <a:off x="4876800" y="3429000"/>
            <a:ext cx="1219200" cy="533400"/>
            <a:chOff x="3072" y="2160"/>
            <a:chExt cx="768" cy="336"/>
          </a:xfrm>
        </p:grpSpPr>
        <p:sp>
          <p:nvSpPr>
            <p:cNvPr id="27" name="Line 49"/>
            <p:cNvSpPr>
              <a:spLocks noChangeShapeType="1"/>
            </p:cNvSpPr>
            <p:nvPr/>
          </p:nvSpPr>
          <p:spPr bwMode="auto">
            <a:xfrm>
              <a:off x="3072" y="2304"/>
              <a:ext cx="0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3072" y="2496"/>
              <a:ext cx="768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 flipV="1">
              <a:off x="3840" y="2160"/>
              <a:ext cx="0" cy="33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 flipH="1">
              <a:off x="3504" y="2160"/>
              <a:ext cx="33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7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</TotalTime>
  <Words>427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 Unicode MS</vt:lpstr>
      <vt:lpstr>Arial</vt:lpstr>
      <vt:lpstr>Arial Black</vt:lpstr>
      <vt:lpstr>Century Schoolbook</vt:lpstr>
      <vt:lpstr>Palatino</vt:lpstr>
      <vt:lpstr>Tahoma</vt:lpstr>
      <vt:lpstr>Times New Roman</vt:lpstr>
      <vt:lpstr>Verdana</vt:lpstr>
      <vt:lpstr>Wingdings 2</vt:lpstr>
      <vt:lpstr>View</vt:lpstr>
      <vt:lpstr>Photo Editor Photo</vt:lpstr>
      <vt:lpstr>Software Process Models</vt:lpstr>
      <vt:lpstr>PowerPoint Presentation</vt:lpstr>
      <vt:lpstr>Identifying a Task Set</vt:lpstr>
      <vt:lpstr>PowerPoint Presentation</vt:lpstr>
      <vt:lpstr>Phases of Software Process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Models</dc:title>
  <dc:creator>Taimoor</dc:creator>
  <cp:lastModifiedBy>Taimoor</cp:lastModifiedBy>
  <cp:revision>8</cp:revision>
  <dcterms:created xsi:type="dcterms:W3CDTF">2019-08-26T07:21:31Z</dcterms:created>
  <dcterms:modified xsi:type="dcterms:W3CDTF">2019-08-26T19:01:19Z</dcterms:modified>
</cp:coreProperties>
</file>