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8" r:id="rId3"/>
    <p:sldId id="260" r:id="rId4"/>
    <p:sldId id="292" r:id="rId5"/>
    <p:sldId id="290" r:id="rId6"/>
    <p:sldId id="291" r:id="rId7"/>
    <p:sldId id="262" r:id="rId8"/>
    <p:sldId id="263" r:id="rId9"/>
    <p:sldId id="264" r:id="rId10"/>
    <p:sldId id="265" r:id="rId11"/>
    <p:sldId id="266" r:id="rId12"/>
    <p:sldId id="267" r:id="rId13"/>
    <p:sldId id="268" r:id="rId14"/>
    <p:sldId id="269" r:id="rId15"/>
    <p:sldId id="271" r:id="rId16"/>
    <p:sldId id="285" r:id="rId17"/>
    <p:sldId id="287" r:id="rId18"/>
    <p:sldId id="275" r:id="rId19"/>
    <p:sldId id="276" r:id="rId20"/>
    <p:sldId id="278" r:id="rId21"/>
    <p:sldId id="279" r:id="rId22"/>
    <p:sldId id="283" r:id="rId23"/>
    <p:sldId id="286" r:id="rId24"/>
    <p:sldId id="28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8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11AC50-6549-4B69-88E0-D82854C50122}" type="datetimeFigureOut">
              <a:rPr lang="en-US" smtClean="0"/>
              <a:pPr/>
              <a:t>9/26/2019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BE1D56-D9CB-4177-9F28-94A475DED510}" type="slidenum">
              <a:rPr lang="en-GB" smtClean="0"/>
              <a:pPr/>
              <a:t>‹#›</a:t>
            </a:fld>
            <a:endParaRPr lang="en-GB"/>
          </a:p>
        </p:txBody>
      </p:sp>
    </p:spTree>
    <p:extLst>
      <p:ext uri="{BB962C8B-B14F-4D97-AF65-F5344CB8AC3E}">
        <p14:creationId xmlns:p14="http://schemas.microsoft.com/office/powerpoint/2010/main" val="1456256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4832DA0-0614-4770-A70D-F7034FC367B3}" type="datetimeFigureOut">
              <a:rPr lang="en-US" smtClean="0"/>
              <a:pPr/>
              <a:t>9/26/2019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454BFB-9FCD-4B1B-8849-0570F293A935}"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4832DA0-0614-4770-A70D-F7034FC367B3}" type="datetimeFigureOut">
              <a:rPr lang="en-US" smtClean="0"/>
              <a:pPr/>
              <a:t>9/26/2019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454BFB-9FCD-4B1B-8849-0570F293A93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4832DA0-0614-4770-A70D-F7034FC367B3}" type="datetimeFigureOut">
              <a:rPr lang="en-US" smtClean="0"/>
              <a:pPr/>
              <a:t>9/26/2019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454BFB-9FCD-4B1B-8849-0570F293A935}"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4832DA0-0614-4770-A70D-F7034FC367B3}" type="datetimeFigureOut">
              <a:rPr lang="en-US" smtClean="0"/>
              <a:pPr/>
              <a:t>9/26/2019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454BFB-9FCD-4B1B-8849-0570F293A935}"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832DA0-0614-4770-A70D-F7034FC367B3}" type="datetimeFigureOut">
              <a:rPr lang="en-US" smtClean="0"/>
              <a:pPr/>
              <a:t>9/26/2019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454BFB-9FCD-4B1B-8849-0570F293A935}"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4832DA0-0614-4770-A70D-F7034FC367B3}" type="datetimeFigureOut">
              <a:rPr lang="en-US" smtClean="0"/>
              <a:pPr/>
              <a:t>9/26/2019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3454BFB-9FCD-4B1B-8849-0570F293A935}"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4832DA0-0614-4770-A70D-F7034FC367B3}" type="datetimeFigureOut">
              <a:rPr lang="en-US" smtClean="0"/>
              <a:pPr/>
              <a:t>9/26/2019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3454BFB-9FCD-4B1B-8849-0570F293A935}"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4832DA0-0614-4770-A70D-F7034FC367B3}" type="datetimeFigureOut">
              <a:rPr lang="en-US" smtClean="0"/>
              <a:pPr/>
              <a:t>9/26/2019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3454BFB-9FCD-4B1B-8849-0570F293A935}"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832DA0-0614-4770-A70D-F7034FC367B3}" type="datetimeFigureOut">
              <a:rPr lang="en-US" smtClean="0"/>
              <a:pPr/>
              <a:t>9/26/2019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3454BFB-9FCD-4B1B-8849-0570F293A935}"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832DA0-0614-4770-A70D-F7034FC367B3}" type="datetimeFigureOut">
              <a:rPr lang="en-US" smtClean="0"/>
              <a:pPr/>
              <a:t>9/26/2019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3454BFB-9FCD-4B1B-8849-0570F293A935}"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832DA0-0614-4770-A70D-F7034FC367B3}" type="datetimeFigureOut">
              <a:rPr lang="en-US" smtClean="0"/>
              <a:pPr/>
              <a:t>9/26/2019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3454BFB-9FCD-4B1B-8849-0570F293A935}"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832DA0-0614-4770-A70D-F7034FC367B3}" type="datetimeFigureOut">
              <a:rPr lang="en-US" smtClean="0"/>
              <a:pPr/>
              <a:t>9/26/2019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454BFB-9FCD-4B1B-8849-0570F293A935}"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Use case diagrams</a:t>
            </a:r>
            <a:endParaRPr lang="en-GB" dirty="0"/>
          </a:p>
        </p:txBody>
      </p:sp>
      <p:sp>
        <p:nvSpPr>
          <p:cNvPr id="3" name="Subtitle 2"/>
          <p:cNvSpPr>
            <a:spLocks noGrp="1"/>
          </p:cNvSpPr>
          <p:nvPr>
            <p:ph type="subTitle" idx="1"/>
          </p:nvPr>
        </p:nvSpPr>
        <p:spPr/>
        <p:txBody>
          <a:bodyPr>
            <a:normAutofit/>
          </a:bodyPr>
          <a:lstStyle/>
          <a:p>
            <a:pPr algn="r"/>
            <a:endParaRPr lang="en-GB" sz="2400" dirty="0" smtClean="0"/>
          </a:p>
          <a:p>
            <a:pPr algn="r"/>
            <a:r>
              <a:rPr lang="en-GB" sz="2400" dirty="0" err="1" smtClean="0"/>
              <a:t>Dr.</a:t>
            </a:r>
            <a:r>
              <a:rPr lang="en-GB" sz="2400" dirty="0" smtClean="0"/>
              <a:t> </a:t>
            </a:r>
            <a:r>
              <a:rPr lang="en-GB" sz="2400" dirty="0" err="1" smtClean="0"/>
              <a:t>Taimoor</a:t>
            </a:r>
            <a:r>
              <a:rPr lang="en-GB" sz="2400" dirty="0" smtClean="0"/>
              <a:t> Khan</a:t>
            </a:r>
          </a:p>
          <a:p>
            <a:pPr algn="r"/>
            <a:r>
              <a:rPr lang="en-GB" sz="2400" dirty="0" smtClean="0"/>
              <a:t>Taimoor.khan@nu.edu.pk</a:t>
            </a:r>
            <a:endParaRPr lang="en-GB"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4"/>
          <p:cNvSpPr>
            <a:spLocks noGrp="1"/>
          </p:cNvSpPr>
          <p:nvPr>
            <p:ph type="sldNum" sz="quarter" idx="12"/>
          </p:nvPr>
        </p:nvSpPr>
        <p:spPr/>
        <p:txBody>
          <a:bodyPr/>
          <a:lstStyle/>
          <a:p>
            <a:fld id="{3F510CD9-E970-4438-AE04-4AE37961150F}" type="slidenum">
              <a:rPr lang="he-IL"/>
              <a:pPr/>
              <a:t>10</a:t>
            </a:fld>
            <a:endParaRPr lang="en-US"/>
          </a:p>
        </p:txBody>
      </p:sp>
      <p:grpSp>
        <p:nvGrpSpPr>
          <p:cNvPr id="2" name="Group 18"/>
          <p:cNvGrpSpPr>
            <a:grpSpLocks/>
          </p:cNvGrpSpPr>
          <p:nvPr/>
        </p:nvGrpSpPr>
        <p:grpSpPr bwMode="auto">
          <a:xfrm>
            <a:off x="2362200" y="2133600"/>
            <a:ext cx="4191000" cy="2900363"/>
            <a:chOff x="1488" y="1344"/>
            <a:chExt cx="2640" cy="1827"/>
          </a:xfrm>
        </p:grpSpPr>
        <p:grpSp>
          <p:nvGrpSpPr>
            <p:cNvPr id="3" name="Group 3"/>
            <p:cNvGrpSpPr>
              <a:grpSpLocks/>
            </p:cNvGrpSpPr>
            <p:nvPr/>
          </p:nvGrpSpPr>
          <p:grpSpPr bwMode="auto">
            <a:xfrm>
              <a:off x="2352" y="1344"/>
              <a:ext cx="960" cy="432"/>
              <a:chOff x="4176" y="720"/>
              <a:chExt cx="576" cy="432"/>
            </a:xfrm>
          </p:grpSpPr>
          <p:sp>
            <p:nvSpPr>
              <p:cNvPr id="15364" name="Oval 4"/>
              <p:cNvSpPr>
                <a:spLocks noChangeArrowheads="1"/>
              </p:cNvSpPr>
              <p:nvPr/>
            </p:nvSpPr>
            <p:spPr bwMode="auto">
              <a:xfrm>
                <a:off x="4176" y="720"/>
                <a:ext cx="576" cy="432"/>
              </a:xfrm>
              <a:prstGeom prst="ellipse">
                <a:avLst/>
              </a:prstGeom>
              <a:noFill/>
              <a:ln w="9525">
                <a:solidFill>
                  <a:schemeClr val="tx1"/>
                </a:solidFill>
                <a:round/>
                <a:headEnd/>
                <a:tailEnd/>
              </a:ln>
              <a:effectLst/>
            </p:spPr>
            <p:txBody>
              <a:bodyPr wrap="none" anchor="ctr"/>
              <a:lstStyle/>
              <a:p>
                <a:endParaRPr lang="en-GB"/>
              </a:p>
            </p:txBody>
          </p:sp>
          <p:sp>
            <p:nvSpPr>
              <p:cNvPr id="15365" name="Text Box 5"/>
              <p:cNvSpPr txBox="1">
                <a:spLocks noChangeArrowheads="1"/>
              </p:cNvSpPr>
              <p:nvPr/>
            </p:nvSpPr>
            <p:spPr bwMode="auto">
              <a:xfrm>
                <a:off x="4224" y="816"/>
                <a:ext cx="528" cy="250"/>
              </a:xfrm>
              <a:prstGeom prst="rect">
                <a:avLst/>
              </a:prstGeom>
              <a:noFill/>
              <a:ln w="9525">
                <a:noFill/>
                <a:miter lim="800000"/>
                <a:headEnd/>
                <a:tailEnd/>
              </a:ln>
              <a:effectLst/>
            </p:spPr>
            <p:txBody>
              <a:bodyPr>
                <a:spAutoFit/>
              </a:bodyPr>
              <a:lstStyle/>
              <a:p>
                <a:pPr rtl="0"/>
                <a:r>
                  <a:rPr lang="en-US" sz="2000" b="0">
                    <a:latin typeface="Times New Roman" pitchFamily="18" charset="0"/>
                  </a:rPr>
                  <a:t>registration</a:t>
                </a:r>
                <a:endParaRPr lang="en-US" sz="2400" b="0">
                  <a:latin typeface="Times New Roman" pitchFamily="18" charset="0"/>
                </a:endParaRPr>
              </a:p>
            </p:txBody>
          </p:sp>
        </p:grpSp>
        <p:sp>
          <p:nvSpPr>
            <p:cNvPr id="15367" name="Oval 7"/>
            <p:cNvSpPr>
              <a:spLocks noChangeArrowheads="1"/>
            </p:cNvSpPr>
            <p:nvPr/>
          </p:nvSpPr>
          <p:spPr bwMode="auto">
            <a:xfrm>
              <a:off x="3120" y="2592"/>
              <a:ext cx="1008" cy="578"/>
            </a:xfrm>
            <a:prstGeom prst="ellipse">
              <a:avLst/>
            </a:prstGeom>
            <a:noFill/>
            <a:ln w="9525">
              <a:solidFill>
                <a:schemeClr val="tx1"/>
              </a:solidFill>
              <a:round/>
              <a:headEnd/>
              <a:tailEnd/>
            </a:ln>
            <a:effectLst/>
          </p:spPr>
          <p:txBody>
            <a:bodyPr wrap="none" anchor="ctr"/>
            <a:lstStyle/>
            <a:p>
              <a:endParaRPr lang="en-GB"/>
            </a:p>
          </p:txBody>
        </p:sp>
        <p:sp>
          <p:nvSpPr>
            <p:cNvPr id="15368" name="Text Box 8"/>
            <p:cNvSpPr txBox="1">
              <a:spLocks noChangeArrowheads="1"/>
            </p:cNvSpPr>
            <p:nvPr/>
          </p:nvSpPr>
          <p:spPr bwMode="auto">
            <a:xfrm>
              <a:off x="3156" y="2640"/>
              <a:ext cx="924" cy="442"/>
            </a:xfrm>
            <a:prstGeom prst="rect">
              <a:avLst/>
            </a:prstGeom>
            <a:noFill/>
            <a:ln w="9525">
              <a:noFill/>
              <a:miter lim="800000"/>
              <a:headEnd/>
              <a:tailEnd/>
            </a:ln>
            <a:effectLst/>
          </p:spPr>
          <p:txBody>
            <a:bodyPr>
              <a:spAutoFit/>
            </a:bodyPr>
            <a:lstStyle/>
            <a:p>
              <a:pPr algn="ctr" rtl="0"/>
              <a:r>
                <a:rPr lang="en-US" sz="2000" b="0">
                  <a:latin typeface="Times New Roman" pitchFamily="18" charset="0"/>
                </a:rPr>
                <a:t>graduate</a:t>
              </a:r>
            </a:p>
            <a:p>
              <a:pPr algn="ctr" rtl="0"/>
              <a:r>
                <a:rPr lang="en-US" sz="2000" b="0">
                  <a:latin typeface="Times New Roman" pitchFamily="18" charset="0"/>
                </a:rPr>
                <a:t>registration</a:t>
              </a:r>
              <a:endParaRPr lang="en-US" sz="2400" b="0">
                <a:latin typeface="Times New Roman" pitchFamily="18" charset="0"/>
              </a:endParaRPr>
            </a:p>
          </p:txBody>
        </p:sp>
        <p:sp>
          <p:nvSpPr>
            <p:cNvPr id="15369" name="AutoShape 9"/>
            <p:cNvSpPr>
              <a:spLocks noChangeArrowheads="1"/>
            </p:cNvSpPr>
            <p:nvPr/>
          </p:nvSpPr>
          <p:spPr bwMode="auto">
            <a:xfrm>
              <a:off x="2736" y="1776"/>
              <a:ext cx="192" cy="192"/>
            </a:xfrm>
            <a:prstGeom prst="triangle">
              <a:avLst>
                <a:gd name="adj" fmla="val 50000"/>
              </a:avLst>
            </a:prstGeom>
            <a:noFill/>
            <a:ln w="9525">
              <a:solidFill>
                <a:schemeClr val="tx1"/>
              </a:solidFill>
              <a:miter lim="800000"/>
              <a:headEnd/>
              <a:tailEnd/>
            </a:ln>
            <a:effectLst/>
          </p:spPr>
          <p:txBody>
            <a:bodyPr wrap="none" anchor="ctr"/>
            <a:lstStyle/>
            <a:p>
              <a:endParaRPr lang="en-GB"/>
            </a:p>
          </p:txBody>
        </p:sp>
        <p:sp>
          <p:nvSpPr>
            <p:cNvPr id="15370" name="Line 10"/>
            <p:cNvSpPr>
              <a:spLocks noChangeShapeType="1"/>
            </p:cNvSpPr>
            <p:nvPr/>
          </p:nvSpPr>
          <p:spPr bwMode="auto">
            <a:xfrm>
              <a:off x="2112" y="2304"/>
              <a:ext cx="0" cy="288"/>
            </a:xfrm>
            <a:prstGeom prst="line">
              <a:avLst/>
            </a:prstGeom>
            <a:noFill/>
            <a:ln w="9525">
              <a:solidFill>
                <a:schemeClr val="tx1"/>
              </a:solidFill>
              <a:round/>
              <a:headEnd/>
              <a:tailEnd/>
            </a:ln>
            <a:effectLst/>
          </p:spPr>
          <p:txBody>
            <a:bodyPr wrap="none" anchor="ctr"/>
            <a:lstStyle/>
            <a:p>
              <a:endParaRPr lang="en-GB"/>
            </a:p>
          </p:txBody>
        </p:sp>
        <p:sp>
          <p:nvSpPr>
            <p:cNvPr id="15372" name="Oval 12"/>
            <p:cNvSpPr>
              <a:spLocks noChangeArrowheads="1"/>
            </p:cNvSpPr>
            <p:nvPr/>
          </p:nvSpPr>
          <p:spPr bwMode="auto">
            <a:xfrm>
              <a:off x="1488" y="2592"/>
              <a:ext cx="1152" cy="579"/>
            </a:xfrm>
            <a:prstGeom prst="ellipse">
              <a:avLst/>
            </a:prstGeom>
            <a:noFill/>
            <a:ln w="9525">
              <a:solidFill>
                <a:schemeClr val="tx1"/>
              </a:solidFill>
              <a:round/>
              <a:headEnd/>
              <a:tailEnd/>
            </a:ln>
            <a:effectLst/>
          </p:spPr>
          <p:txBody>
            <a:bodyPr wrap="none" anchor="ctr"/>
            <a:lstStyle/>
            <a:p>
              <a:endParaRPr lang="en-GB"/>
            </a:p>
          </p:txBody>
        </p:sp>
        <p:sp>
          <p:nvSpPr>
            <p:cNvPr id="15373" name="Text Box 13"/>
            <p:cNvSpPr txBox="1">
              <a:spLocks noChangeArrowheads="1"/>
            </p:cNvSpPr>
            <p:nvPr/>
          </p:nvSpPr>
          <p:spPr bwMode="auto">
            <a:xfrm>
              <a:off x="1536" y="2640"/>
              <a:ext cx="1056" cy="442"/>
            </a:xfrm>
            <a:prstGeom prst="rect">
              <a:avLst/>
            </a:prstGeom>
            <a:noFill/>
            <a:ln w="9525">
              <a:noFill/>
              <a:miter lim="800000"/>
              <a:headEnd/>
              <a:tailEnd/>
            </a:ln>
            <a:effectLst/>
          </p:spPr>
          <p:txBody>
            <a:bodyPr>
              <a:spAutoFit/>
            </a:bodyPr>
            <a:lstStyle/>
            <a:p>
              <a:pPr algn="ctr" rtl="0"/>
              <a:r>
                <a:rPr lang="en-US" sz="2000" b="0">
                  <a:latin typeface="Times New Roman" pitchFamily="18" charset="0"/>
                </a:rPr>
                <a:t>non-graduate</a:t>
              </a:r>
            </a:p>
            <a:p>
              <a:pPr algn="ctr" rtl="0"/>
              <a:r>
                <a:rPr lang="en-US" sz="2000" b="0">
                  <a:latin typeface="Times New Roman" pitchFamily="18" charset="0"/>
                </a:rPr>
                <a:t>registration</a:t>
              </a:r>
              <a:endParaRPr lang="en-US" sz="2400" b="0">
                <a:latin typeface="Times New Roman" pitchFamily="18" charset="0"/>
              </a:endParaRPr>
            </a:p>
          </p:txBody>
        </p:sp>
        <p:sp>
          <p:nvSpPr>
            <p:cNvPr id="15374" name="Line 14"/>
            <p:cNvSpPr>
              <a:spLocks noChangeShapeType="1"/>
            </p:cNvSpPr>
            <p:nvPr/>
          </p:nvSpPr>
          <p:spPr bwMode="auto">
            <a:xfrm>
              <a:off x="3600" y="2304"/>
              <a:ext cx="0" cy="288"/>
            </a:xfrm>
            <a:prstGeom prst="line">
              <a:avLst/>
            </a:prstGeom>
            <a:noFill/>
            <a:ln w="9525">
              <a:solidFill>
                <a:schemeClr val="tx1"/>
              </a:solidFill>
              <a:round/>
              <a:headEnd/>
              <a:tailEnd/>
            </a:ln>
            <a:effectLst/>
          </p:spPr>
          <p:txBody>
            <a:bodyPr wrap="none" anchor="ctr"/>
            <a:lstStyle/>
            <a:p>
              <a:endParaRPr lang="en-GB"/>
            </a:p>
          </p:txBody>
        </p:sp>
        <p:sp>
          <p:nvSpPr>
            <p:cNvPr id="15375" name="Line 15"/>
            <p:cNvSpPr>
              <a:spLocks noChangeShapeType="1"/>
            </p:cNvSpPr>
            <p:nvPr/>
          </p:nvSpPr>
          <p:spPr bwMode="auto">
            <a:xfrm>
              <a:off x="2112" y="2304"/>
              <a:ext cx="1488" cy="0"/>
            </a:xfrm>
            <a:prstGeom prst="line">
              <a:avLst/>
            </a:prstGeom>
            <a:noFill/>
            <a:ln w="9525">
              <a:solidFill>
                <a:schemeClr val="tx1"/>
              </a:solidFill>
              <a:round/>
              <a:headEnd/>
              <a:tailEnd/>
            </a:ln>
            <a:effectLst/>
          </p:spPr>
          <p:txBody>
            <a:bodyPr wrap="none" anchor="ctr"/>
            <a:lstStyle/>
            <a:p>
              <a:endParaRPr lang="en-GB"/>
            </a:p>
          </p:txBody>
        </p:sp>
        <p:sp>
          <p:nvSpPr>
            <p:cNvPr id="15376" name="Line 16"/>
            <p:cNvSpPr>
              <a:spLocks noChangeShapeType="1"/>
            </p:cNvSpPr>
            <p:nvPr/>
          </p:nvSpPr>
          <p:spPr bwMode="auto">
            <a:xfrm>
              <a:off x="2832" y="1968"/>
              <a:ext cx="0" cy="336"/>
            </a:xfrm>
            <a:prstGeom prst="line">
              <a:avLst/>
            </a:prstGeom>
            <a:noFill/>
            <a:ln w="9525">
              <a:solidFill>
                <a:schemeClr val="tx1"/>
              </a:solidFill>
              <a:round/>
              <a:headEnd/>
              <a:tailEnd/>
            </a:ln>
            <a:effectLst/>
          </p:spPr>
          <p:txBody>
            <a:bodyPr wrap="none" anchor="ctr"/>
            <a:lstStyle/>
            <a:p>
              <a:endParaRPr lang="en-GB"/>
            </a:p>
          </p:txBody>
        </p:sp>
      </p:grpSp>
      <p:sp>
        <p:nvSpPr>
          <p:cNvPr id="15377" name="Rectangle 17"/>
          <p:cNvSpPr>
            <a:spLocks noGrp="1" noChangeArrowheads="1"/>
          </p:cNvSpPr>
          <p:nvPr>
            <p:ph type="title"/>
          </p:nvPr>
        </p:nvSpPr>
        <p:spPr/>
        <p:txBody>
          <a:bodyPr/>
          <a:lstStyle/>
          <a:p>
            <a:r>
              <a:rPr lang="en-US"/>
              <a:t>More about Generalization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A2FB207A-A640-4961-9FFC-7C31A921B5AD}" type="slidenum">
              <a:rPr lang="he-IL"/>
              <a:pPr/>
              <a:t>11</a:t>
            </a:fld>
            <a:endParaRPr lang="en-US"/>
          </a:p>
        </p:txBody>
      </p:sp>
      <p:sp>
        <p:nvSpPr>
          <p:cNvPr id="12290" name="Rectangle 2"/>
          <p:cNvSpPr>
            <a:spLocks noGrp="1" noChangeArrowheads="1"/>
          </p:cNvSpPr>
          <p:nvPr>
            <p:ph type="title"/>
          </p:nvPr>
        </p:nvSpPr>
        <p:spPr/>
        <p:txBody>
          <a:bodyPr/>
          <a:lstStyle/>
          <a:p>
            <a:r>
              <a:rPr lang="en-US"/>
              <a:t>2. Include</a:t>
            </a:r>
          </a:p>
        </p:txBody>
      </p:sp>
      <p:sp>
        <p:nvSpPr>
          <p:cNvPr id="12291" name="Rectangle 3"/>
          <p:cNvSpPr>
            <a:spLocks noGrp="1" noChangeArrowheads="1"/>
          </p:cNvSpPr>
          <p:nvPr>
            <p:ph type="body" idx="1"/>
          </p:nvPr>
        </p:nvSpPr>
        <p:spPr/>
        <p:txBody>
          <a:bodyPr>
            <a:normAutofit fontScale="92500" lnSpcReduction="10000"/>
          </a:bodyPr>
          <a:lstStyle/>
          <a:p>
            <a:endParaRPr lang="en-US" dirty="0"/>
          </a:p>
          <a:p>
            <a:endParaRPr lang="en-US" dirty="0" smtClean="0"/>
          </a:p>
          <a:p>
            <a:r>
              <a:rPr lang="en-US" dirty="0" smtClean="0"/>
              <a:t>The </a:t>
            </a:r>
            <a:r>
              <a:rPr lang="en-US" dirty="0"/>
              <a:t>base use case explicitly incorporates the behavior of another use case at a location specified in the </a:t>
            </a:r>
            <a:r>
              <a:rPr lang="en-US" dirty="0" smtClean="0"/>
              <a:t>base</a:t>
            </a:r>
            <a:endParaRPr lang="en-US" dirty="0"/>
          </a:p>
          <a:p>
            <a:r>
              <a:rPr lang="en-US" dirty="0"/>
              <a:t>The included use case never stands alone. It only occurs as a part of some larger base that includes </a:t>
            </a:r>
            <a:r>
              <a:rPr lang="en-US" dirty="0" smtClean="0"/>
              <a:t>it</a:t>
            </a:r>
          </a:p>
          <a:p>
            <a:r>
              <a:rPr lang="en-US" dirty="0" smtClean="0"/>
              <a:t>Usually needed at more than one base use case</a:t>
            </a:r>
            <a:endParaRPr lang="en-US" dirty="0"/>
          </a:p>
        </p:txBody>
      </p:sp>
      <p:grpSp>
        <p:nvGrpSpPr>
          <p:cNvPr id="2" name="Group 14"/>
          <p:cNvGrpSpPr>
            <a:grpSpLocks/>
          </p:cNvGrpSpPr>
          <p:nvPr/>
        </p:nvGrpSpPr>
        <p:grpSpPr bwMode="auto">
          <a:xfrm>
            <a:off x="2286000" y="1828800"/>
            <a:ext cx="4191000" cy="685800"/>
            <a:chOff x="1440" y="1152"/>
            <a:chExt cx="2640" cy="432"/>
          </a:xfrm>
        </p:grpSpPr>
        <p:grpSp>
          <p:nvGrpSpPr>
            <p:cNvPr id="3" name="Group 4"/>
            <p:cNvGrpSpPr>
              <a:grpSpLocks/>
            </p:cNvGrpSpPr>
            <p:nvPr/>
          </p:nvGrpSpPr>
          <p:grpSpPr bwMode="auto">
            <a:xfrm>
              <a:off x="1440" y="1152"/>
              <a:ext cx="576" cy="432"/>
              <a:chOff x="4176" y="720"/>
              <a:chExt cx="576" cy="432"/>
            </a:xfrm>
          </p:grpSpPr>
          <p:sp>
            <p:nvSpPr>
              <p:cNvPr id="12293" name="Oval 5"/>
              <p:cNvSpPr>
                <a:spLocks noChangeArrowheads="1"/>
              </p:cNvSpPr>
              <p:nvPr/>
            </p:nvSpPr>
            <p:spPr bwMode="auto">
              <a:xfrm>
                <a:off x="4176" y="720"/>
                <a:ext cx="576" cy="432"/>
              </a:xfrm>
              <a:prstGeom prst="ellipse">
                <a:avLst/>
              </a:prstGeom>
              <a:noFill/>
              <a:ln w="9525">
                <a:solidFill>
                  <a:schemeClr val="tx1"/>
                </a:solidFill>
                <a:round/>
                <a:headEnd/>
                <a:tailEnd/>
              </a:ln>
              <a:effectLst/>
            </p:spPr>
            <p:txBody>
              <a:bodyPr wrap="none" anchor="ctr"/>
              <a:lstStyle/>
              <a:p>
                <a:endParaRPr lang="en-GB"/>
              </a:p>
            </p:txBody>
          </p:sp>
          <p:sp>
            <p:nvSpPr>
              <p:cNvPr id="12294" name="Text Box 6"/>
              <p:cNvSpPr txBox="1">
                <a:spLocks noChangeArrowheads="1"/>
              </p:cNvSpPr>
              <p:nvPr/>
            </p:nvSpPr>
            <p:spPr bwMode="auto">
              <a:xfrm>
                <a:off x="4224" y="816"/>
                <a:ext cx="528" cy="250"/>
              </a:xfrm>
              <a:prstGeom prst="rect">
                <a:avLst/>
              </a:prstGeom>
              <a:noFill/>
              <a:ln w="9525">
                <a:noFill/>
                <a:miter lim="800000"/>
                <a:headEnd/>
                <a:tailEnd/>
              </a:ln>
              <a:effectLst/>
            </p:spPr>
            <p:txBody>
              <a:bodyPr>
                <a:spAutoFit/>
              </a:bodyPr>
              <a:lstStyle/>
              <a:p>
                <a:pPr rtl="0"/>
                <a:r>
                  <a:rPr lang="en-US" sz="2000" b="0">
                    <a:latin typeface="Times New Roman" pitchFamily="18" charset="0"/>
                  </a:rPr>
                  <a:t>base</a:t>
                </a:r>
                <a:endParaRPr lang="en-US" sz="2400" b="0">
                  <a:latin typeface="Times New Roman" pitchFamily="18" charset="0"/>
                </a:endParaRPr>
              </a:p>
            </p:txBody>
          </p:sp>
        </p:grpSp>
        <p:grpSp>
          <p:nvGrpSpPr>
            <p:cNvPr id="4" name="Group 7"/>
            <p:cNvGrpSpPr>
              <a:grpSpLocks/>
            </p:cNvGrpSpPr>
            <p:nvPr/>
          </p:nvGrpSpPr>
          <p:grpSpPr bwMode="auto">
            <a:xfrm>
              <a:off x="3264" y="1152"/>
              <a:ext cx="816" cy="432"/>
              <a:chOff x="4176" y="720"/>
              <a:chExt cx="576" cy="432"/>
            </a:xfrm>
          </p:grpSpPr>
          <p:sp>
            <p:nvSpPr>
              <p:cNvPr id="12296" name="Oval 8"/>
              <p:cNvSpPr>
                <a:spLocks noChangeArrowheads="1"/>
              </p:cNvSpPr>
              <p:nvPr/>
            </p:nvSpPr>
            <p:spPr bwMode="auto">
              <a:xfrm>
                <a:off x="4176" y="720"/>
                <a:ext cx="576" cy="432"/>
              </a:xfrm>
              <a:prstGeom prst="ellipse">
                <a:avLst/>
              </a:prstGeom>
              <a:noFill/>
              <a:ln w="9525">
                <a:solidFill>
                  <a:schemeClr val="tx1"/>
                </a:solidFill>
                <a:round/>
                <a:headEnd/>
                <a:tailEnd/>
              </a:ln>
              <a:effectLst/>
            </p:spPr>
            <p:txBody>
              <a:bodyPr wrap="none" anchor="ctr"/>
              <a:lstStyle/>
              <a:p>
                <a:endParaRPr lang="en-GB"/>
              </a:p>
            </p:txBody>
          </p:sp>
          <p:sp>
            <p:nvSpPr>
              <p:cNvPr id="12297" name="Text Box 9"/>
              <p:cNvSpPr txBox="1">
                <a:spLocks noChangeArrowheads="1"/>
              </p:cNvSpPr>
              <p:nvPr/>
            </p:nvSpPr>
            <p:spPr bwMode="auto">
              <a:xfrm>
                <a:off x="4224" y="816"/>
                <a:ext cx="528" cy="250"/>
              </a:xfrm>
              <a:prstGeom prst="rect">
                <a:avLst/>
              </a:prstGeom>
              <a:noFill/>
              <a:ln w="9525">
                <a:noFill/>
                <a:miter lim="800000"/>
                <a:headEnd/>
                <a:tailEnd/>
              </a:ln>
              <a:effectLst/>
            </p:spPr>
            <p:txBody>
              <a:bodyPr>
                <a:spAutoFit/>
              </a:bodyPr>
              <a:lstStyle/>
              <a:p>
                <a:pPr rtl="0"/>
                <a:r>
                  <a:rPr lang="en-US" sz="2000" b="0">
                    <a:latin typeface="Times New Roman" pitchFamily="18" charset="0"/>
                  </a:rPr>
                  <a:t>included</a:t>
                </a:r>
                <a:endParaRPr lang="en-US" sz="2400" b="0">
                  <a:latin typeface="Times New Roman" pitchFamily="18" charset="0"/>
                </a:endParaRPr>
              </a:p>
            </p:txBody>
          </p:sp>
        </p:grpSp>
        <p:sp>
          <p:nvSpPr>
            <p:cNvPr id="12300" name="Line 12"/>
            <p:cNvSpPr>
              <a:spLocks noChangeShapeType="1"/>
            </p:cNvSpPr>
            <p:nvPr/>
          </p:nvSpPr>
          <p:spPr bwMode="auto">
            <a:xfrm>
              <a:off x="2016" y="1392"/>
              <a:ext cx="1248" cy="0"/>
            </a:xfrm>
            <a:prstGeom prst="line">
              <a:avLst/>
            </a:prstGeom>
            <a:noFill/>
            <a:ln w="9525">
              <a:solidFill>
                <a:schemeClr val="tx1"/>
              </a:solidFill>
              <a:prstDash val="dash"/>
              <a:round/>
              <a:headEnd/>
              <a:tailEnd type="arrow" w="med" len="med"/>
            </a:ln>
            <a:effectLst/>
          </p:spPr>
          <p:txBody>
            <a:bodyPr wrap="none" anchor="ctr"/>
            <a:lstStyle/>
            <a:p>
              <a:endParaRPr lang="en-GB"/>
            </a:p>
          </p:txBody>
        </p:sp>
        <p:sp>
          <p:nvSpPr>
            <p:cNvPr id="12301" name="Text Box 13"/>
            <p:cNvSpPr txBox="1">
              <a:spLocks noChangeArrowheads="1"/>
            </p:cNvSpPr>
            <p:nvPr/>
          </p:nvSpPr>
          <p:spPr bwMode="auto">
            <a:xfrm>
              <a:off x="2160" y="1200"/>
              <a:ext cx="936" cy="231"/>
            </a:xfrm>
            <a:prstGeom prst="rect">
              <a:avLst/>
            </a:prstGeom>
            <a:noFill/>
            <a:ln w="9525">
              <a:noFill/>
              <a:miter lim="800000"/>
              <a:headEnd/>
              <a:tailEnd/>
            </a:ln>
            <a:effectLst/>
          </p:spPr>
          <p:txBody>
            <a:bodyPr wrap="none">
              <a:spAutoFit/>
            </a:bodyPr>
            <a:lstStyle/>
            <a:p>
              <a:pPr rtl="0"/>
              <a:r>
                <a:rPr lang="en-US" b="0">
                  <a:latin typeface="Times New Roman" pitchFamily="18" charset="0"/>
                </a:rPr>
                <a:t>&lt;&lt;include&gt;&gt;</a:t>
              </a: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lstStyle/>
          <a:p>
            <a:fld id="{BEB4EFD2-8B94-44D6-BB50-BC74DB1CA589}" type="slidenum">
              <a:rPr lang="he-IL"/>
              <a:pPr/>
              <a:t>12</a:t>
            </a:fld>
            <a:endParaRPr lang="en-US"/>
          </a:p>
        </p:txBody>
      </p:sp>
      <p:sp>
        <p:nvSpPr>
          <p:cNvPr id="16386" name="Rectangle 2"/>
          <p:cNvSpPr>
            <a:spLocks noGrp="1" noChangeArrowheads="1"/>
          </p:cNvSpPr>
          <p:nvPr>
            <p:ph type="title"/>
          </p:nvPr>
        </p:nvSpPr>
        <p:spPr/>
        <p:txBody>
          <a:bodyPr/>
          <a:lstStyle/>
          <a:p>
            <a:r>
              <a:rPr lang="en-US"/>
              <a:t>More about Include</a:t>
            </a:r>
          </a:p>
        </p:txBody>
      </p:sp>
      <p:sp>
        <p:nvSpPr>
          <p:cNvPr id="16387" name="Rectangle 3"/>
          <p:cNvSpPr>
            <a:spLocks noGrp="1" noChangeArrowheads="1"/>
          </p:cNvSpPr>
          <p:nvPr>
            <p:ph type="body" idx="1"/>
          </p:nvPr>
        </p:nvSpPr>
        <p:spPr/>
        <p:txBody>
          <a:bodyPr/>
          <a:lstStyle/>
          <a:p>
            <a:r>
              <a:rPr lang="en-US"/>
              <a:t>Enables to avoid describing the same flow of events several times by putting the common behavior in a use case of its own.</a:t>
            </a:r>
          </a:p>
        </p:txBody>
      </p:sp>
      <p:grpSp>
        <p:nvGrpSpPr>
          <p:cNvPr id="2" name="Group 17"/>
          <p:cNvGrpSpPr>
            <a:grpSpLocks/>
          </p:cNvGrpSpPr>
          <p:nvPr/>
        </p:nvGrpSpPr>
        <p:grpSpPr bwMode="auto">
          <a:xfrm>
            <a:off x="2133600" y="3810000"/>
            <a:ext cx="4724400" cy="2001838"/>
            <a:chOff x="1344" y="2400"/>
            <a:chExt cx="2976" cy="1261"/>
          </a:xfrm>
        </p:grpSpPr>
        <p:sp>
          <p:nvSpPr>
            <p:cNvPr id="16389" name="Oval 5"/>
            <p:cNvSpPr>
              <a:spLocks noChangeArrowheads="1"/>
            </p:cNvSpPr>
            <p:nvPr/>
          </p:nvSpPr>
          <p:spPr bwMode="auto">
            <a:xfrm>
              <a:off x="1392" y="2400"/>
              <a:ext cx="768" cy="432"/>
            </a:xfrm>
            <a:prstGeom prst="ellipse">
              <a:avLst/>
            </a:prstGeom>
            <a:noFill/>
            <a:ln w="9525">
              <a:solidFill>
                <a:schemeClr val="tx1"/>
              </a:solidFill>
              <a:round/>
              <a:headEnd/>
              <a:tailEnd/>
            </a:ln>
            <a:effectLst/>
          </p:spPr>
          <p:txBody>
            <a:bodyPr wrap="none" anchor="ctr"/>
            <a:lstStyle/>
            <a:p>
              <a:endParaRPr lang="en-GB"/>
            </a:p>
          </p:txBody>
        </p:sp>
        <p:sp>
          <p:nvSpPr>
            <p:cNvPr id="16390" name="Text Box 6"/>
            <p:cNvSpPr txBox="1">
              <a:spLocks noChangeArrowheads="1"/>
            </p:cNvSpPr>
            <p:nvPr/>
          </p:nvSpPr>
          <p:spPr bwMode="auto">
            <a:xfrm>
              <a:off x="1440" y="2400"/>
              <a:ext cx="704" cy="404"/>
            </a:xfrm>
            <a:prstGeom prst="rect">
              <a:avLst/>
            </a:prstGeom>
            <a:noFill/>
            <a:ln w="9525">
              <a:noFill/>
              <a:miter lim="800000"/>
              <a:headEnd/>
              <a:tailEnd/>
            </a:ln>
            <a:effectLst/>
          </p:spPr>
          <p:txBody>
            <a:bodyPr>
              <a:spAutoFit/>
            </a:bodyPr>
            <a:lstStyle/>
            <a:p>
              <a:pPr algn="ctr" rtl="0"/>
              <a:r>
                <a:rPr lang="en-US" b="0">
                  <a:latin typeface="Times New Roman" pitchFamily="18" charset="0"/>
                </a:rPr>
                <a:t>updating</a:t>
              </a:r>
            </a:p>
            <a:p>
              <a:pPr algn="ctr" rtl="0"/>
              <a:r>
                <a:rPr lang="en-US" b="0">
                  <a:latin typeface="Times New Roman" pitchFamily="18" charset="0"/>
                </a:rPr>
                <a:t>grades</a:t>
              </a:r>
              <a:endParaRPr lang="en-US" sz="1600" b="0">
                <a:latin typeface="Times New Roman" pitchFamily="18" charset="0"/>
              </a:endParaRPr>
            </a:p>
          </p:txBody>
        </p:sp>
        <p:sp>
          <p:nvSpPr>
            <p:cNvPr id="16392" name="Oval 8"/>
            <p:cNvSpPr>
              <a:spLocks noChangeArrowheads="1"/>
            </p:cNvSpPr>
            <p:nvPr/>
          </p:nvSpPr>
          <p:spPr bwMode="auto">
            <a:xfrm>
              <a:off x="1344" y="3168"/>
              <a:ext cx="912" cy="493"/>
            </a:xfrm>
            <a:prstGeom prst="ellipse">
              <a:avLst/>
            </a:prstGeom>
            <a:noFill/>
            <a:ln w="9525">
              <a:solidFill>
                <a:schemeClr val="tx1"/>
              </a:solidFill>
              <a:round/>
              <a:headEnd/>
              <a:tailEnd/>
            </a:ln>
            <a:effectLst/>
          </p:spPr>
          <p:txBody>
            <a:bodyPr wrap="none" anchor="ctr"/>
            <a:lstStyle/>
            <a:p>
              <a:endParaRPr lang="en-GB"/>
            </a:p>
          </p:txBody>
        </p:sp>
        <p:sp>
          <p:nvSpPr>
            <p:cNvPr id="16393" name="Text Box 9"/>
            <p:cNvSpPr txBox="1">
              <a:spLocks noChangeArrowheads="1"/>
            </p:cNvSpPr>
            <p:nvPr/>
          </p:nvSpPr>
          <p:spPr bwMode="auto">
            <a:xfrm>
              <a:off x="1344" y="3196"/>
              <a:ext cx="836" cy="404"/>
            </a:xfrm>
            <a:prstGeom prst="rect">
              <a:avLst/>
            </a:prstGeom>
            <a:noFill/>
            <a:ln w="9525">
              <a:noFill/>
              <a:miter lim="800000"/>
              <a:headEnd/>
              <a:tailEnd/>
            </a:ln>
            <a:effectLst/>
          </p:spPr>
          <p:txBody>
            <a:bodyPr>
              <a:spAutoFit/>
            </a:bodyPr>
            <a:lstStyle/>
            <a:p>
              <a:pPr algn="ctr" rtl="0"/>
              <a:r>
                <a:rPr lang="en-US" b="0">
                  <a:latin typeface="Times New Roman" pitchFamily="18" charset="0"/>
                </a:rPr>
                <a:t>output</a:t>
              </a:r>
              <a:endParaRPr lang="en-US" sz="2000" b="0">
                <a:latin typeface="Times New Roman" pitchFamily="18" charset="0"/>
              </a:endParaRPr>
            </a:p>
            <a:p>
              <a:pPr algn="ctr" rtl="0"/>
              <a:r>
                <a:rPr lang="en-US" b="0">
                  <a:latin typeface="Times New Roman" pitchFamily="18" charset="0"/>
                </a:rPr>
                <a:t>generating</a:t>
              </a:r>
              <a:endParaRPr lang="en-US" sz="1600" b="0">
                <a:latin typeface="Times New Roman" pitchFamily="18" charset="0"/>
              </a:endParaRPr>
            </a:p>
          </p:txBody>
        </p:sp>
        <p:sp>
          <p:nvSpPr>
            <p:cNvPr id="16395" name="Oval 11"/>
            <p:cNvSpPr>
              <a:spLocks noChangeArrowheads="1"/>
            </p:cNvSpPr>
            <p:nvPr/>
          </p:nvSpPr>
          <p:spPr bwMode="auto">
            <a:xfrm>
              <a:off x="3408" y="2688"/>
              <a:ext cx="912" cy="539"/>
            </a:xfrm>
            <a:prstGeom prst="ellipse">
              <a:avLst/>
            </a:prstGeom>
            <a:noFill/>
            <a:ln w="9525">
              <a:solidFill>
                <a:schemeClr val="tx1"/>
              </a:solidFill>
              <a:round/>
              <a:headEnd/>
              <a:tailEnd/>
            </a:ln>
            <a:effectLst/>
          </p:spPr>
          <p:txBody>
            <a:bodyPr wrap="none" anchor="ctr"/>
            <a:lstStyle/>
            <a:p>
              <a:endParaRPr lang="en-GB"/>
            </a:p>
          </p:txBody>
        </p:sp>
        <p:sp>
          <p:nvSpPr>
            <p:cNvPr id="16396" name="Text Box 12"/>
            <p:cNvSpPr txBox="1">
              <a:spLocks noChangeArrowheads="1"/>
            </p:cNvSpPr>
            <p:nvPr/>
          </p:nvSpPr>
          <p:spPr bwMode="auto">
            <a:xfrm>
              <a:off x="3408" y="2764"/>
              <a:ext cx="836" cy="404"/>
            </a:xfrm>
            <a:prstGeom prst="rect">
              <a:avLst/>
            </a:prstGeom>
            <a:noFill/>
            <a:ln w="9525">
              <a:noFill/>
              <a:miter lim="800000"/>
              <a:headEnd/>
              <a:tailEnd/>
            </a:ln>
            <a:effectLst/>
          </p:spPr>
          <p:txBody>
            <a:bodyPr>
              <a:spAutoFit/>
            </a:bodyPr>
            <a:lstStyle/>
            <a:p>
              <a:pPr algn="ctr" rtl="0"/>
              <a:r>
                <a:rPr lang="en-US" b="0">
                  <a:latin typeface="Times New Roman" pitchFamily="18" charset="0"/>
                </a:rPr>
                <a:t>verifying</a:t>
              </a:r>
            </a:p>
            <a:p>
              <a:pPr algn="ctr" rtl="0"/>
              <a:r>
                <a:rPr lang="en-US" b="0">
                  <a:latin typeface="Times New Roman" pitchFamily="18" charset="0"/>
                </a:rPr>
                <a:t>student id</a:t>
              </a:r>
            </a:p>
          </p:txBody>
        </p:sp>
        <p:sp>
          <p:nvSpPr>
            <p:cNvPr id="16397" name="Line 13"/>
            <p:cNvSpPr>
              <a:spLocks noChangeShapeType="1"/>
            </p:cNvSpPr>
            <p:nvPr/>
          </p:nvSpPr>
          <p:spPr bwMode="auto">
            <a:xfrm>
              <a:off x="2160" y="2688"/>
              <a:ext cx="1248" cy="240"/>
            </a:xfrm>
            <a:prstGeom prst="line">
              <a:avLst/>
            </a:prstGeom>
            <a:noFill/>
            <a:ln w="9525">
              <a:solidFill>
                <a:schemeClr val="tx1"/>
              </a:solidFill>
              <a:prstDash val="dash"/>
              <a:round/>
              <a:headEnd/>
              <a:tailEnd type="arrow" w="med" len="med"/>
            </a:ln>
            <a:effectLst/>
          </p:spPr>
          <p:txBody>
            <a:bodyPr wrap="none" anchor="ctr"/>
            <a:lstStyle/>
            <a:p>
              <a:endParaRPr lang="en-GB"/>
            </a:p>
          </p:txBody>
        </p:sp>
        <p:sp>
          <p:nvSpPr>
            <p:cNvPr id="16398" name="Line 14"/>
            <p:cNvSpPr>
              <a:spLocks noChangeShapeType="1"/>
            </p:cNvSpPr>
            <p:nvPr/>
          </p:nvSpPr>
          <p:spPr bwMode="auto">
            <a:xfrm flipV="1">
              <a:off x="2256" y="3120"/>
              <a:ext cx="1248" cy="240"/>
            </a:xfrm>
            <a:prstGeom prst="line">
              <a:avLst/>
            </a:prstGeom>
            <a:noFill/>
            <a:ln w="9525">
              <a:solidFill>
                <a:schemeClr val="tx1"/>
              </a:solidFill>
              <a:prstDash val="dash"/>
              <a:round/>
              <a:headEnd/>
              <a:tailEnd type="arrow" w="med" len="med"/>
            </a:ln>
            <a:effectLst/>
          </p:spPr>
          <p:txBody>
            <a:bodyPr wrap="none" anchor="ctr"/>
            <a:lstStyle/>
            <a:p>
              <a:endParaRPr lang="en-GB"/>
            </a:p>
          </p:txBody>
        </p:sp>
        <p:sp>
          <p:nvSpPr>
            <p:cNvPr id="16399" name="Text Box 15"/>
            <p:cNvSpPr txBox="1">
              <a:spLocks noChangeArrowheads="1"/>
            </p:cNvSpPr>
            <p:nvPr/>
          </p:nvSpPr>
          <p:spPr bwMode="auto">
            <a:xfrm>
              <a:off x="2294" y="2601"/>
              <a:ext cx="928" cy="231"/>
            </a:xfrm>
            <a:prstGeom prst="rect">
              <a:avLst/>
            </a:prstGeom>
            <a:noFill/>
            <a:ln w="9525">
              <a:noFill/>
              <a:miter lim="800000"/>
              <a:headEnd/>
              <a:tailEnd/>
            </a:ln>
            <a:effectLst/>
          </p:spPr>
          <p:txBody>
            <a:bodyPr wrap="none">
              <a:spAutoFit/>
            </a:bodyPr>
            <a:lstStyle/>
            <a:p>
              <a:pPr rtl="0"/>
              <a:r>
                <a:rPr lang="en-US" b="0">
                  <a:latin typeface="Times New Roman" pitchFamily="18" charset="0"/>
                </a:rPr>
                <a:t>&lt;&lt;include&gt;&gt;</a:t>
              </a:r>
              <a:endParaRPr lang="en-US" sz="1600" b="0">
                <a:latin typeface="Times New Roman" pitchFamily="18" charset="0"/>
              </a:endParaRPr>
            </a:p>
          </p:txBody>
        </p:sp>
        <p:sp>
          <p:nvSpPr>
            <p:cNvPr id="16400" name="Text Box 16"/>
            <p:cNvSpPr txBox="1">
              <a:spLocks noChangeArrowheads="1"/>
            </p:cNvSpPr>
            <p:nvPr/>
          </p:nvSpPr>
          <p:spPr bwMode="auto">
            <a:xfrm>
              <a:off x="2390" y="3240"/>
              <a:ext cx="928" cy="231"/>
            </a:xfrm>
            <a:prstGeom prst="rect">
              <a:avLst/>
            </a:prstGeom>
            <a:noFill/>
            <a:ln w="9525">
              <a:noFill/>
              <a:miter lim="800000"/>
              <a:headEnd/>
              <a:tailEnd/>
            </a:ln>
            <a:effectLst/>
          </p:spPr>
          <p:txBody>
            <a:bodyPr wrap="none">
              <a:spAutoFit/>
            </a:bodyPr>
            <a:lstStyle/>
            <a:p>
              <a:pPr rtl="0"/>
              <a:r>
                <a:rPr lang="en-US" b="0">
                  <a:latin typeface="Times New Roman" pitchFamily="18" charset="0"/>
                </a:rPr>
                <a:t>&lt;&lt;include&gt;&gt;</a:t>
              </a:r>
              <a:endParaRPr lang="en-US" sz="1600" b="0">
                <a:latin typeface="Times New Roman" pitchFamily="18" charset="0"/>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732083C1-7815-4871-ACDA-48EB4372AEF0}" type="slidenum">
              <a:rPr lang="he-IL"/>
              <a:pPr/>
              <a:t>13</a:t>
            </a:fld>
            <a:endParaRPr lang="en-US"/>
          </a:p>
        </p:txBody>
      </p:sp>
      <p:sp>
        <p:nvSpPr>
          <p:cNvPr id="17410" name="Rectangle 2"/>
          <p:cNvSpPr>
            <a:spLocks noGrp="1" noChangeArrowheads="1"/>
          </p:cNvSpPr>
          <p:nvPr>
            <p:ph type="title"/>
          </p:nvPr>
        </p:nvSpPr>
        <p:spPr/>
        <p:txBody>
          <a:bodyPr/>
          <a:lstStyle/>
          <a:p>
            <a:r>
              <a:rPr lang="en-US"/>
              <a:t>3. Extend</a:t>
            </a:r>
          </a:p>
        </p:txBody>
      </p:sp>
      <p:sp>
        <p:nvSpPr>
          <p:cNvPr id="17411" name="Rectangle 3"/>
          <p:cNvSpPr>
            <a:spLocks noGrp="1" noChangeArrowheads="1"/>
          </p:cNvSpPr>
          <p:nvPr>
            <p:ph type="body" idx="1"/>
          </p:nvPr>
        </p:nvSpPr>
        <p:spPr/>
        <p:txBody>
          <a:bodyPr/>
          <a:lstStyle/>
          <a:p>
            <a:pPr>
              <a:lnSpc>
                <a:spcPct val="90000"/>
              </a:lnSpc>
            </a:pPr>
            <a:endParaRPr lang="en-US" dirty="0"/>
          </a:p>
          <a:p>
            <a:pPr>
              <a:lnSpc>
                <a:spcPct val="90000"/>
              </a:lnSpc>
            </a:pPr>
            <a:endParaRPr lang="en-US" dirty="0" smtClean="0"/>
          </a:p>
          <a:p>
            <a:pPr>
              <a:lnSpc>
                <a:spcPct val="90000"/>
              </a:lnSpc>
            </a:pPr>
            <a:endParaRPr lang="en-US" dirty="0"/>
          </a:p>
          <a:p>
            <a:pPr>
              <a:lnSpc>
                <a:spcPct val="90000"/>
              </a:lnSpc>
            </a:pPr>
            <a:r>
              <a:rPr lang="en-US" dirty="0" smtClean="0"/>
              <a:t>The </a:t>
            </a:r>
            <a:r>
              <a:rPr lang="en-US" dirty="0"/>
              <a:t>base use case implicitly incorporates the behavior of another use case at certain points called extension points.</a:t>
            </a:r>
          </a:p>
          <a:p>
            <a:pPr>
              <a:lnSpc>
                <a:spcPct val="90000"/>
              </a:lnSpc>
            </a:pPr>
            <a:r>
              <a:rPr lang="en-US" dirty="0"/>
              <a:t>The base use case may stand alone, but under certain conditions its behavior may be extended by the behavior of another use case.</a:t>
            </a:r>
          </a:p>
        </p:txBody>
      </p:sp>
      <p:grpSp>
        <p:nvGrpSpPr>
          <p:cNvPr id="2" name="Group 12"/>
          <p:cNvGrpSpPr>
            <a:grpSpLocks/>
          </p:cNvGrpSpPr>
          <p:nvPr/>
        </p:nvGrpSpPr>
        <p:grpSpPr bwMode="auto">
          <a:xfrm>
            <a:off x="2286000" y="1828800"/>
            <a:ext cx="4191000" cy="685800"/>
            <a:chOff x="1440" y="1152"/>
            <a:chExt cx="2640" cy="432"/>
          </a:xfrm>
        </p:grpSpPr>
        <p:grpSp>
          <p:nvGrpSpPr>
            <p:cNvPr id="3" name="Group 4"/>
            <p:cNvGrpSpPr>
              <a:grpSpLocks/>
            </p:cNvGrpSpPr>
            <p:nvPr/>
          </p:nvGrpSpPr>
          <p:grpSpPr bwMode="auto">
            <a:xfrm>
              <a:off x="1440" y="1152"/>
              <a:ext cx="576" cy="432"/>
              <a:chOff x="4176" y="720"/>
              <a:chExt cx="576" cy="432"/>
            </a:xfrm>
          </p:grpSpPr>
          <p:sp>
            <p:nvSpPr>
              <p:cNvPr id="17413" name="Oval 5"/>
              <p:cNvSpPr>
                <a:spLocks noChangeArrowheads="1"/>
              </p:cNvSpPr>
              <p:nvPr/>
            </p:nvSpPr>
            <p:spPr bwMode="auto">
              <a:xfrm>
                <a:off x="4176" y="720"/>
                <a:ext cx="576" cy="432"/>
              </a:xfrm>
              <a:prstGeom prst="ellipse">
                <a:avLst/>
              </a:prstGeom>
              <a:noFill/>
              <a:ln w="9525">
                <a:solidFill>
                  <a:schemeClr val="tx1"/>
                </a:solidFill>
                <a:round/>
                <a:headEnd/>
                <a:tailEnd/>
              </a:ln>
              <a:effectLst/>
            </p:spPr>
            <p:txBody>
              <a:bodyPr wrap="none" anchor="ctr"/>
              <a:lstStyle/>
              <a:p>
                <a:endParaRPr lang="en-GB"/>
              </a:p>
            </p:txBody>
          </p:sp>
          <p:sp>
            <p:nvSpPr>
              <p:cNvPr id="17414" name="Text Box 6"/>
              <p:cNvSpPr txBox="1">
                <a:spLocks noChangeArrowheads="1"/>
              </p:cNvSpPr>
              <p:nvPr/>
            </p:nvSpPr>
            <p:spPr bwMode="auto">
              <a:xfrm>
                <a:off x="4224" y="816"/>
                <a:ext cx="528" cy="250"/>
              </a:xfrm>
              <a:prstGeom prst="rect">
                <a:avLst/>
              </a:prstGeom>
              <a:noFill/>
              <a:ln w="9525">
                <a:noFill/>
                <a:miter lim="800000"/>
                <a:headEnd/>
                <a:tailEnd/>
              </a:ln>
              <a:effectLst/>
            </p:spPr>
            <p:txBody>
              <a:bodyPr>
                <a:spAutoFit/>
              </a:bodyPr>
              <a:lstStyle/>
              <a:p>
                <a:pPr rtl="0"/>
                <a:r>
                  <a:rPr lang="en-US" sz="2000" b="0">
                    <a:latin typeface="Times New Roman" pitchFamily="18" charset="0"/>
                  </a:rPr>
                  <a:t>base</a:t>
                </a:r>
                <a:endParaRPr lang="en-US" sz="2400" b="0">
                  <a:latin typeface="Times New Roman" pitchFamily="18" charset="0"/>
                </a:endParaRPr>
              </a:p>
            </p:txBody>
          </p:sp>
        </p:grpSp>
        <p:grpSp>
          <p:nvGrpSpPr>
            <p:cNvPr id="4" name="Group 7"/>
            <p:cNvGrpSpPr>
              <a:grpSpLocks/>
            </p:cNvGrpSpPr>
            <p:nvPr/>
          </p:nvGrpSpPr>
          <p:grpSpPr bwMode="auto">
            <a:xfrm>
              <a:off x="3264" y="1152"/>
              <a:ext cx="816" cy="432"/>
              <a:chOff x="4176" y="720"/>
              <a:chExt cx="576" cy="432"/>
            </a:xfrm>
          </p:grpSpPr>
          <p:sp>
            <p:nvSpPr>
              <p:cNvPr id="17416" name="Oval 8"/>
              <p:cNvSpPr>
                <a:spLocks noChangeArrowheads="1"/>
              </p:cNvSpPr>
              <p:nvPr/>
            </p:nvSpPr>
            <p:spPr bwMode="auto">
              <a:xfrm>
                <a:off x="4176" y="720"/>
                <a:ext cx="576" cy="432"/>
              </a:xfrm>
              <a:prstGeom prst="ellipse">
                <a:avLst/>
              </a:prstGeom>
              <a:noFill/>
              <a:ln w="9525">
                <a:solidFill>
                  <a:schemeClr val="tx1"/>
                </a:solidFill>
                <a:round/>
                <a:headEnd/>
                <a:tailEnd/>
              </a:ln>
              <a:effectLst/>
            </p:spPr>
            <p:txBody>
              <a:bodyPr wrap="none" anchor="ctr"/>
              <a:lstStyle/>
              <a:p>
                <a:endParaRPr lang="en-GB"/>
              </a:p>
            </p:txBody>
          </p:sp>
          <p:sp>
            <p:nvSpPr>
              <p:cNvPr id="17417" name="Text Box 9"/>
              <p:cNvSpPr txBox="1">
                <a:spLocks noChangeArrowheads="1"/>
              </p:cNvSpPr>
              <p:nvPr/>
            </p:nvSpPr>
            <p:spPr bwMode="auto">
              <a:xfrm>
                <a:off x="4224" y="816"/>
                <a:ext cx="528" cy="250"/>
              </a:xfrm>
              <a:prstGeom prst="rect">
                <a:avLst/>
              </a:prstGeom>
              <a:noFill/>
              <a:ln w="9525">
                <a:noFill/>
                <a:miter lim="800000"/>
                <a:headEnd/>
                <a:tailEnd/>
              </a:ln>
              <a:effectLst/>
            </p:spPr>
            <p:txBody>
              <a:bodyPr>
                <a:spAutoFit/>
              </a:bodyPr>
              <a:lstStyle/>
              <a:p>
                <a:pPr rtl="0"/>
                <a:r>
                  <a:rPr lang="en-US" sz="2000" b="0">
                    <a:latin typeface="Times New Roman" pitchFamily="18" charset="0"/>
                  </a:rPr>
                  <a:t>extending</a:t>
                </a:r>
                <a:endParaRPr lang="en-US" sz="2400" b="0">
                  <a:latin typeface="Times New Roman" pitchFamily="18" charset="0"/>
                </a:endParaRPr>
              </a:p>
            </p:txBody>
          </p:sp>
        </p:grpSp>
        <p:sp>
          <p:nvSpPr>
            <p:cNvPr id="17418" name="Line 10"/>
            <p:cNvSpPr>
              <a:spLocks noChangeShapeType="1"/>
            </p:cNvSpPr>
            <p:nvPr/>
          </p:nvSpPr>
          <p:spPr bwMode="auto">
            <a:xfrm>
              <a:off x="2016" y="1392"/>
              <a:ext cx="1248" cy="0"/>
            </a:xfrm>
            <a:prstGeom prst="line">
              <a:avLst/>
            </a:prstGeom>
            <a:noFill/>
            <a:ln w="9525">
              <a:solidFill>
                <a:schemeClr val="tx1"/>
              </a:solidFill>
              <a:prstDash val="dash"/>
              <a:round/>
              <a:headEnd type="arrow" w="med" len="med"/>
              <a:tailEnd/>
            </a:ln>
            <a:effectLst/>
          </p:spPr>
          <p:txBody>
            <a:bodyPr wrap="none" anchor="ctr"/>
            <a:lstStyle/>
            <a:p>
              <a:endParaRPr lang="en-GB"/>
            </a:p>
          </p:txBody>
        </p:sp>
        <p:sp>
          <p:nvSpPr>
            <p:cNvPr id="17419" name="Text Box 11"/>
            <p:cNvSpPr txBox="1">
              <a:spLocks noChangeArrowheads="1"/>
            </p:cNvSpPr>
            <p:nvPr/>
          </p:nvSpPr>
          <p:spPr bwMode="auto">
            <a:xfrm>
              <a:off x="2160" y="1200"/>
              <a:ext cx="896" cy="231"/>
            </a:xfrm>
            <a:prstGeom prst="rect">
              <a:avLst/>
            </a:prstGeom>
            <a:noFill/>
            <a:ln w="9525">
              <a:noFill/>
              <a:miter lim="800000"/>
              <a:headEnd/>
              <a:tailEnd/>
            </a:ln>
            <a:effectLst/>
          </p:spPr>
          <p:txBody>
            <a:bodyPr wrap="none">
              <a:spAutoFit/>
            </a:bodyPr>
            <a:lstStyle/>
            <a:p>
              <a:pPr rtl="0"/>
              <a:r>
                <a:rPr lang="en-US" b="0">
                  <a:latin typeface="Times New Roman" pitchFamily="18" charset="0"/>
                </a:rPr>
                <a:t>&lt;&lt;extend&gt;&gt;</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fld id="{967B51D4-1838-43CC-AD5A-591692EBF361}" type="slidenum">
              <a:rPr lang="he-IL"/>
              <a:pPr/>
              <a:t>14</a:t>
            </a:fld>
            <a:endParaRPr lang="en-US"/>
          </a:p>
        </p:txBody>
      </p:sp>
      <p:sp>
        <p:nvSpPr>
          <p:cNvPr id="18434" name="Rectangle 2"/>
          <p:cNvSpPr>
            <a:spLocks noGrp="1" noChangeArrowheads="1"/>
          </p:cNvSpPr>
          <p:nvPr>
            <p:ph type="title"/>
          </p:nvPr>
        </p:nvSpPr>
        <p:spPr/>
        <p:txBody>
          <a:bodyPr/>
          <a:lstStyle/>
          <a:p>
            <a:r>
              <a:rPr lang="en-US"/>
              <a:t>More about Extend</a:t>
            </a:r>
          </a:p>
        </p:txBody>
      </p:sp>
      <p:sp>
        <p:nvSpPr>
          <p:cNvPr id="18435" name="Rectangle 3"/>
          <p:cNvSpPr>
            <a:spLocks noGrp="1" noChangeArrowheads="1"/>
          </p:cNvSpPr>
          <p:nvPr>
            <p:ph type="body" idx="1"/>
          </p:nvPr>
        </p:nvSpPr>
        <p:spPr/>
        <p:txBody>
          <a:bodyPr/>
          <a:lstStyle/>
          <a:p>
            <a:r>
              <a:rPr lang="en-US"/>
              <a:t>Enables to model optional behavior or branching under conditions.</a:t>
            </a:r>
          </a:p>
        </p:txBody>
      </p:sp>
      <p:grpSp>
        <p:nvGrpSpPr>
          <p:cNvPr id="2" name="Group 13"/>
          <p:cNvGrpSpPr>
            <a:grpSpLocks/>
          </p:cNvGrpSpPr>
          <p:nvPr/>
        </p:nvGrpSpPr>
        <p:grpSpPr bwMode="auto">
          <a:xfrm>
            <a:off x="1752600" y="3962400"/>
            <a:ext cx="5257800" cy="1371600"/>
            <a:chOff x="1104" y="2496"/>
            <a:chExt cx="3312" cy="864"/>
          </a:xfrm>
        </p:grpSpPr>
        <p:sp>
          <p:nvSpPr>
            <p:cNvPr id="18437" name="Oval 5"/>
            <p:cNvSpPr>
              <a:spLocks noChangeArrowheads="1"/>
            </p:cNvSpPr>
            <p:nvPr/>
          </p:nvSpPr>
          <p:spPr bwMode="auto">
            <a:xfrm>
              <a:off x="1104" y="2496"/>
              <a:ext cx="1152" cy="864"/>
            </a:xfrm>
            <a:prstGeom prst="ellipse">
              <a:avLst/>
            </a:prstGeom>
            <a:noFill/>
            <a:ln w="9525">
              <a:solidFill>
                <a:schemeClr val="tx1"/>
              </a:solidFill>
              <a:round/>
              <a:headEnd/>
              <a:tailEnd/>
            </a:ln>
            <a:effectLst/>
          </p:spPr>
          <p:txBody>
            <a:bodyPr wrap="none" anchor="ctr"/>
            <a:lstStyle/>
            <a:p>
              <a:endParaRPr lang="en-GB"/>
            </a:p>
          </p:txBody>
        </p:sp>
        <p:sp>
          <p:nvSpPr>
            <p:cNvPr id="18438" name="Text Box 6"/>
            <p:cNvSpPr txBox="1">
              <a:spLocks noChangeArrowheads="1"/>
            </p:cNvSpPr>
            <p:nvPr/>
          </p:nvSpPr>
          <p:spPr bwMode="auto">
            <a:xfrm>
              <a:off x="1248" y="2736"/>
              <a:ext cx="836" cy="404"/>
            </a:xfrm>
            <a:prstGeom prst="rect">
              <a:avLst/>
            </a:prstGeom>
            <a:noFill/>
            <a:ln w="9525">
              <a:noFill/>
              <a:miter lim="800000"/>
              <a:headEnd/>
              <a:tailEnd/>
            </a:ln>
            <a:effectLst/>
          </p:spPr>
          <p:txBody>
            <a:bodyPr>
              <a:spAutoFit/>
            </a:bodyPr>
            <a:lstStyle/>
            <a:p>
              <a:pPr algn="ctr" rtl="0"/>
              <a:r>
                <a:rPr lang="en-US" b="0">
                  <a:latin typeface="Times New Roman" pitchFamily="18" charset="0"/>
                </a:rPr>
                <a:t>Exam copy request</a:t>
              </a:r>
              <a:endParaRPr lang="en-US" sz="1600" b="0">
                <a:latin typeface="Times New Roman" pitchFamily="18" charset="0"/>
              </a:endParaRPr>
            </a:p>
          </p:txBody>
        </p:sp>
        <p:sp>
          <p:nvSpPr>
            <p:cNvPr id="18440" name="Oval 8"/>
            <p:cNvSpPr>
              <a:spLocks noChangeArrowheads="1"/>
            </p:cNvSpPr>
            <p:nvPr/>
          </p:nvSpPr>
          <p:spPr bwMode="auto">
            <a:xfrm>
              <a:off x="3264" y="2496"/>
              <a:ext cx="1152" cy="864"/>
            </a:xfrm>
            <a:prstGeom prst="ellipse">
              <a:avLst/>
            </a:prstGeom>
            <a:noFill/>
            <a:ln w="9525">
              <a:solidFill>
                <a:schemeClr val="tx1"/>
              </a:solidFill>
              <a:round/>
              <a:headEnd/>
              <a:tailEnd/>
            </a:ln>
            <a:effectLst/>
          </p:spPr>
          <p:txBody>
            <a:bodyPr wrap="none" anchor="ctr"/>
            <a:lstStyle/>
            <a:p>
              <a:endParaRPr lang="en-GB"/>
            </a:p>
          </p:txBody>
        </p:sp>
        <p:sp>
          <p:nvSpPr>
            <p:cNvPr id="18441" name="Text Box 9"/>
            <p:cNvSpPr txBox="1">
              <a:spLocks noChangeArrowheads="1"/>
            </p:cNvSpPr>
            <p:nvPr/>
          </p:nvSpPr>
          <p:spPr bwMode="auto">
            <a:xfrm>
              <a:off x="3360" y="2688"/>
              <a:ext cx="880" cy="404"/>
            </a:xfrm>
            <a:prstGeom prst="rect">
              <a:avLst/>
            </a:prstGeom>
            <a:noFill/>
            <a:ln w="9525">
              <a:noFill/>
              <a:miter lim="800000"/>
              <a:headEnd/>
              <a:tailEnd/>
            </a:ln>
            <a:effectLst/>
          </p:spPr>
          <p:txBody>
            <a:bodyPr>
              <a:spAutoFit/>
            </a:bodyPr>
            <a:lstStyle/>
            <a:p>
              <a:pPr algn="ctr" rtl="0"/>
              <a:r>
                <a:rPr lang="en-US" b="0" dirty="0">
                  <a:latin typeface="Times New Roman" pitchFamily="18" charset="0"/>
                </a:rPr>
                <a:t>Exam-grade appeal </a:t>
              </a:r>
              <a:endParaRPr lang="en-US" sz="2400" b="0" dirty="0">
                <a:latin typeface="Times New Roman" pitchFamily="18" charset="0"/>
              </a:endParaRPr>
            </a:p>
          </p:txBody>
        </p:sp>
        <p:sp>
          <p:nvSpPr>
            <p:cNvPr id="18442" name="Line 10"/>
            <p:cNvSpPr>
              <a:spLocks noChangeShapeType="1"/>
            </p:cNvSpPr>
            <p:nvPr/>
          </p:nvSpPr>
          <p:spPr bwMode="auto">
            <a:xfrm>
              <a:off x="2256" y="2928"/>
              <a:ext cx="1008" cy="0"/>
            </a:xfrm>
            <a:prstGeom prst="line">
              <a:avLst/>
            </a:prstGeom>
            <a:noFill/>
            <a:ln w="9525">
              <a:solidFill>
                <a:schemeClr val="tx1"/>
              </a:solidFill>
              <a:prstDash val="dash"/>
              <a:round/>
              <a:headEnd type="arrow" w="med" len="med"/>
              <a:tailEnd/>
            </a:ln>
            <a:effectLst/>
          </p:spPr>
          <p:txBody>
            <a:bodyPr wrap="none" anchor="ctr"/>
            <a:lstStyle/>
            <a:p>
              <a:endParaRPr lang="en-GB"/>
            </a:p>
          </p:txBody>
        </p:sp>
        <p:sp>
          <p:nvSpPr>
            <p:cNvPr id="18443" name="Text Box 11"/>
            <p:cNvSpPr txBox="1">
              <a:spLocks noChangeArrowheads="1"/>
            </p:cNvSpPr>
            <p:nvPr/>
          </p:nvSpPr>
          <p:spPr bwMode="auto">
            <a:xfrm>
              <a:off x="2352" y="2640"/>
              <a:ext cx="824" cy="231"/>
            </a:xfrm>
            <a:prstGeom prst="rect">
              <a:avLst/>
            </a:prstGeom>
            <a:noFill/>
            <a:ln w="9525">
              <a:noFill/>
              <a:miter lim="800000"/>
              <a:headEnd/>
              <a:tailEnd/>
            </a:ln>
            <a:effectLst/>
          </p:spPr>
          <p:txBody>
            <a:bodyPr wrap="none">
              <a:spAutoFit/>
            </a:bodyPr>
            <a:lstStyle/>
            <a:p>
              <a:pPr rtl="0"/>
              <a:r>
                <a:rPr lang="en-US" b="0">
                  <a:latin typeface="Times New Roman" pitchFamily="18" charset="0"/>
                </a:rPr>
                <a:t>&lt;&lt;extend&gt;&gt;</a:t>
              </a: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lstStyle/>
          <a:p>
            <a:fld id="{031E64DD-1C1C-4052-80FB-43A1B5AFC18A}" type="slidenum">
              <a:rPr lang="he-IL"/>
              <a:pPr/>
              <a:t>15</a:t>
            </a:fld>
            <a:endParaRPr lang="en-US"/>
          </a:p>
        </p:txBody>
      </p:sp>
      <p:sp>
        <p:nvSpPr>
          <p:cNvPr id="20482" name="Rectangle 2"/>
          <p:cNvSpPr>
            <a:spLocks noGrp="1" noChangeArrowheads="1"/>
          </p:cNvSpPr>
          <p:nvPr>
            <p:ph type="title"/>
          </p:nvPr>
        </p:nvSpPr>
        <p:spPr/>
        <p:txBody>
          <a:bodyPr>
            <a:normAutofit fontScale="90000"/>
          </a:bodyPr>
          <a:lstStyle/>
          <a:p>
            <a:r>
              <a:rPr lang="en-US" sz="4000"/>
              <a:t>Relationships between Use Cases </a:t>
            </a:r>
            <a:br>
              <a:rPr lang="en-US" sz="4000"/>
            </a:br>
            <a:r>
              <a:rPr lang="en-US" sz="4000"/>
              <a:t>and Actors</a:t>
            </a:r>
          </a:p>
        </p:txBody>
      </p:sp>
      <p:sp>
        <p:nvSpPr>
          <p:cNvPr id="20483" name="Rectangle 3"/>
          <p:cNvSpPr>
            <a:spLocks noGrp="1" noChangeArrowheads="1"/>
          </p:cNvSpPr>
          <p:nvPr>
            <p:ph type="body" idx="1"/>
          </p:nvPr>
        </p:nvSpPr>
        <p:spPr/>
        <p:txBody>
          <a:bodyPr/>
          <a:lstStyle/>
          <a:p>
            <a:r>
              <a:rPr lang="en-US"/>
              <a:t>Actors may be connected to use cases by associations, indicating that the actor and the use case communicate with one another using messages.</a:t>
            </a:r>
          </a:p>
        </p:txBody>
      </p:sp>
      <p:grpSp>
        <p:nvGrpSpPr>
          <p:cNvPr id="2" name="Group 16"/>
          <p:cNvGrpSpPr>
            <a:grpSpLocks/>
          </p:cNvGrpSpPr>
          <p:nvPr/>
        </p:nvGrpSpPr>
        <p:grpSpPr bwMode="auto">
          <a:xfrm>
            <a:off x="2438400" y="4464050"/>
            <a:ext cx="3962400" cy="1236663"/>
            <a:chOff x="1536" y="2812"/>
            <a:chExt cx="2496" cy="779"/>
          </a:xfrm>
        </p:grpSpPr>
        <p:sp>
          <p:nvSpPr>
            <p:cNvPr id="20485" name="Oval 5"/>
            <p:cNvSpPr>
              <a:spLocks noChangeArrowheads="1"/>
            </p:cNvSpPr>
            <p:nvPr/>
          </p:nvSpPr>
          <p:spPr bwMode="auto">
            <a:xfrm>
              <a:off x="1536" y="3004"/>
              <a:ext cx="720" cy="432"/>
            </a:xfrm>
            <a:prstGeom prst="ellipse">
              <a:avLst/>
            </a:prstGeom>
            <a:noFill/>
            <a:ln w="9525">
              <a:solidFill>
                <a:schemeClr val="tx1"/>
              </a:solidFill>
              <a:round/>
              <a:headEnd/>
              <a:tailEnd/>
            </a:ln>
            <a:effectLst/>
          </p:spPr>
          <p:txBody>
            <a:bodyPr wrap="none" anchor="ctr"/>
            <a:lstStyle/>
            <a:p>
              <a:endParaRPr lang="en-GB"/>
            </a:p>
          </p:txBody>
        </p:sp>
        <p:sp>
          <p:nvSpPr>
            <p:cNvPr id="20486" name="Text Box 6"/>
            <p:cNvSpPr txBox="1">
              <a:spLocks noChangeArrowheads="1"/>
            </p:cNvSpPr>
            <p:nvPr/>
          </p:nvSpPr>
          <p:spPr bwMode="auto">
            <a:xfrm>
              <a:off x="1548" y="3024"/>
              <a:ext cx="660" cy="404"/>
            </a:xfrm>
            <a:prstGeom prst="rect">
              <a:avLst/>
            </a:prstGeom>
            <a:noFill/>
            <a:ln w="9525">
              <a:noFill/>
              <a:miter lim="800000"/>
              <a:headEnd/>
              <a:tailEnd/>
            </a:ln>
            <a:effectLst/>
          </p:spPr>
          <p:txBody>
            <a:bodyPr>
              <a:spAutoFit/>
            </a:bodyPr>
            <a:lstStyle/>
            <a:p>
              <a:pPr algn="ctr" rtl="0"/>
              <a:r>
                <a:rPr lang="en-US" b="0">
                  <a:latin typeface="Times New Roman" pitchFamily="18" charset="0"/>
                </a:rPr>
                <a:t>updating</a:t>
              </a:r>
            </a:p>
            <a:p>
              <a:pPr algn="ctr" rtl="0"/>
              <a:r>
                <a:rPr lang="en-US" b="0">
                  <a:latin typeface="Times New Roman" pitchFamily="18" charset="0"/>
                </a:rPr>
                <a:t>grades</a:t>
              </a:r>
              <a:endParaRPr lang="en-US" sz="1600" b="0">
                <a:latin typeface="Times New Roman" pitchFamily="18" charset="0"/>
              </a:endParaRPr>
            </a:p>
          </p:txBody>
        </p:sp>
        <p:sp>
          <p:nvSpPr>
            <p:cNvPr id="20488" name="Oval 8"/>
            <p:cNvSpPr>
              <a:spLocks noChangeArrowheads="1"/>
            </p:cNvSpPr>
            <p:nvPr/>
          </p:nvSpPr>
          <p:spPr bwMode="auto">
            <a:xfrm>
              <a:off x="3648" y="2812"/>
              <a:ext cx="192" cy="192"/>
            </a:xfrm>
            <a:prstGeom prst="ellipse">
              <a:avLst/>
            </a:prstGeom>
            <a:noFill/>
            <a:ln w="9525">
              <a:solidFill>
                <a:schemeClr val="tx1"/>
              </a:solidFill>
              <a:round/>
              <a:headEnd/>
              <a:tailEnd/>
            </a:ln>
            <a:effectLst/>
          </p:spPr>
          <p:txBody>
            <a:bodyPr wrap="none" anchor="ctr"/>
            <a:lstStyle/>
            <a:p>
              <a:endParaRPr lang="en-GB"/>
            </a:p>
          </p:txBody>
        </p:sp>
        <p:sp>
          <p:nvSpPr>
            <p:cNvPr id="20489" name="Line 9"/>
            <p:cNvSpPr>
              <a:spLocks noChangeShapeType="1"/>
            </p:cNvSpPr>
            <p:nvPr/>
          </p:nvSpPr>
          <p:spPr bwMode="auto">
            <a:xfrm>
              <a:off x="3744" y="3004"/>
              <a:ext cx="0" cy="336"/>
            </a:xfrm>
            <a:prstGeom prst="line">
              <a:avLst/>
            </a:prstGeom>
            <a:noFill/>
            <a:ln w="9525">
              <a:solidFill>
                <a:schemeClr val="tx1"/>
              </a:solidFill>
              <a:round/>
              <a:headEnd/>
              <a:tailEnd/>
            </a:ln>
            <a:effectLst/>
          </p:spPr>
          <p:txBody>
            <a:bodyPr wrap="none" anchor="ctr"/>
            <a:lstStyle/>
            <a:p>
              <a:endParaRPr lang="en-GB"/>
            </a:p>
          </p:txBody>
        </p:sp>
        <p:sp>
          <p:nvSpPr>
            <p:cNvPr id="20490" name="Line 10"/>
            <p:cNvSpPr>
              <a:spLocks noChangeShapeType="1"/>
            </p:cNvSpPr>
            <p:nvPr/>
          </p:nvSpPr>
          <p:spPr bwMode="auto">
            <a:xfrm>
              <a:off x="3744" y="3100"/>
              <a:ext cx="192" cy="96"/>
            </a:xfrm>
            <a:prstGeom prst="line">
              <a:avLst/>
            </a:prstGeom>
            <a:noFill/>
            <a:ln w="9525">
              <a:solidFill>
                <a:schemeClr val="tx1"/>
              </a:solidFill>
              <a:round/>
              <a:headEnd/>
              <a:tailEnd/>
            </a:ln>
            <a:effectLst/>
          </p:spPr>
          <p:txBody>
            <a:bodyPr wrap="none" anchor="ctr"/>
            <a:lstStyle/>
            <a:p>
              <a:endParaRPr lang="en-GB"/>
            </a:p>
          </p:txBody>
        </p:sp>
        <p:sp>
          <p:nvSpPr>
            <p:cNvPr id="20491" name="Line 11"/>
            <p:cNvSpPr>
              <a:spLocks noChangeShapeType="1"/>
            </p:cNvSpPr>
            <p:nvPr/>
          </p:nvSpPr>
          <p:spPr bwMode="auto">
            <a:xfrm flipH="1">
              <a:off x="3600" y="3100"/>
              <a:ext cx="144" cy="96"/>
            </a:xfrm>
            <a:prstGeom prst="line">
              <a:avLst/>
            </a:prstGeom>
            <a:noFill/>
            <a:ln w="9525">
              <a:solidFill>
                <a:schemeClr val="tx1"/>
              </a:solidFill>
              <a:round/>
              <a:headEnd/>
              <a:tailEnd/>
            </a:ln>
            <a:effectLst/>
          </p:spPr>
          <p:txBody>
            <a:bodyPr wrap="none" anchor="ctr"/>
            <a:lstStyle/>
            <a:p>
              <a:endParaRPr lang="en-GB"/>
            </a:p>
          </p:txBody>
        </p:sp>
        <p:sp>
          <p:nvSpPr>
            <p:cNvPr id="20492" name="Line 12"/>
            <p:cNvSpPr>
              <a:spLocks noChangeShapeType="1"/>
            </p:cNvSpPr>
            <p:nvPr/>
          </p:nvSpPr>
          <p:spPr bwMode="auto">
            <a:xfrm>
              <a:off x="3744" y="3340"/>
              <a:ext cx="96" cy="96"/>
            </a:xfrm>
            <a:prstGeom prst="line">
              <a:avLst/>
            </a:prstGeom>
            <a:noFill/>
            <a:ln w="9525">
              <a:solidFill>
                <a:schemeClr val="tx1"/>
              </a:solidFill>
              <a:round/>
              <a:headEnd/>
              <a:tailEnd/>
            </a:ln>
            <a:effectLst/>
          </p:spPr>
          <p:txBody>
            <a:bodyPr wrap="none" anchor="ctr"/>
            <a:lstStyle/>
            <a:p>
              <a:endParaRPr lang="en-GB"/>
            </a:p>
          </p:txBody>
        </p:sp>
        <p:sp>
          <p:nvSpPr>
            <p:cNvPr id="20493" name="Line 13"/>
            <p:cNvSpPr>
              <a:spLocks noChangeShapeType="1"/>
            </p:cNvSpPr>
            <p:nvPr/>
          </p:nvSpPr>
          <p:spPr bwMode="auto">
            <a:xfrm flipH="1">
              <a:off x="3648" y="3340"/>
              <a:ext cx="96" cy="96"/>
            </a:xfrm>
            <a:prstGeom prst="line">
              <a:avLst/>
            </a:prstGeom>
            <a:noFill/>
            <a:ln w="9525">
              <a:solidFill>
                <a:schemeClr val="tx1"/>
              </a:solidFill>
              <a:round/>
              <a:headEnd/>
              <a:tailEnd/>
            </a:ln>
            <a:effectLst/>
          </p:spPr>
          <p:txBody>
            <a:bodyPr wrap="none" anchor="ctr"/>
            <a:lstStyle/>
            <a:p>
              <a:endParaRPr lang="en-GB"/>
            </a:p>
          </p:txBody>
        </p:sp>
        <p:sp>
          <p:nvSpPr>
            <p:cNvPr id="20494" name="Text Box 14"/>
            <p:cNvSpPr txBox="1">
              <a:spLocks noChangeArrowheads="1"/>
            </p:cNvSpPr>
            <p:nvPr/>
          </p:nvSpPr>
          <p:spPr bwMode="auto">
            <a:xfrm>
              <a:off x="3504" y="3360"/>
              <a:ext cx="528" cy="231"/>
            </a:xfrm>
            <a:prstGeom prst="rect">
              <a:avLst/>
            </a:prstGeom>
            <a:noFill/>
            <a:ln w="9525">
              <a:noFill/>
              <a:miter lim="800000"/>
              <a:headEnd/>
              <a:tailEnd/>
            </a:ln>
            <a:effectLst/>
          </p:spPr>
          <p:txBody>
            <a:bodyPr>
              <a:spAutoFit/>
            </a:bodyPr>
            <a:lstStyle/>
            <a:p>
              <a:pPr algn="ctr" rtl="0"/>
              <a:r>
                <a:rPr lang="en-US" b="0">
                  <a:latin typeface="Times New Roman" pitchFamily="18" charset="0"/>
                </a:rPr>
                <a:t>faculty</a:t>
              </a:r>
              <a:endParaRPr lang="en-US" sz="1600" b="0">
                <a:latin typeface="Times New Roman" pitchFamily="18" charset="0"/>
              </a:endParaRPr>
            </a:p>
          </p:txBody>
        </p:sp>
        <p:sp>
          <p:nvSpPr>
            <p:cNvPr id="20495" name="Line 15"/>
            <p:cNvSpPr>
              <a:spLocks noChangeShapeType="1"/>
            </p:cNvSpPr>
            <p:nvPr/>
          </p:nvSpPr>
          <p:spPr bwMode="auto">
            <a:xfrm flipH="1">
              <a:off x="2352" y="3148"/>
              <a:ext cx="1152" cy="0"/>
            </a:xfrm>
            <a:prstGeom prst="line">
              <a:avLst/>
            </a:prstGeom>
            <a:noFill/>
            <a:ln w="9525">
              <a:solidFill>
                <a:schemeClr val="tx1"/>
              </a:solidFill>
              <a:round/>
              <a:headEnd/>
              <a:tailEnd/>
            </a:ln>
            <a:effectLst/>
          </p:spPr>
          <p:txBody>
            <a:bodyPr wrap="none" anchor="ctr"/>
            <a:lstStyle/>
            <a:p>
              <a:endParaRPr lang="en-GB"/>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2"/>
          <p:cNvSpPr>
            <a:spLocks noGrp="1"/>
          </p:cNvSpPr>
          <p:nvPr>
            <p:ph type="sldNum" sz="quarter" idx="10"/>
          </p:nvPr>
        </p:nvSpPr>
        <p:spPr/>
        <p:txBody>
          <a:bodyPr/>
          <a:lstStyle/>
          <a:p>
            <a:fld id="{A41ED4AA-281F-4B7C-985B-281CE97694B1}" type="slidenum">
              <a:rPr lang="en-US"/>
              <a:pPr/>
              <a:t>16</a:t>
            </a:fld>
            <a:endParaRPr lang="en-US"/>
          </a:p>
        </p:txBody>
      </p:sp>
      <p:sp>
        <p:nvSpPr>
          <p:cNvPr id="41" name="Footer Placeholder 3"/>
          <p:cNvSpPr>
            <a:spLocks noGrp="1"/>
          </p:cNvSpPr>
          <p:nvPr>
            <p:ph type="ftr" sz="quarter" idx="11"/>
          </p:nvPr>
        </p:nvSpPr>
        <p:spPr/>
        <p:txBody>
          <a:bodyPr/>
          <a:lstStyle/>
          <a:p>
            <a:r>
              <a:rPr lang="en-US"/>
              <a:t>05-Use-Cases</a:t>
            </a:r>
          </a:p>
        </p:txBody>
      </p:sp>
      <p:sp>
        <p:nvSpPr>
          <p:cNvPr id="25602" name="Rectangle 2"/>
          <p:cNvSpPr>
            <a:spLocks noGrp="1" noChangeArrowheads="1"/>
          </p:cNvSpPr>
          <p:nvPr>
            <p:ph type="title"/>
          </p:nvPr>
        </p:nvSpPr>
        <p:spPr/>
        <p:txBody>
          <a:bodyPr/>
          <a:lstStyle/>
          <a:p>
            <a:r>
              <a:rPr lang="en-US"/>
              <a:t>Modified Home Heating</a:t>
            </a:r>
          </a:p>
        </p:txBody>
      </p:sp>
      <p:sp>
        <p:nvSpPr>
          <p:cNvPr id="25604" name="Freeform 4"/>
          <p:cNvSpPr>
            <a:spLocks/>
          </p:cNvSpPr>
          <p:nvPr/>
        </p:nvSpPr>
        <p:spPr bwMode="auto">
          <a:xfrm>
            <a:off x="620713" y="2344738"/>
            <a:ext cx="217487" cy="271462"/>
          </a:xfrm>
          <a:custGeom>
            <a:avLst/>
            <a:gdLst/>
            <a:ahLst/>
            <a:cxnLst>
              <a:cxn ang="0">
                <a:pos x="0" y="85"/>
              </a:cxn>
              <a:cxn ang="0">
                <a:pos x="2" y="63"/>
              </a:cxn>
              <a:cxn ang="0">
                <a:pos x="8" y="42"/>
              </a:cxn>
              <a:cxn ang="0">
                <a:pos x="19" y="25"/>
              </a:cxn>
              <a:cxn ang="0">
                <a:pos x="34" y="12"/>
              </a:cxn>
              <a:cxn ang="0">
                <a:pos x="49" y="3"/>
              </a:cxn>
              <a:cxn ang="0">
                <a:pos x="68" y="0"/>
              </a:cxn>
              <a:cxn ang="0">
                <a:pos x="85" y="3"/>
              </a:cxn>
              <a:cxn ang="0">
                <a:pos x="102" y="12"/>
              </a:cxn>
              <a:cxn ang="0">
                <a:pos x="116" y="25"/>
              </a:cxn>
              <a:cxn ang="0">
                <a:pos x="126" y="42"/>
              </a:cxn>
              <a:cxn ang="0">
                <a:pos x="133" y="63"/>
              </a:cxn>
              <a:cxn ang="0">
                <a:pos x="137" y="85"/>
              </a:cxn>
              <a:cxn ang="0">
                <a:pos x="133" y="107"/>
              </a:cxn>
              <a:cxn ang="0">
                <a:pos x="126" y="128"/>
              </a:cxn>
              <a:cxn ang="0">
                <a:pos x="116" y="147"/>
              </a:cxn>
              <a:cxn ang="0">
                <a:pos x="102" y="160"/>
              </a:cxn>
              <a:cxn ang="0">
                <a:pos x="85" y="169"/>
              </a:cxn>
              <a:cxn ang="0">
                <a:pos x="68" y="171"/>
              </a:cxn>
              <a:cxn ang="0">
                <a:pos x="49" y="169"/>
              </a:cxn>
              <a:cxn ang="0">
                <a:pos x="34" y="160"/>
              </a:cxn>
              <a:cxn ang="0">
                <a:pos x="19" y="147"/>
              </a:cxn>
              <a:cxn ang="0">
                <a:pos x="8" y="128"/>
              </a:cxn>
              <a:cxn ang="0">
                <a:pos x="2" y="107"/>
              </a:cxn>
              <a:cxn ang="0">
                <a:pos x="0" y="85"/>
              </a:cxn>
            </a:cxnLst>
            <a:rect l="0" t="0" r="r" b="b"/>
            <a:pathLst>
              <a:path w="137" h="171">
                <a:moveTo>
                  <a:pt x="0" y="85"/>
                </a:moveTo>
                <a:lnTo>
                  <a:pt x="2" y="63"/>
                </a:lnTo>
                <a:lnTo>
                  <a:pt x="8" y="42"/>
                </a:lnTo>
                <a:lnTo>
                  <a:pt x="19" y="25"/>
                </a:lnTo>
                <a:lnTo>
                  <a:pt x="34" y="12"/>
                </a:lnTo>
                <a:lnTo>
                  <a:pt x="49" y="3"/>
                </a:lnTo>
                <a:lnTo>
                  <a:pt x="68" y="0"/>
                </a:lnTo>
                <a:lnTo>
                  <a:pt x="85" y="3"/>
                </a:lnTo>
                <a:lnTo>
                  <a:pt x="102" y="12"/>
                </a:lnTo>
                <a:lnTo>
                  <a:pt x="116" y="25"/>
                </a:lnTo>
                <a:lnTo>
                  <a:pt x="126" y="42"/>
                </a:lnTo>
                <a:lnTo>
                  <a:pt x="133" y="63"/>
                </a:lnTo>
                <a:lnTo>
                  <a:pt x="137" y="85"/>
                </a:lnTo>
                <a:lnTo>
                  <a:pt x="133" y="107"/>
                </a:lnTo>
                <a:lnTo>
                  <a:pt x="126" y="128"/>
                </a:lnTo>
                <a:lnTo>
                  <a:pt x="116" y="147"/>
                </a:lnTo>
                <a:lnTo>
                  <a:pt x="102" y="160"/>
                </a:lnTo>
                <a:lnTo>
                  <a:pt x="85" y="169"/>
                </a:lnTo>
                <a:lnTo>
                  <a:pt x="68" y="171"/>
                </a:lnTo>
                <a:lnTo>
                  <a:pt x="49" y="169"/>
                </a:lnTo>
                <a:lnTo>
                  <a:pt x="34" y="160"/>
                </a:lnTo>
                <a:lnTo>
                  <a:pt x="19" y="147"/>
                </a:lnTo>
                <a:lnTo>
                  <a:pt x="8" y="128"/>
                </a:lnTo>
                <a:lnTo>
                  <a:pt x="2" y="107"/>
                </a:lnTo>
                <a:lnTo>
                  <a:pt x="0" y="85"/>
                </a:lnTo>
                <a:close/>
              </a:path>
            </a:pathLst>
          </a:custGeom>
          <a:solidFill>
            <a:srgbClr val="FFFFFF"/>
          </a:solidFill>
          <a:ln w="4763">
            <a:solidFill>
              <a:srgbClr val="000000"/>
            </a:solidFill>
            <a:prstDash val="solid"/>
            <a:round/>
            <a:headEnd/>
            <a:tailEnd/>
          </a:ln>
        </p:spPr>
        <p:txBody>
          <a:bodyPr/>
          <a:lstStyle/>
          <a:p>
            <a:endParaRPr lang="en-US"/>
          </a:p>
        </p:txBody>
      </p:sp>
      <p:sp>
        <p:nvSpPr>
          <p:cNvPr id="25605" name="Freeform 5"/>
          <p:cNvSpPr>
            <a:spLocks noEditPoints="1"/>
          </p:cNvSpPr>
          <p:nvPr/>
        </p:nvSpPr>
        <p:spPr bwMode="auto">
          <a:xfrm>
            <a:off x="436563" y="2616200"/>
            <a:ext cx="585787" cy="947738"/>
          </a:xfrm>
          <a:custGeom>
            <a:avLst/>
            <a:gdLst/>
            <a:ahLst/>
            <a:cxnLst>
              <a:cxn ang="0">
                <a:pos x="0" y="85"/>
              </a:cxn>
              <a:cxn ang="0">
                <a:pos x="369" y="85"/>
              </a:cxn>
              <a:cxn ang="0">
                <a:pos x="184" y="375"/>
              </a:cxn>
              <a:cxn ang="0">
                <a:pos x="321" y="597"/>
              </a:cxn>
              <a:cxn ang="0">
                <a:pos x="184" y="0"/>
              </a:cxn>
              <a:cxn ang="0">
                <a:pos x="184" y="375"/>
              </a:cxn>
              <a:cxn ang="0">
                <a:pos x="48" y="597"/>
              </a:cxn>
            </a:cxnLst>
            <a:rect l="0" t="0" r="r" b="b"/>
            <a:pathLst>
              <a:path w="369" h="597">
                <a:moveTo>
                  <a:pt x="0" y="85"/>
                </a:moveTo>
                <a:lnTo>
                  <a:pt x="369" y="85"/>
                </a:lnTo>
                <a:moveTo>
                  <a:pt x="184" y="375"/>
                </a:moveTo>
                <a:lnTo>
                  <a:pt x="321" y="597"/>
                </a:lnTo>
                <a:moveTo>
                  <a:pt x="184" y="0"/>
                </a:moveTo>
                <a:lnTo>
                  <a:pt x="184" y="375"/>
                </a:lnTo>
                <a:lnTo>
                  <a:pt x="48" y="597"/>
                </a:lnTo>
              </a:path>
            </a:pathLst>
          </a:custGeom>
          <a:noFill/>
          <a:ln w="4763">
            <a:solidFill>
              <a:srgbClr val="000000"/>
            </a:solidFill>
            <a:prstDash val="solid"/>
            <a:round/>
            <a:headEnd/>
            <a:tailEnd/>
          </a:ln>
        </p:spPr>
        <p:txBody>
          <a:bodyPr/>
          <a:lstStyle/>
          <a:p>
            <a:endParaRPr lang="en-US"/>
          </a:p>
        </p:txBody>
      </p:sp>
      <p:sp>
        <p:nvSpPr>
          <p:cNvPr id="25606" name="Rectangle 6"/>
          <p:cNvSpPr>
            <a:spLocks noChangeArrowheads="1"/>
          </p:cNvSpPr>
          <p:nvPr/>
        </p:nvSpPr>
        <p:spPr bwMode="auto">
          <a:xfrm>
            <a:off x="190500" y="3614738"/>
            <a:ext cx="1171575" cy="252412"/>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charset="0"/>
              </a:rPr>
              <a:t>Home Owner</a:t>
            </a:r>
            <a:endParaRPr lang="en-US" sz="2400">
              <a:latin typeface="Times New Roman" charset="0"/>
            </a:endParaRPr>
          </a:p>
        </p:txBody>
      </p:sp>
      <p:sp>
        <p:nvSpPr>
          <p:cNvPr id="25608" name="Freeform 8"/>
          <p:cNvSpPr>
            <a:spLocks/>
          </p:cNvSpPr>
          <p:nvPr/>
        </p:nvSpPr>
        <p:spPr bwMode="auto">
          <a:xfrm>
            <a:off x="2030413" y="2244725"/>
            <a:ext cx="1828800" cy="609600"/>
          </a:xfrm>
          <a:custGeom>
            <a:avLst/>
            <a:gdLst/>
            <a:ahLst/>
            <a:cxnLst>
              <a:cxn ang="0">
                <a:pos x="0" y="191"/>
              </a:cxn>
              <a:cxn ang="0">
                <a:pos x="3" y="170"/>
              </a:cxn>
              <a:cxn ang="0">
                <a:pos x="12" y="150"/>
              </a:cxn>
              <a:cxn ang="0">
                <a:pos x="29" y="129"/>
              </a:cxn>
              <a:cxn ang="0">
                <a:pos x="53" y="111"/>
              </a:cxn>
              <a:cxn ang="0">
                <a:pos x="82" y="92"/>
              </a:cxn>
              <a:cxn ang="0">
                <a:pos x="116" y="75"/>
              </a:cxn>
              <a:cxn ang="0">
                <a:pos x="157" y="59"/>
              </a:cxn>
              <a:cxn ang="0">
                <a:pos x="203" y="46"/>
              </a:cxn>
              <a:cxn ang="0">
                <a:pos x="252" y="32"/>
              </a:cxn>
              <a:cxn ang="0">
                <a:pos x="305" y="22"/>
              </a:cxn>
              <a:cxn ang="0">
                <a:pos x="362" y="13"/>
              </a:cxn>
              <a:cxn ang="0">
                <a:pos x="421" y="6"/>
              </a:cxn>
              <a:cxn ang="0">
                <a:pos x="481" y="1"/>
              </a:cxn>
              <a:cxn ang="0">
                <a:pos x="544" y="0"/>
              </a:cxn>
              <a:cxn ang="0">
                <a:pos x="606" y="0"/>
              </a:cxn>
              <a:cxn ang="0">
                <a:pos x="669" y="1"/>
              </a:cxn>
              <a:cxn ang="0">
                <a:pos x="729" y="6"/>
              </a:cxn>
              <a:cxn ang="0">
                <a:pos x="788" y="13"/>
              </a:cxn>
              <a:cxn ang="0">
                <a:pos x="845" y="22"/>
              </a:cxn>
              <a:cxn ang="0">
                <a:pos x="898" y="32"/>
              </a:cxn>
              <a:cxn ang="0">
                <a:pos x="949" y="46"/>
              </a:cxn>
              <a:cxn ang="0">
                <a:pos x="993" y="59"/>
              </a:cxn>
              <a:cxn ang="0">
                <a:pos x="1034" y="75"/>
              </a:cxn>
              <a:cxn ang="0">
                <a:pos x="1068" y="92"/>
              </a:cxn>
              <a:cxn ang="0">
                <a:pos x="1097" y="111"/>
              </a:cxn>
              <a:cxn ang="0">
                <a:pos x="1121" y="129"/>
              </a:cxn>
              <a:cxn ang="0">
                <a:pos x="1138" y="150"/>
              </a:cxn>
              <a:cxn ang="0">
                <a:pos x="1149" y="170"/>
              </a:cxn>
              <a:cxn ang="0">
                <a:pos x="1152" y="191"/>
              </a:cxn>
              <a:cxn ang="0">
                <a:pos x="1149" y="211"/>
              </a:cxn>
              <a:cxn ang="0">
                <a:pos x="1138" y="232"/>
              </a:cxn>
              <a:cxn ang="0">
                <a:pos x="1121" y="252"/>
              </a:cxn>
              <a:cxn ang="0">
                <a:pos x="1097" y="271"/>
              </a:cxn>
              <a:cxn ang="0">
                <a:pos x="1068" y="290"/>
              </a:cxn>
              <a:cxn ang="0">
                <a:pos x="1034" y="307"/>
              </a:cxn>
              <a:cxn ang="0">
                <a:pos x="993" y="324"/>
              </a:cxn>
              <a:cxn ang="0">
                <a:pos x="949" y="338"/>
              </a:cxn>
              <a:cxn ang="0">
                <a:pos x="898" y="350"/>
              </a:cxn>
              <a:cxn ang="0">
                <a:pos x="845" y="362"/>
              </a:cxn>
              <a:cxn ang="0">
                <a:pos x="788" y="370"/>
              </a:cxn>
              <a:cxn ang="0">
                <a:pos x="729" y="377"/>
              </a:cxn>
              <a:cxn ang="0">
                <a:pos x="669" y="380"/>
              </a:cxn>
              <a:cxn ang="0">
                <a:pos x="606" y="384"/>
              </a:cxn>
              <a:cxn ang="0">
                <a:pos x="544" y="384"/>
              </a:cxn>
              <a:cxn ang="0">
                <a:pos x="481" y="380"/>
              </a:cxn>
              <a:cxn ang="0">
                <a:pos x="421" y="377"/>
              </a:cxn>
              <a:cxn ang="0">
                <a:pos x="362" y="370"/>
              </a:cxn>
              <a:cxn ang="0">
                <a:pos x="305" y="362"/>
              </a:cxn>
              <a:cxn ang="0">
                <a:pos x="252" y="350"/>
              </a:cxn>
              <a:cxn ang="0">
                <a:pos x="203" y="338"/>
              </a:cxn>
              <a:cxn ang="0">
                <a:pos x="157" y="324"/>
              </a:cxn>
              <a:cxn ang="0">
                <a:pos x="116" y="307"/>
              </a:cxn>
              <a:cxn ang="0">
                <a:pos x="82" y="290"/>
              </a:cxn>
              <a:cxn ang="0">
                <a:pos x="53" y="271"/>
              </a:cxn>
              <a:cxn ang="0">
                <a:pos x="29" y="252"/>
              </a:cxn>
              <a:cxn ang="0">
                <a:pos x="12" y="232"/>
              </a:cxn>
              <a:cxn ang="0">
                <a:pos x="3" y="211"/>
              </a:cxn>
              <a:cxn ang="0">
                <a:pos x="0" y="191"/>
              </a:cxn>
            </a:cxnLst>
            <a:rect l="0" t="0" r="r" b="b"/>
            <a:pathLst>
              <a:path w="1152" h="384">
                <a:moveTo>
                  <a:pt x="0" y="191"/>
                </a:moveTo>
                <a:lnTo>
                  <a:pt x="3" y="170"/>
                </a:lnTo>
                <a:lnTo>
                  <a:pt x="12" y="150"/>
                </a:lnTo>
                <a:lnTo>
                  <a:pt x="29" y="129"/>
                </a:lnTo>
                <a:lnTo>
                  <a:pt x="53" y="111"/>
                </a:lnTo>
                <a:lnTo>
                  <a:pt x="82" y="92"/>
                </a:lnTo>
                <a:lnTo>
                  <a:pt x="116" y="75"/>
                </a:lnTo>
                <a:lnTo>
                  <a:pt x="157" y="59"/>
                </a:lnTo>
                <a:lnTo>
                  <a:pt x="203" y="46"/>
                </a:lnTo>
                <a:lnTo>
                  <a:pt x="252" y="32"/>
                </a:lnTo>
                <a:lnTo>
                  <a:pt x="305" y="22"/>
                </a:lnTo>
                <a:lnTo>
                  <a:pt x="362" y="13"/>
                </a:lnTo>
                <a:lnTo>
                  <a:pt x="421" y="6"/>
                </a:lnTo>
                <a:lnTo>
                  <a:pt x="481" y="1"/>
                </a:lnTo>
                <a:lnTo>
                  <a:pt x="544" y="0"/>
                </a:lnTo>
                <a:lnTo>
                  <a:pt x="606" y="0"/>
                </a:lnTo>
                <a:lnTo>
                  <a:pt x="669" y="1"/>
                </a:lnTo>
                <a:lnTo>
                  <a:pt x="729" y="6"/>
                </a:lnTo>
                <a:lnTo>
                  <a:pt x="788" y="13"/>
                </a:lnTo>
                <a:lnTo>
                  <a:pt x="845" y="22"/>
                </a:lnTo>
                <a:lnTo>
                  <a:pt x="898" y="32"/>
                </a:lnTo>
                <a:lnTo>
                  <a:pt x="949" y="46"/>
                </a:lnTo>
                <a:lnTo>
                  <a:pt x="993" y="59"/>
                </a:lnTo>
                <a:lnTo>
                  <a:pt x="1034" y="75"/>
                </a:lnTo>
                <a:lnTo>
                  <a:pt x="1068" y="92"/>
                </a:lnTo>
                <a:lnTo>
                  <a:pt x="1097" y="111"/>
                </a:lnTo>
                <a:lnTo>
                  <a:pt x="1121" y="129"/>
                </a:lnTo>
                <a:lnTo>
                  <a:pt x="1138" y="150"/>
                </a:lnTo>
                <a:lnTo>
                  <a:pt x="1149" y="170"/>
                </a:lnTo>
                <a:lnTo>
                  <a:pt x="1152" y="191"/>
                </a:lnTo>
                <a:lnTo>
                  <a:pt x="1149" y="211"/>
                </a:lnTo>
                <a:lnTo>
                  <a:pt x="1138" y="232"/>
                </a:lnTo>
                <a:lnTo>
                  <a:pt x="1121" y="252"/>
                </a:lnTo>
                <a:lnTo>
                  <a:pt x="1097" y="271"/>
                </a:lnTo>
                <a:lnTo>
                  <a:pt x="1068" y="290"/>
                </a:lnTo>
                <a:lnTo>
                  <a:pt x="1034" y="307"/>
                </a:lnTo>
                <a:lnTo>
                  <a:pt x="993" y="324"/>
                </a:lnTo>
                <a:lnTo>
                  <a:pt x="949" y="338"/>
                </a:lnTo>
                <a:lnTo>
                  <a:pt x="898" y="350"/>
                </a:lnTo>
                <a:lnTo>
                  <a:pt x="845" y="362"/>
                </a:lnTo>
                <a:lnTo>
                  <a:pt x="788" y="370"/>
                </a:lnTo>
                <a:lnTo>
                  <a:pt x="729" y="377"/>
                </a:lnTo>
                <a:lnTo>
                  <a:pt x="669" y="380"/>
                </a:lnTo>
                <a:lnTo>
                  <a:pt x="606" y="384"/>
                </a:lnTo>
                <a:lnTo>
                  <a:pt x="544" y="384"/>
                </a:lnTo>
                <a:lnTo>
                  <a:pt x="481" y="380"/>
                </a:lnTo>
                <a:lnTo>
                  <a:pt x="421" y="377"/>
                </a:lnTo>
                <a:lnTo>
                  <a:pt x="362" y="370"/>
                </a:lnTo>
                <a:lnTo>
                  <a:pt x="305" y="362"/>
                </a:lnTo>
                <a:lnTo>
                  <a:pt x="252" y="350"/>
                </a:lnTo>
                <a:lnTo>
                  <a:pt x="203" y="338"/>
                </a:lnTo>
                <a:lnTo>
                  <a:pt x="157" y="324"/>
                </a:lnTo>
                <a:lnTo>
                  <a:pt x="116" y="307"/>
                </a:lnTo>
                <a:lnTo>
                  <a:pt x="82" y="290"/>
                </a:lnTo>
                <a:lnTo>
                  <a:pt x="53" y="271"/>
                </a:lnTo>
                <a:lnTo>
                  <a:pt x="29" y="252"/>
                </a:lnTo>
                <a:lnTo>
                  <a:pt x="12" y="232"/>
                </a:lnTo>
                <a:lnTo>
                  <a:pt x="3" y="211"/>
                </a:lnTo>
                <a:lnTo>
                  <a:pt x="0" y="191"/>
                </a:lnTo>
                <a:close/>
              </a:path>
            </a:pathLst>
          </a:custGeom>
          <a:solidFill>
            <a:srgbClr val="FFFFFF"/>
          </a:solidFill>
          <a:ln w="4763">
            <a:solidFill>
              <a:srgbClr val="000000"/>
            </a:solidFill>
            <a:prstDash val="solid"/>
            <a:round/>
            <a:headEnd/>
            <a:tailEnd/>
          </a:ln>
        </p:spPr>
        <p:txBody>
          <a:bodyPr/>
          <a:lstStyle/>
          <a:p>
            <a:endParaRPr lang="en-US"/>
          </a:p>
        </p:txBody>
      </p:sp>
      <p:sp>
        <p:nvSpPr>
          <p:cNvPr id="25609" name="Rectangle 9"/>
          <p:cNvSpPr>
            <a:spLocks noChangeArrowheads="1"/>
          </p:cNvSpPr>
          <p:nvPr/>
        </p:nvSpPr>
        <p:spPr bwMode="auto">
          <a:xfrm>
            <a:off x="2547938" y="2438400"/>
            <a:ext cx="893762" cy="252413"/>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charset="0"/>
              </a:rPr>
              <a:t>Power Up</a:t>
            </a:r>
            <a:endParaRPr lang="en-US" sz="2400">
              <a:latin typeface="Times New Roman" charset="0"/>
            </a:endParaRPr>
          </a:p>
        </p:txBody>
      </p:sp>
      <p:sp>
        <p:nvSpPr>
          <p:cNvPr id="25610" name="Freeform 10"/>
          <p:cNvSpPr>
            <a:spLocks/>
          </p:cNvSpPr>
          <p:nvPr/>
        </p:nvSpPr>
        <p:spPr bwMode="auto">
          <a:xfrm>
            <a:off x="2054225" y="3008313"/>
            <a:ext cx="1828800" cy="611187"/>
          </a:xfrm>
          <a:custGeom>
            <a:avLst/>
            <a:gdLst/>
            <a:ahLst/>
            <a:cxnLst>
              <a:cxn ang="0">
                <a:pos x="0" y="193"/>
              </a:cxn>
              <a:cxn ang="0">
                <a:pos x="3" y="173"/>
              </a:cxn>
              <a:cxn ang="0">
                <a:pos x="14" y="152"/>
              </a:cxn>
              <a:cxn ang="0">
                <a:pos x="31" y="132"/>
              </a:cxn>
              <a:cxn ang="0">
                <a:pos x="53" y="111"/>
              </a:cxn>
              <a:cxn ang="0">
                <a:pos x="82" y="94"/>
              </a:cxn>
              <a:cxn ang="0">
                <a:pos x="118" y="77"/>
              </a:cxn>
              <a:cxn ang="0">
                <a:pos x="157" y="60"/>
              </a:cxn>
              <a:cxn ang="0">
                <a:pos x="203" y="46"/>
              </a:cxn>
              <a:cxn ang="0">
                <a:pos x="253" y="34"/>
              </a:cxn>
              <a:cxn ang="0">
                <a:pos x="306" y="22"/>
              </a:cxn>
              <a:cxn ang="0">
                <a:pos x="364" y="14"/>
              </a:cxn>
              <a:cxn ang="0">
                <a:pos x="422" y="7"/>
              </a:cxn>
              <a:cxn ang="0">
                <a:pos x="483" y="4"/>
              </a:cxn>
              <a:cxn ang="0">
                <a:pos x="545" y="0"/>
              </a:cxn>
              <a:cxn ang="0">
                <a:pos x="608" y="0"/>
              </a:cxn>
              <a:cxn ang="0">
                <a:pos x="669" y="4"/>
              </a:cxn>
              <a:cxn ang="0">
                <a:pos x="731" y="7"/>
              </a:cxn>
              <a:cxn ang="0">
                <a:pos x="789" y="14"/>
              </a:cxn>
              <a:cxn ang="0">
                <a:pos x="847" y="22"/>
              </a:cxn>
              <a:cxn ang="0">
                <a:pos x="900" y="34"/>
              </a:cxn>
              <a:cxn ang="0">
                <a:pos x="949" y="46"/>
              </a:cxn>
              <a:cxn ang="0">
                <a:pos x="994" y="60"/>
              </a:cxn>
              <a:cxn ang="0">
                <a:pos x="1035" y="77"/>
              </a:cxn>
              <a:cxn ang="0">
                <a:pos x="1070" y="94"/>
              </a:cxn>
              <a:cxn ang="0">
                <a:pos x="1099" y="111"/>
              </a:cxn>
              <a:cxn ang="0">
                <a:pos x="1122" y="132"/>
              </a:cxn>
              <a:cxn ang="0">
                <a:pos x="1139" y="152"/>
              </a:cxn>
              <a:cxn ang="0">
                <a:pos x="1149" y="173"/>
              </a:cxn>
              <a:cxn ang="0">
                <a:pos x="1152" y="193"/>
              </a:cxn>
              <a:cxn ang="0">
                <a:pos x="1149" y="214"/>
              </a:cxn>
              <a:cxn ang="0">
                <a:pos x="1139" y="234"/>
              </a:cxn>
              <a:cxn ang="0">
                <a:pos x="1122" y="255"/>
              </a:cxn>
              <a:cxn ang="0">
                <a:pos x="1099" y="274"/>
              </a:cxn>
              <a:cxn ang="0">
                <a:pos x="1070" y="292"/>
              </a:cxn>
              <a:cxn ang="0">
                <a:pos x="1035" y="309"/>
              </a:cxn>
              <a:cxn ang="0">
                <a:pos x="994" y="325"/>
              </a:cxn>
              <a:cxn ang="0">
                <a:pos x="949" y="338"/>
              </a:cxn>
              <a:cxn ang="0">
                <a:pos x="900" y="352"/>
              </a:cxn>
              <a:cxn ang="0">
                <a:pos x="847" y="362"/>
              </a:cxn>
              <a:cxn ang="0">
                <a:pos x="789" y="371"/>
              </a:cxn>
              <a:cxn ang="0">
                <a:pos x="731" y="378"/>
              </a:cxn>
              <a:cxn ang="0">
                <a:pos x="669" y="383"/>
              </a:cxn>
              <a:cxn ang="0">
                <a:pos x="608" y="385"/>
              </a:cxn>
              <a:cxn ang="0">
                <a:pos x="545" y="385"/>
              </a:cxn>
              <a:cxn ang="0">
                <a:pos x="483" y="383"/>
              </a:cxn>
              <a:cxn ang="0">
                <a:pos x="422" y="378"/>
              </a:cxn>
              <a:cxn ang="0">
                <a:pos x="364" y="371"/>
              </a:cxn>
              <a:cxn ang="0">
                <a:pos x="306" y="362"/>
              </a:cxn>
              <a:cxn ang="0">
                <a:pos x="253" y="352"/>
              </a:cxn>
              <a:cxn ang="0">
                <a:pos x="203" y="338"/>
              </a:cxn>
              <a:cxn ang="0">
                <a:pos x="157" y="325"/>
              </a:cxn>
              <a:cxn ang="0">
                <a:pos x="118" y="309"/>
              </a:cxn>
              <a:cxn ang="0">
                <a:pos x="82" y="292"/>
              </a:cxn>
              <a:cxn ang="0">
                <a:pos x="53" y="274"/>
              </a:cxn>
              <a:cxn ang="0">
                <a:pos x="31" y="255"/>
              </a:cxn>
              <a:cxn ang="0">
                <a:pos x="14" y="234"/>
              </a:cxn>
              <a:cxn ang="0">
                <a:pos x="3" y="214"/>
              </a:cxn>
              <a:cxn ang="0">
                <a:pos x="0" y="193"/>
              </a:cxn>
            </a:cxnLst>
            <a:rect l="0" t="0" r="r" b="b"/>
            <a:pathLst>
              <a:path w="1152" h="385">
                <a:moveTo>
                  <a:pt x="0" y="193"/>
                </a:moveTo>
                <a:lnTo>
                  <a:pt x="3" y="173"/>
                </a:lnTo>
                <a:lnTo>
                  <a:pt x="14" y="152"/>
                </a:lnTo>
                <a:lnTo>
                  <a:pt x="31" y="132"/>
                </a:lnTo>
                <a:lnTo>
                  <a:pt x="53" y="111"/>
                </a:lnTo>
                <a:lnTo>
                  <a:pt x="82" y="94"/>
                </a:lnTo>
                <a:lnTo>
                  <a:pt x="118" y="77"/>
                </a:lnTo>
                <a:lnTo>
                  <a:pt x="157" y="60"/>
                </a:lnTo>
                <a:lnTo>
                  <a:pt x="203" y="46"/>
                </a:lnTo>
                <a:lnTo>
                  <a:pt x="253" y="34"/>
                </a:lnTo>
                <a:lnTo>
                  <a:pt x="306" y="22"/>
                </a:lnTo>
                <a:lnTo>
                  <a:pt x="364" y="14"/>
                </a:lnTo>
                <a:lnTo>
                  <a:pt x="422" y="7"/>
                </a:lnTo>
                <a:lnTo>
                  <a:pt x="483" y="4"/>
                </a:lnTo>
                <a:lnTo>
                  <a:pt x="545" y="0"/>
                </a:lnTo>
                <a:lnTo>
                  <a:pt x="608" y="0"/>
                </a:lnTo>
                <a:lnTo>
                  <a:pt x="669" y="4"/>
                </a:lnTo>
                <a:lnTo>
                  <a:pt x="731" y="7"/>
                </a:lnTo>
                <a:lnTo>
                  <a:pt x="789" y="14"/>
                </a:lnTo>
                <a:lnTo>
                  <a:pt x="847" y="22"/>
                </a:lnTo>
                <a:lnTo>
                  <a:pt x="900" y="34"/>
                </a:lnTo>
                <a:lnTo>
                  <a:pt x="949" y="46"/>
                </a:lnTo>
                <a:lnTo>
                  <a:pt x="994" y="60"/>
                </a:lnTo>
                <a:lnTo>
                  <a:pt x="1035" y="77"/>
                </a:lnTo>
                <a:lnTo>
                  <a:pt x="1070" y="94"/>
                </a:lnTo>
                <a:lnTo>
                  <a:pt x="1099" y="111"/>
                </a:lnTo>
                <a:lnTo>
                  <a:pt x="1122" y="132"/>
                </a:lnTo>
                <a:lnTo>
                  <a:pt x="1139" y="152"/>
                </a:lnTo>
                <a:lnTo>
                  <a:pt x="1149" y="173"/>
                </a:lnTo>
                <a:lnTo>
                  <a:pt x="1152" y="193"/>
                </a:lnTo>
                <a:lnTo>
                  <a:pt x="1149" y="214"/>
                </a:lnTo>
                <a:lnTo>
                  <a:pt x="1139" y="234"/>
                </a:lnTo>
                <a:lnTo>
                  <a:pt x="1122" y="255"/>
                </a:lnTo>
                <a:lnTo>
                  <a:pt x="1099" y="274"/>
                </a:lnTo>
                <a:lnTo>
                  <a:pt x="1070" y="292"/>
                </a:lnTo>
                <a:lnTo>
                  <a:pt x="1035" y="309"/>
                </a:lnTo>
                <a:lnTo>
                  <a:pt x="994" y="325"/>
                </a:lnTo>
                <a:lnTo>
                  <a:pt x="949" y="338"/>
                </a:lnTo>
                <a:lnTo>
                  <a:pt x="900" y="352"/>
                </a:lnTo>
                <a:lnTo>
                  <a:pt x="847" y="362"/>
                </a:lnTo>
                <a:lnTo>
                  <a:pt x="789" y="371"/>
                </a:lnTo>
                <a:lnTo>
                  <a:pt x="731" y="378"/>
                </a:lnTo>
                <a:lnTo>
                  <a:pt x="669" y="383"/>
                </a:lnTo>
                <a:lnTo>
                  <a:pt x="608" y="385"/>
                </a:lnTo>
                <a:lnTo>
                  <a:pt x="545" y="385"/>
                </a:lnTo>
                <a:lnTo>
                  <a:pt x="483" y="383"/>
                </a:lnTo>
                <a:lnTo>
                  <a:pt x="422" y="378"/>
                </a:lnTo>
                <a:lnTo>
                  <a:pt x="364" y="371"/>
                </a:lnTo>
                <a:lnTo>
                  <a:pt x="306" y="362"/>
                </a:lnTo>
                <a:lnTo>
                  <a:pt x="253" y="352"/>
                </a:lnTo>
                <a:lnTo>
                  <a:pt x="203" y="338"/>
                </a:lnTo>
                <a:lnTo>
                  <a:pt x="157" y="325"/>
                </a:lnTo>
                <a:lnTo>
                  <a:pt x="118" y="309"/>
                </a:lnTo>
                <a:lnTo>
                  <a:pt x="82" y="292"/>
                </a:lnTo>
                <a:lnTo>
                  <a:pt x="53" y="274"/>
                </a:lnTo>
                <a:lnTo>
                  <a:pt x="31" y="255"/>
                </a:lnTo>
                <a:lnTo>
                  <a:pt x="14" y="234"/>
                </a:lnTo>
                <a:lnTo>
                  <a:pt x="3" y="214"/>
                </a:lnTo>
                <a:lnTo>
                  <a:pt x="0" y="193"/>
                </a:lnTo>
                <a:close/>
              </a:path>
            </a:pathLst>
          </a:custGeom>
          <a:solidFill>
            <a:srgbClr val="FFFFFF"/>
          </a:solidFill>
          <a:ln w="4763">
            <a:solidFill>
              <a:srgbClr val="000000"/>
            </a:solidFill>
            <a:prstDash val="solid"/>
            <a:round/>
            <a:headEnd/>
            <a:tailEnd/>
          </a:ln>
        </p:spPr>
        <p:txBody>
          <a:bodyPr/>
          <a:lstStyle/>
          <a:p>
            <a:endParaRPr lang="en-US"/>
          </a:p>
        </p:txBody>
      </p:sp>
      <p:sp>
        <p:nvSpPr>
          <p:cNvPr id="25611" name="Rectangle 11"/>
          <p:cNvSpPr>
            <a:spLocks noChangeArrowheads="1"/>
          </p:cNvSpPr>
          <p:nvPr/>
        </p:nvSpPr>
        <p:spPr bwMode="auto">
          <a:xfrm>
            <a:off x="2457450" y="3205163"/>
            <a:ext cx="1130300" cy="252412"/>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charset="0"/>
              </a:rPr>
              <a:t>Power Down</a:t>
            </a:r>
            <a:endParaRPr lang="en-US" sz="2400">
              <a:latin typeface="Times New Roman" charset="0"/>
            </a:endParaRPr>
          </a:p>
        </p:txBody>
      </p:sp>
      <p:sp>
        <p:nvSpPr>
          <p:cNvPr id="25612" name="Freeform 12"/>
          <p:cNvSpPr>
            <a:spLocks/>
          </p:cNvSpPr>
          <p:nvPr/>
        </p:nvSpPr>
        <p:spPr bwMode="auto">
          <a:xfrm>
            <a:off x="2054225" y="3822700"/>
            <a:ext cx="1828800" cy="609600"/>
          </a:xfrm>
          <a:custGeom>
            <a:avLst/>
            <a:gdLst/>
            <a:ahLst/>
            <a:cxnLst>
              <a:cxn ang="0">
                <a:pos x="0" y="193"/>
              </a:cxn>
              <a:cxn ang="0">
                <a:pos x="3" y="172"/>
              </a:cxn>
              <a:cxn ang="0">
                <a:pos x="14" y="152"/>
              </a:cxn>
              <a:cxn ang="0">
                <a:pos x="31" y="131"/>
              </a:cxn>
              <a:cxn ang="0">
                <a:pos x="53" y="111"/>
              </a:cxn>
              <a:cxn ang="0">
                <a:pos x="82" y="94"/>
              </a:cxn>
              <a:cxn ang="0">
                <a:pos x="118" y="77"/>
              </a:cxn>
              <a:cxn ang="0">
                <a:pos x="157" y="60"/>
              </a:cxn>
              <a:cxn ang="0">
                <a:pos x="203" y="46"/>
              </a:cxn>
              <a:cxn ang="0">
                <a:pos x="253" y="34"/>
              </a:cxn>
              <a:cxn ang="0">
                <a:pos x="306" y="22"/>
              </a:cxn>
              <a:cxn ang="0">
                <a:pos x="364" y="13"/>
              </a:cxn>
              <a:cxn ang="0">
                <a:pos x="422" y="7"/>
              </a:cxn>
              <a:cxn ang="0">
                <a:pos x="483" y="3"/>
              </a:cxn>
              <a:cxn ang="0">
                <a:pos x="545" y="0"/>
              </a:cxn>
              <a:cxn ang="0">
                <a:pos x="608" y="0"/>
              </a:cxn>
              <a:cxn ang="0">
                <a:pos x="669" y="3"/>
              </a:cxn>
              <a:cxn ang="0">
                <a:pos x="731" y="7"/>
              </a:cxn>
              <a:cxn ang="0">
                <a:pos x="789" y="13"/>
              </a:cxn>
              <a:cxn ang="0">
                <a:pos x="847" y="22"/>
              </a:cxn>
              <a:cxn ang="0">
                <a:pos x="900" y="34"/>
              </a:cxn>
              <a:cxn ang="0">
                <a:pos x="949" y="46"/>
              </a:cxn>
              <a:cxn ang="0">
                <a:pos x="994" y="60"/>
              </a:cxn>
              <a:cxn ang="0">
                <a:pos x="1035" y="77"/>
              </a:cxn>
              <a:cxn ang="0">
                <a:pos x="1070" y="94"/>
              </a:cxn>
              <a:cxn ang="0">
                <a:pos x="1099" y="111"/>
              </a:cxn>
              <a:cxn ang="0">
                <a:pos x="1122" y="131"/>
              </a:cxn>
              <a:cxn ang="0">
                <a:pos x="1139" y="152"/>
              </a:cxn>
              <a:cxn ang="0">
                <a:pos x="1149" y="172"/>
              </a:cxn>
              <a:cxn ang="0">
                <a:pos x="1152" y="193"/>
              </a:cxn>
              <a:cxn ang="0">
                <a:pos x="1149" y="213"/>
              </a:cxn>
              <a:cxn ang="0">
                <a:pos x="1139" y="234"/>
              </a:cxn>
              <a:cxn ang="0">
                <a:pos x="1122" y="254"/>
              </a:cxn>
              <a:cxn ang="0">
                <a:pos x="1099" y="273"/>
              </a:cxn>
              <a:cxn ang="0">
                <a:pos x="1070" y="292"/>
              </a:cxn>
              <a:cxn ang="0">
                <a:pos x="1035" y="309"/>
              </a:cxn>
              <a:cxn ang="0">
                <a:pos x="994" y="324"/>
              </a:cxn>
              <a:cxn ang="0">
                <a:pos x="949" y="338"/>
              </a:cxn>
              <a:cxn ang="0">
                <a:pos x="900" y="352"/>
              </a:cxn>
              <a:cxn ang="0">
                <a:pos x="847" y="362"/>
              </a:cxn>
              <a:cxn ang="0">
                <a:pos x="789" y="370"/>
              </a:cxn>
              <a:cxn ang="0">
                <a:pos x="731" y="377"/>
              </a:cxn>
              <a:cxn ang="0">
                <a:pos x="669" y="382"/>
              </a:cxn>
              <a:cxn ang="0">
                <a:pos x="608" y="384"/>
              </a:cxn>
              <a:cxn ang="0">
                <a:pos x="545" y="384"/>
              </a:cxn>
              <a:cxn ang="0">
                <a:pos x="483" y="382"/>
              </a:cxn>
              <a:cxn ang="0">
                <a:pos x="422" y="377"/>
              </a:cxn>
              <a:cxn ang="0">
                <a:pos x="364" y="370"/>
              </a:cxn>
              <a:cxn ang="0">
                <a:pos x="306" y="362"/>
              </a:cxn>
              <a:cxn ang="0">
                <a:pos x="253" y="352"/>
              </a:cxn>
              <a:cxn ang="0">
                <a:pos x="203" y="338"/>
              </a:cxn>
              <a:cxn ang="0">
                <a:pos x="157" y="324"/>
              </a:cxn>
              <a:cxn ang="0">
                <a:pos x="118" y="309"/>
              </a:cxn>
              <a:cxn ang="0">
                <a:pos x="82" y="292"/>
              </a:cxn>
              <a:cxn ang="0">
                <a:pos x="53" y="273"/>
              </a:cxn>
              <a:cxn ang="0">
                <a:pos x="31" y="254"/>
              </a:cxn>
              <a:cxn ang="0">
                <a:pos x="14" y="234"/>
              </a:cxn>
              <a:cxn ang="0">
                <a:pos x="3" y="213"/>
              </a:cxn>
              <a:cxn ang="0">
                <a:pos x="0" y="193"/>
              </a:cxn>
            </a:cxnLst>
            <a:rect l="0" t="0" r="r" b="b"/>
            <a:pathLst>
              <a:path w="1152" h="384">
                <a:moveTo>
                  <a:pt x="0" y="193"/>
                </a:moveTo>
                <a:lnTo>
                  <a:pt x="3" y="172"/>
                </a:lnTo>
                <a:lnTo>
                  <a:pt x="14" y="152"/>
                </a:lnTo>
                <a:lnTo>
                  <a:pt x="31" y="131"/>
                </a:lnTo>
                <a:lnTo>
                  <a:pt x="53" y="111"/>
                </a:lnTo>
                <a:lnTo>
                  <a:pt x="82" y="94"/>
                </a:lnTo>
                <a:lnTo>
                  <a:pt x="118" y="77"/>
                </a:lnTo>
                <a:lnTo>
                  <a:pt x="157" y="60"/>
                </a:lnTo>
                <a:lnTo>
                  <a:pt x="203" y="46"/>
                </a:lnTo>
                <a:lnTo>
                  <a:pt x="253" y="34"/>
                </a:lnTo>
                <a:lnTo>
                  <a:pt x="306" y="22"/>
                </a:lnTo>
                <a:lnTo>
                  <a:pt x="364" y="13"/>
                </a:lnTo>
                <a:lnTo>
                  <a:pt x="422" y="7"/>
                </a:lnTo>
                <a:lnTo>
                  <a:pt x="483" y="3"/>
                </a:lnTo>
                <a:lnTo>
                  <a:pt x="545" y="0"/>
                </a:lnTo>
                <a:lnTo>
                  <a:pt x="608" y="0"/>
                </a:lnTo>
                <a:lnTo>
                  <a:pt x="669" y="3"/>
                </a:lnTo>
                <a:lnTo>
                  <a:pt x="731" y="7"/>
                </a:lnTo>
                <a:lnTo>
                  <a:pt x="789" y="13"/>
                </a:lnTo>
                <a:lnTo>
                  <a:pt x="847" y="22"/>
                </a:lnTo>
                <a:lnTo>
                  <a:pt x="900" y="34"/>
                </a:lnTo>
                <a:lnTo>
                  <a:pt x="949" y="46"/>
                </a:lnTo>
                <a:lnTo>
                  <a:pt x="994" y="60"/>
                </a:lnTo>
                <a:lnTo>
                  <a:pt x="1035" y="77"/>
                </a:lnTo>
                <a:lnTo>
                  <a:pt x="1070" y="94"/>
                </a:lnTo>
                <a:lnTo>
                  <a:pt x="1099" y="111"/>
                </a:lnTo>
                <a:lnTo>
                  <a:pt x="1122" y="131"/>
                </a:lnTo>
                <a:lnTo>
                  <a:pt x="1139" y="152"/>
                </a:lnTo>
                <a:lnTo>
                  <a:pt x="1149" y="172"/>
                </a:lnTo>
                <a:lnTo>
                  <a:pt x="1152" y="193"/>
                </a:lnTo>
                <a:lnTo>
                  <a:pt x="1149" y="213"/>
                </a:lnTo>
                <a:lnTo>
                  <a:pt x="1139" y="234"/>
                </a:lnTo>
                <a:lnTo>
                  <a:pt x="1122" y="254"/>
                </a:lnTo>
                <a:lnTo>
                  <a:pt x="1099" y="273"/>
                </a:lnTo>
                <a:lnTo>
                  <a:pt x="1070" y="292"/>
                </a:lnTo>
                <a:lnTo>
                  <a:pt x="1035" y="309"/>
                </a:lnTo>
                <a:lnTo>
                  <a:pt x="994" y="324"/>
                </a:lnTo>
                <a:lnTo>
                  <a:pt x="949" y="338"/>
                </a:lnTo>
                <a:lnTo>
                  <a:pt x="900" y="352"/>
                </a:lnTo>
                <a:lnTo>
                  <a:pt x="847" y="362"/>
                </a:lnTo>
                <a:lnTo>
                  <a:pt x="789" y="370"/>
                </a:lnTo>
                <a:lnTo>
                  <a:pt x="731" y="377"/>
                </a:lnTo>
                <a:lnTo>
                  <a:pt x="669" y="382"/>
                </a:lnTo>
                <a:lnTo>
                  <a:pt x="608" y="384"/>
                </a:lnTo>
                <a:lnTo>
                  <a:pt x="545" y="384"/>
                </a:lnTo>
                <a:lnTo>
                  <a:pt x="483" y="382"/>
                </a:lnTo>
                <a:lnTo>
                  <a:pt x="422" y="377"/>
                </a:lnTo>
                <a:lnTo>
                  <a:pt x="364" y="370"/>
                </a:lnTo>
                <a:lnTo>
                  <a:pt x="306" y="362"/>
                </a:lnTo>
                <a:lnTo>
                  <a:pt x="253" y="352"/>
                </a:lnTo>
                <a:lnTo>
                  <a:pt x="203" y="338"/>
                </a:lnTo>
                <a:lnTo>
                  <a:pt x="157" y="324"/>
                </a:lnTo>
                <a:lnTo>
                  <a:pt x="118" y="309"/>
                </a:lnTo>
                <a:lnTo>
                  <a:pt x="82" y="292"/>
                </a:lnTo>
                <a:lnTo>
                  <a:pt x="53" y="273"/>
                </a:lnTo>
                <a:lnTo>
                  <a:pt x="31" y="254"/>
                </a:lnTo>
                <a:lnTo>
                  <a:pt x="14" y="234"/>
                </a:lnTo>
                <a:lnTo>
                  <a:pt x="3" y="213"/>
                </a:lnTo>
                <a:lnTo>
                  <a:pt x="0" y="193"/>
                </a:lnTo>
                <a:close/>
              </a:path>
            </a:pathLst>
          </a:custGeom>
          <a:solidFill>
            <a:srgbClr val="FFFFFF"/>
          </a:solidFill>
          <a:ln w="4763">
            <a:solidFill>
              <a:srgbClr val="000000"/>
            </a:solidFill>
            <a:prstDash val="solid"/>
            <a:round/>
            <a:headEnd/>
            <a:tailEnd/>
          </a:ln>
        </p:spPr>
        <p:txBody>
          <a:bodyPr/>
          <a:lstStyle/>
          <a:p>
            <a:endParaRPr lang="en-US"/>
          </a:p>
        </p:txBody>
      </p:sp>
      <p:sp>
        <p:nvSpPr>
          <p:cNvPr id="25613" name="Rectangle 13"/>
          <p:cNvSpPr>
            <a:spLocks noChangeArrowheads="1"/>
          </p:cNvSpPr>
          <p:nvPr/>
        </p:nvSpPr>
        <p:spPr bwMode="auto">
          <a:xfrm>
            <a:off x="2368550" y="4019550"/>
            <a:ext cx="1306513" cy="252413"/>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charset="0"/>
              </a:rPr>
              <a:t>Change Temp.</a:t>
            </a:r>
            <a:endParaRPr lang="en-US" sz="2400">
              <a:latin typeface="Times New Roman" charset="0"/>
            </a:endParaRPr>
          </a:p>
        </p:txBody>
      </p:sp>
      <p:sp>
        <p:nvSpPr>
          <p:cNvPr id="25614" name="Line 14"/>
          <p:cNvSpPr>
            <a:spLocks noChangeShapeType="1"/>
          </p:cNvSpPr>
          <p:nvPr/>
        </p:nvSpPr>
        <p:spPr bwMode="auto">
          <a:xfrm flipV="1">
            <a:off x="1054100" y="2547938"/>
            <a:ext cx="976313" cy="406400"/>
          </a:xfrm>
          <a:prstGeom prst="line">
            <a:avLst/>
          </a:prstGeom>
          <a:noFill/>
          <a:ln w="4763">
            <a:solidFill>
              <a:srgbClr val="000000"/>
            </a:solidFill>
            <a:round/>
            <a:headEnd/>
            <a:tailEnd/>
          </a:ln>
        </p:spPr>
        <p:txBody>
          <a:bodyPr/>
          <a:lstStyle/>
          <a:p>
            <a:endParaRPr lang="en-US"/>
          </a:p>
        </p:txBody>
      </p:sp>
      <p:sp>
        <p:nvSpPr>
          <p:cNvPr id="25615" name="Line 15"/>
          <p:cNvSpPr>
            <a:spLocks noChangeShapeType="1"/>
          </p:cNvSpPr>
          <p:nvPr/>
        </p:nvSpPr>
        <p:spPr bwMode="auto">
          <a:xfrm flipH="1" flipV="1">
            <a:off x="1054100" y="2954338"/>
            <a:ext cx="1000125" cy="1174750"/>
          </a:xfrm>
          <a:prstGeom prst="line">
            <a:avLst/>
          </a:prstGeom>
          <a:noFill/>
          <a:ln w="4763">
            <a:solidFill>
              <a:srgbClr val="000000"/>
            </a:solidFill>
            <a:round/>
            <a:headEnd/>
            <a:tailEnd/>
          </a:ln>
        </p:spPr>
        <p:txBody>
          <a:bodyPr/>
          <a:lstStyle/>
          <a:p>
            <a:endParaRPr lang="en-US"/>
          </a:p>
        </p:txBody>
      </p:sp>
      <p:sp>
        <p:nvSpPr>
          <p:cNvPr id="25616" name="Line 16"/>
          <p:cNvSpPr>
            <a:spLocks noChangeShapeType="1"/>
          </p:cNvSpPr>
          <p:nvPr/>
        </p:nvSpPr>
        <p:spPr bwMode="auto">
          <a:xfrm flipH="1" flipV="1">
            <a:off x="1054100" y="2954338"/>
            <a:ext cx="1000125" cy="360362"/>
          </a:xfrm>
          <a:prstGeom prst="line">
            <a:avLst/>
          </a:prstGeom>
          <a:noFill/>
          <a:ln w="4763">
            <a:solidFill>
              <a:srgbClr val="000000"/>
            </a:solidFill>
            <a:round/>
            <a:headEnd/>
            <a:tailEnd/>
          </a:ln>
        </p:spPr>
        <p:txBody>
          <a:bodyPr/>
          <a:lstStyle/>
          <a:p>
            <a:endParaRPr lang="en-US"/>
          </a:p>
        </p:txBody>
      </p:sp>
      <p:sp>
        <p:nvSpPr>
          <p:cNvPr id="25617" name="Rectangle 17"/>
          <p:cNvSpPr>
            <a:spLocks noChangeArrowheads="1"/>
          </p:cNvSpPr>
          <p:nvPr/>
        </p:nvSpPr>
        <p:spPr bwMode="auto">
          <a:xfrm>
            <a:off x="1624013" y="2141538"/>
            <a:ext cx="4805375" cy="2416175"/>
          </a:xfrm>
          <a:prstGeom prst="rect">
            <a:avLst/>
          </a:prstGeom>
          <a:noFill/>
          <a:ln w="4763">
            <a:solidFill>
              <a:srgbClr val="000000"/>
            </a:solidFill>
            <a:miter lim="800000"/>
            <a:headEnd/>
            <a:tailEnd/>
          </a:ln>
        </p:spPr>
        <p:txBody>
          <a:bodyPr/>
          <a:lstStyle/>
          <a:p>
            <a:endParaRPr lang="en-US"/>
          </a:p>
        </p:txBody>
      </p:sp>
      <p:sp>
        <p:nvSpPr>
          <p:cNvPr id="25618" name="Rectangle 18"/>
          <p:cNvSpPr>
            <a:spLocks noChangeArrowheads="1"/>
          </p:cNvSpPr>
          <p:nvPr/>
        </p:nvSpPr>
        <p:spPr bwMode="auto">
          <a:xfrm>
            <a:off x="3714744" y="1905000"/>
            <a:ext cx="1263650" cy="252413"/>
          </a:xfrm>
          <a:prstGeom prst="rect">
            <a:avLst/>
          </a:prstGeom>
          <a:noFill/>
          <a:ln w="9525">
            <a:noFill/>
            <a:miter lim="800000"/>
            <a:headEnd/>
            <a:tailEnd/>
          </a:ln>
        </p:spPr>
        <p:txBody>
          <a:bodyPr wrap="none" lIns="0" tIns="0" rIns="0" bIns="0">
            <a:spAutoFit/>
          </a:bodyPr>
          <a:lstStyle/>
          <a:p>
            <a:r>
              <a:rPr lang="en-US" sz="1400" dirty="0">
                <a:solidFill>
                  <a:srgbClr val="000000"/>
                </a:solidFill>
                <a:latin typeface="Arial" charset="0"/>
              </a:rPr>
              <a:t>Home Heating</a:t>
            </a:r>
            <a:endParaRPr lang="en-US" sz="2400" dirty="0">
              <a:latin typeface="Times New Roman" charset="0"/>
            </a:endParaRPr>
          </a:p>
        </p:txBody>
      </p:sp>
      <p:sp>
        <p:nvSpPr>
          <p:cNvPr id="25619" name="Freeform 19"/>
          <p:cNvSpPr>
            <a:spLocks/>
          </p:cNvSpPr>
          <p:nvPr/>
        </p:nvSpPr>
        <p:spPr bwMode="auto">
          <a:xfrm>
            <a:off x="4176713" y="3033713"/>
            <a:ext cx="1828800" cy="609600"/>
          </a:xfrm>
          <a:custGeom>
            <a:avLst/>
            <a:gdLst/>
            <a:ahLst/>
            <a:cxnLst>
              <a:cxn ang="0">
                <a:pos x="0" y="191"/>
              </a:cxn>
              <a:cxn ang="0">
                <a:pos x="3" y="170"/>
              </a:cxn>
              <a:cxn ang="0">
                <a:pos x="13" y="150"/>
              </a:cxn>
              <a:cxn ang="0">
                <a:pos x="29" y="131"/>
              </a:cxn>
              <a:cxn ang="0">
                <a:pos x="53" y="111"/>
              </a:cxn>
              <a:cxn ang="0">
                <a:pos x="82" y="92"/>
              </a:cxn>
              <a:cxn ang="0">
                <a:pos x="118" y="75"/>
              </a:cxn>
              <a:cxn ang="0">
                <a:pos x="157" y="59"/>
              </a:cxn>
              <a:cxn ang="0">
                <a:pos x="203" y="46"/>
              </a:cxn>
              <a:cxn ang="0">
                <a:pos x="252" y="32"/>
              </a:cxn>
              <a:cxn ang="0">
                <a:pos x="305" y="22"/>
              </a:cxn>
              <a:cxn ang="0">
                <a:pos x="362" y="13"/>
              </a:cxn>
              <a:cxn ang="0">
                <a:pos x="421" y="6"/>
              </a:cxn>
              <a:cxn ang="0">
                <a:pos x="483" y="1"/>
              </a:cxn>
              <a:cxn ang="0">
                <a:pos x="544" y="0"/>
              </a:cxn>
              <a:cxn ang="0">
                <a:pos x="607" y="0"/>
              </a:cxn>
              <a:cxn ang="0">
                <a:pos x="669" y="1"/>
              </a:cxn>
              <a:cxn ang="0">
                <a:pos x="730" y="6"/>
              </a:cxn>
              <a:cxn ang="0">
                <a:pos x="788" y="13"/>
              </a:cxn>
              <a:cxn ang="0">
                <a:pos x="845" y="22"/>
              </a:cxn>
              <a:cxn ang="0">
                <a:pos x="899" y="32"/>
              </a:cxn>
              <a:cxn ang="0">
                <a:pos x="949" y="46"/>
              </a:cxn>
              <a:cxn ang="0">
                <a:pos x="993" y="59"/>
              </a:cxn>
              <a:cxn ang="0">
                <a:pos x="1034" y="75"/>
              </a:cxn>
              <a:cxn ang="0">
                <a:pos x="1068" y="92"/>
              </a:cxn>
              <a:cxn ang="0">
                <a:pos x="1099" y="111"/>
              </a:cxn>
              <a:cxn ang="0">
                <a:pos x="1121" y="131"/>
              </a:cxn>
              <a:cxn ang="0">
                <a:pos x="1138" y="150"/>
              </a:cxn>
              <a:cxn ang="0">
                <a:pos x="1149" y="170"/>
              </a:cxn>
              <a:cxn ang="0">
                <a:pos x="1152" y="191"/>
              </a:cxn>
              <a:cxn ang="0">
                <a:pos x="1149" y="213"/>
              </a:cxn>
              <a:cxn ang="0">
                <a:pos x="1138" y="234"/>
              </a:cxn>
              <a:cxn ang="0">
                <a:pos x="1121" y="252"/>
              </a:cxn>
              <a:cxn ang="0">
                <a:pos x="1099" y="273"/>
              </a:cxn>
              <a:cxn ang="0">
                <a:pos x="1068" y="290"/>
              </a:cxn>
              <a:cxn ang="0">
                <a:pos x="1034" y="309"/>
              </a:cxn>
              <a:cxn ang="0">
                <a:pos x="993" y="324"/>
              </a:cxn>
              <a:cxn ang="0">
                <a:pos x="949" y="338"/>
              </a:cxn>
              <a:cxn ang="0">
                <a:pos x="899" y="352"/>
              </a:cxn>
              <a:cxn ang="0">
                <a:pos x="845" y="362"/>
              </a:cxn>
              <a:cxn ang="0">
                <a:pos x="788" y="370"/>
              </a:cxn>
              <a:cxn ang="0">
                <a:pos x="730" y="377"/>
              </a:cxn>
              <a:cxn ang="0">
                <a:pos x="669" y="381"/>
              </a:cxn>
              <a:cxn ang="0">
                <a:pos x="607" y="384"/>
              </a:cxn>
              <a:cxn ang="0">
                <a:pos x="544" y="384"/>
              </a:cxn>
              <a:cxn ang="0">
                <a:pos x="483" y="381"/>
              </a:cxn>
              <a:cxn ang="0">
                <a:pos x="421" y="377"/>
              </a:cxn>
              <a:cxn ang="0">
                <a:pos x="362" y="370"/>
              </a:cxn>
              <a:cxn ang="0">
                <a:pos x="305" y="362"/>
              </a:cxn>
              <a:cxn ang="0">
                <a:pos x="252" y="352"/>
              </a:cxn>
              <a:cxn ang="0">
                <a:pos x="203" y="338"/>
              </a:cxn>
              <a:cxn ang="0">
                <a:pos x="157" y="324"/>
              </a:cxn>
              <a:cxn ang="0">
                <a:pos x="118" y="309"/>
              </a:cxn>
              <a:cxn ang="0">
                <a:pos x="82" y="290"/>
              </a:cxn>
              <a:cxn ang="0">
                <a:pos x="53" y="273"/>
              </a:cxn>
              <a:cxn ang="0">
                <a:pos x="29" y="252"/>
              </a:cxn>
              <a:cxn ang="0">
                <a:pos x="13" y="234"/>
              </a:cxn>
              <a:cxn ang="0">
                <a:pos x="3" y="213"/>
              </a:cxn>
              <a:cxn ang="0">
                <a:pos x="0" y="191"/>
              </a:cxn>
            </a:cxnLst>
            <a:rect l="0" t="0" r="r" b="b"/>
            <a:pathLst>
              <a:path w="1152" h="384">
                <a:moveTo>
                  <a:pt x="0" y="191"/>
                </a:moveTo>
                <a:lnTo>
                  <a:pt x="3" y="170"/>
                </a:lnTo>
                <a:lnTo>
                  <a:pt x="13" y="150"/>
                </a:lnTo>
                <a:lnTo>
                  <a:pt x="29" y="131"/>
                </a:lnTo>
                <a:lnTo>
                  <a:pt x="53" y="111"/>
                </a:lnTo>
                <a:lnTo>
                  <a:pt x="82" y="92"/>
                </a:lnTo>
                <a:lnTo>
                  <a:pt x="118" y="75"/>
                </a:lnTo>
                <a:lnTo>
                  <a:pt x="157" y="59"/>
                </a:lnTo>
                <a:lnTo>
                  <a:pt x="203" y="46"/>
                </a:lnTo>
                <a:lnTo>
                  <a:pt x="252" y="32"/>
                </a:lnTo>
                <a:lnTo>
                  <a:pt x="305" y="22"/>
                </a:lnTo>
                <a:lnTo>
                  <a:pt x="362" y="13"/>
                </a:lnTo>
                <a:lnTo>
                  <a:pt x="421" y="6"/>
                </a:lnTo>
                <a:lnTo>
                  <a:pt x="483" y="1"/>
                </a:lnTo>
                <a:lnTo>
                  <a:pt x="544" y="0"/>
                </a:lnTo>
                <a:lnTo>
                  <a:pt x="607" y="0"/>
                </a:lnTo>
                <a:lnTo>
                  <a:pt x="669" y="1"/>
                </a:lnTo>
                <a:lnTo>
                  <a:pt x="730" y="6"/>
                </a:lnTo>
                <a:lnTo>
                  <a:pt x="788" y="13"/>
                </a:lnTo>
                <a:lnTo>
                  <a:pt x="845" y="22"/>
                </a:lnTo>
                <a:lnTo>
                  <a:pt x="899" y="32"/>
                </a:lnTo>
                <a:lnTo>
                  <a:pt x="949" y="46"/>
                </a:lnTo>
                <a:lnTo>
                  <a:pt x="993" y="59"/>
                </a:lnTo>
                <a:lnTo>
                  <a:pt x="1034" y="75"/>
                </a:lnTo>
                <a:lnTo>
                  <a:pt x="1068" y="92"/>
                </a:lnTo>
                <a:lnTo>
                  <a:pt x="1099" y="111"/>
                </a:lnTo>
                <a:lnTo>
                  <a:pt x="1121" y="131"/>
                </a:lnTo>
                <a:lnTo>
                  <a:pt x="1138" y="150"/>
                </a:lnTo>
                <a:lnTo>
                  <a:pt x="1149" y="170"/>
                </a:lnTo>
                <a:lnTo>
                  <a:pt x="1152" y="191"/>
                </a:lnTo>
                <a:lnTo>
                  <a:pt x="1149" y="213"/>
                </a:lnTo>
                <a:lnTo>
                  <a:pt x="1138" y="234"/>
                </a:lnTo>
                <a:lnTo>
                  <a:pt x="1121" y="252"/>
                </a:lnTo>
                <a:lnTo>
                  <a:pt x="1099" y="273"/>
                </a:lnTo>
                <a:lnTo>
                  <a:pt x="1068" y="290"/>
                </a:lnTo>
                <a:lnTo>
                  <a:pt x="1034" y="309"/>
                </a:lnTo>
                <a:lnTo>
                  <a:pt x="993" y="324"/>
                </a:lnTo>
                <a:lnTo>
                  <a:pt x="949" y="338"/>
                </a:lnTo>
                <a:lnTo>
                  <a:pt x="899" y="352"/>
                </a:lnTo>
                <a:lnTo>
                  <a:pt x="845" y="362"/>
                </a:lnTo>
                <a:lnTo>
                  <a:pt x="788" y="370"/>
                </a:lnTo>
                <a:lnTo>
                  <a:pt x="730" y="377"/>
                </a:lnTo>
                <a:lnTo>
                  <a:pt x="669" y="381"/>
                </a:lnTo>
                <a:lnTo>
                  <a:pt x="607" y="384"/>
                </a:lnTo>
                <a:lnTo>
                  <a:pt x="544" y="384"/>
                </a:lnTo>
                <a:lnTo>
                  <a:pt x="483" y="381"/>
                </a:lnTo>
                <a:lnTo>
                  <a:pt x="421" y="377"/>
                </a:lnTo>
                <a:lnTo>
                  <a:pt x="362" y="370"/>
                </a:lnTo>
                <a:lnTo>
                  <a:pt x="305" y="362"/>
                </a:lnTo>
                <a:lnTo>
                  <a:pt x="252" y="352"/>
                </a:lnTo>
                <a:lnTo>
                  <a:pt x="203" y="338"/>
                </a:lnTo>
                <a:lnTo>
                  <a:pt x="157" y="324"/>
                </a:lnTo>
                <a:lnTo>
                  <a:pt x="118" y="309"/>
                </a:lnTo>
                <a:lnTo>
                  <a:pt x="82" y="290"/>
                </a:lnTo>
                <a:lnTo>
                  <a:pt x="53" y="273"/>
                </a:lnTo>
                <a:lnTo>
                  <a:pt x="29" y="252"/>
                </a:lnTo>
                <a:lnTo>
                  <a:pt x="13" y="234"/>
                </a:lnTo>
                <a:lnTo>
                  <a:pt x="3" y="213"/>
                </a:lnTo>
                <a:lnTo>
                  <a:pt x="0" y="191"/>
                </a:lnTo>
                <a:close/>
              </a:path>
            </a:pathLst>
          </a:custGeom>
          <a:solidFill>
            <a:srgbClr val="FFFFFF"/>
          </a:solidFill>
          <a:ln w="4763">
            <a:solidFill>
              <a:srgbClr val="000000"/>
            </a:solidFill>
            <a:prstDash val="solid"/>
            <a:round/>
            <a:headEnd/>
            <a:tailEnd/>
          </a:ln>
        </p:spPr>
        <p:txBody>
          <a:bodyPr/>
          <a:lstStyle/>
          <a:p>
            <a:endParaRPr lang="en-US"/>
          </a:p>
        </p:txBody>
      </p:sp>
      <p:sp>
        <p:nvSpPr>
          <p:cNvPr id="25620" name="Rectangle 20"/>
          <p:cNvSpPr>
            <a:spLocks noChangeArrowheads="1"/>
          </p:cNvSpPr>
          <p:nvPr/>
        </p:nvSpPr>
        <p:spPr bwMode="auto">
          <a:xfrm>
            <a:off x="4576763" y="3227388"/>
            <a:ext cx="1119187" cy="252412"/>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charset="0"/>
              </a:rPr>
              <a:t>Adjust Temp</a:t>
            </a:r>
            <a:endParaRPr lang="en-US" sz="2400">
              <a:latin typeface="Times New Roman" charset="0"/>
            </a:endParaRPr>
          </a:p>
        </p:txBody>
      </p:sp>
      <p:sp>
        <p:nvSpPr>
          <p:cNvPr id="25625" name="Line 25"/>
          <p:cNvSpPr>
            <a:spLocks noChangeShapeType="1"/>
          </p:cNvSpPr>
          <p:nvPr/>
        </p:nvSpPr>
        <p:spPr bwMode="auto">
          <a:xfrm>
            <a:off x="3859213" y="2547938"/>
            <a:ext cx="1011237" cy="398462"/>
          </a:xfrm>
          <a:prstGeom prst="line">
            <a:avLst/>
          </a:prstGeom>
          <a:noFill/>
          <a:ln w="4763">
            <a:solidFill>
              <a:srgbClr val="000000"/>
            </a:solidFill>
            <a:round/>
            <a:headEnd/>
            <a:tailEnd/>
          </a:ln>
        </p:spPr>
        <p:txBody>
          <a:bodyPr/>
          <a:lstStyle/>
          <a:p>
            <a:endParaRPr lang="en-US"/>
          </a:p>
        </p:txBody>
      </p:sp>
      <p:sp>
        <p:nvSpPr>
          <p:cNvPr id="25626" name="Freeform 26"/>
          <p:cNvSpPr>
            <a:spLocks/>
          </p:cNvSpPr>
          <p:nvPr/>
        </p:nvSpPr>
        <p:spPr bwMode="auto">
          <a:xfrm>
            <a:off x="4843463" y="2873375"/>
            <a:ext cx="246062" cy="160338"/>
          </a:xfrm>
          <a:custGeom>
            <a:avLst/>
            <a:gdLst/>
            <a:ahLst/>
            <a:cxnLst>
              <a:cxn ang="0">
                <a:pos x="0" y="92"/>
              </a:cxn>
              <a:cxn ang="0">
                <a:pos x="155" y="101"/>
              </a:cxn>
              <a:cxn ang="0">
                <a:pos x="36" y="0"/>
              </a:cxn>
              <a:cxn ang="0">
                <a:pos x="0" y="92"/>
              </a:cxn>
            </a:cxnLst>
            <a:rect l="0" t="0" r="r" b="b"/>
            <a:pathLst>
              <a:path w="155" h="101">
                <a:moveTo>
                  <a:pt x="0" y="92"/>
                </a:moveTo>
                <a:lnTo>
                  <a:pt x="155" y="101"/>
                </a:lnTo>
                <a:lnTo>
                  <a:pt x="36" y="0"/>
                </a:lnTo>
                <a:lnTo>
                  <a:pt x="0" y="92"/>
                </a:lnTo>
              </a:path>
            </a:pathLst>
          </a:custGeom>
          <a:noFill/>
          <a:ln w="4763">
            <a:solidFill>
              <a:srgbClr val="000000"/>
            </a:solidFill>
            <a:prstDash val="solid"/>
            <a:round/>
            <a:headEnd/>
            <a:tailEnd/>
          </a:ln>
        </p:spPr>
        <p:txBody>
          <a:bodyPr/>
          <a:lstStyle/>
          <a:p>
            <a:endParaRPr lang="en-US"/>
          </a:p>
        </p:txBody>
      </p:sp>
      <p:sp>
        <p:nvSpPr>
          <p:cNvPr id="25627" name="Rectangle 27"/>
          <p:cNvSpPr>
            <a:spLocks noChangeArrowheads="1"/>
          </p:cNvSpPr>
          <p:nvPr/>
        </p:nvSpPr>
        <p:spPr bwMode="auto">
          <a:xfrm>
            <a:off x="4165600" y="2667000"/>
            <a:ext cx="617538" cy="249238"/>
          </a:xfrm>
          <a:prstGeom prst="rect">
            <a:avLst/>
          </a:prstGeom>
          <a:solidFill>
            <a:srgbClr val="FFFFFF"/>
          </a:solidFill>
          <a:ln w="9525">
            <a:noFill/>
            <a:miter lim="800000"/>
            <a:headEnd/>
            <a:tailEnd/>
          </a:ln>
        </p:spPr>
        <p:txBody>
          <a:bodyPr/>
          <a:lstStyle/>
          <a:p>
            <a:endParaRPr lang="en-US"/>
          </a:p>
        </p:txBody>
      </p:sp>
      <p:sp>
        <p:nvSpPr>
          <p:cNvPr id="25628" name="Rectangle 28"/>
          <p:cNvSpPr>
            <a:spLocks noChangeArrowheads="1"/>
          </p:cNvSpPr>
          <p:nvPr/>
        </p:nvSpPr>
        <p:spPr bwMode="auto">
          <a:xfrm>
            <a:off x="4181475" y="2682875"/>
            <a:ext cx="847725"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charset="0"/>
              </a:rPr>
              <a:t>«includes»</a:t>
            </a:r>
            <a:endParaRPr lang="en-US" sz="2400">
              <a:latin typeface="Times New Roman" charset="0"/>
            </a:endParaRPr>
          </a:p>
        </p:txBody>
      </p:sp>
      <p:sp>
        <p:nvSpPr>
          <p:cNvPr id="25629" name="Line 29"/>
          <p:cNvSpPr>
            <a:spLocks noChangeShapeType="1"/>
          </p:cNvSpPr>
          <p:nvPr/>
        </p:nvSpPr>
        <p:spPr bwMode="auto">
          <a:xfrm flipV="1">
            <a:off x="3883025" y="3730625"/>
            <a:ext cx="989013" cy="398463"/>
          </a:xfrm>
          <a:prstGeom prst="line">
            <a:avLst/>
          </a:prstGeom>
          <a:noFill/>
          <a:ln w="4763">
            <a:solidFill>
              <a:srgbClr val="000000"/>
            </a:solidFill>
            <a:round/>
            <a:headEnd/>
            <a:tailEnd/>
          </a:ln>
        </p:spPr>
        <p:txBody>
          <a:bodyPr/>
          <a:lstStyle/>
          <a:p>
            <a:endParaRPr lang="en-US"/>
          </a:p>
        </p:txBody>
      </p:sp>
      <p:sp>
        <p:nvSpPr>
          <p:cNvPr id="25630" name="Freeform 30"/>
          <p:cNvSpPr>
            <a:spLocks/>
          </p:cNvSpPr>
          <p:nvPr/>
        </p:nvSpPr>
        <p:spPr bwMode="auto">
          <a:xfrm>
            <a:off x="4843463" y="3643313"/>
            <a:ext cx="246062" cy="160337"/>
          </a:xfrm>
          <a:custGeom>
            <a:avLst/>
            <a:gdLst/>
            <a:ahLst/>
            <a:cxnLst>
              <a:cxn ang="0">
                <a:pos x="0" y="9"/>
              </a:cxn>
              <a:cxn ang="0">
                <a:pos x="155" y="0"/>
              </a:cxn>
              <a:cxn ang="0">
                <a:pos x="36" y="101"/>
              </a:cxn>
              <a:cxn ang="0">
                <a:pos x="0" y="9"/>
              </a:cxn>
            </a:cxnLst>
            <a:rect l="0" t="0" r="r" b="b"/>
            <a:pathLst>
              <a:path w="155" h="101">
                <a:moveTo>
                  <a:pt x="0" y="9"/>
                </a:moveTo>
                <a:lnTo>
                  <a:pt x="155" y="0"/>
                </a:lnTo>
                <a:lnTo>
                  <a:pt x="36" y="101"/>
                </a:lnTo>
                <a:lnTo>
                  <a:pt x="0" y="9"/>
                </a:lnTo>
              </a:path>
            </a:pathLst>
          </a:custGeom>
          <a:noFill/>
          <a:ln w="4763">
            <a:solidFill>
              <a:srgbClr val="000000"/>
            </a:solidFill>
            <a:prstDash val="solid"/>
            <a:round/>
            <a:headEnd/>
            <a:tailEnd/>
          </a:ln>
        </p:spPr>
        <p:txBody>
          <a:bodyPr/>
          <a:lstStyle/>
          <a:p>
            <a:endParaRPr lang="en-US"/>
          </a:p>
        </p:txBody>
      </p:sp>
      <p:sp>
        <p:nvSpPr>
          <p:cNvPr id="25631" name="Rectangle 31"/>
          <p:cNvSpPr>
            <a:spLocks noChangeArrowheads="1"/>
          </p:cNvSpPr>
          <p:nvPr/>
        </p:nvSpPr>
        <p:spPr bwMode="auto">
          <a:xfrm>
            <a:off x="4176713" y="3759200"/>
            <a:ext cx="617537" cy="250825"/>
          </a:xfrm>
          <a:prstGeom prst="rect">
            <a:avLst/>
          </a:prstGeom>
          <a:solidFill>
            <a:srgbClr val="FFFFFF"/>
          </a:solidFill>
          <a:ln w="9525">
            <a:noFill/>
            <a:miter lim="800000"/>
            <a:headEnd/>
            <a:tailEnd/>
          </a:ln>
        </p:spPr>
        <p:txBody>
          <a:bodyPr/>
          <a:lstStyle/>
          <a:p>
            <a:endParaRPr lang="en-US"/>
          </a:p>
        </p:txBody>
      </p:sp>
      <p:sp>
        <p:nvSpPr>
          <p:cNvPr id="25632" name="Rectangle 32"/>
          <p:cNvSpPr>
            <a:spLocks noChangeArrowheads="1"/>
          </p:cNvSpPr>
          <p:nvPr/>
        </p:nvSpPr>
        <p:spPr bwMode="auto">
          <a:xfrm>
            <a:off x="4192588" y="3775075"/>
            <a:ext cx="847725" cy="212725"/>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charset="0"/>
              </a:rPr>
              <a:t>«includes»</a:t>
            </a:r>
            <a:endParaRPr lang="en-US" sz="2400">
              <a:latin typeface="Times New Roman"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6" name="Picture 4"/>
          <p:cNvPicPr>
            <a:picLocks noChangeAspect="1" noChangeArrowheads="1"/>
          </p:cNvPicPr>
          <p:nvPr/>
        </p:nvPicPr>
        <p:blipFill>
          <a:blip r:embed="rId2" cstate="print"/>
          <a:srcRect/>
          <a:stretch>
            <a:fillRect/>
          </a:stretch>
        </p:blipFill>
        <p:spPr bwMode="auto">
          <a:xfrm>
            <a:off x="928662" y="2214554"/>
            <a:ext cx="7315200" cy="3629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B005DBF-A945-45BC-B188-FD1CB3782F57}" type="slidenum">
              <a:rPr lang="he-IL"/>
              <a:pPr/>
              <a:t>18</a:t>
            </a:fld>
            <a:endParaRPr lang="en-US"/>
          </a:p>
        </p:txBody>
      </p:sp>
      <p:sp>
        <p:nvSpPr>
          <p:cNvPr id="33794" name="Rectangle 2"/>
          <p:cNvSpPr>
            <a:spLocks noGrp="1" noChangeArrowheads="1"/>
          </p:cNvSpPr>
          <p:nvPr>
            <p:ph type="title"/>
          </p:nvPr>
        </p:nvSpPr>
        <p:spPr/>
        <p:txBody>
          <a:bodyPr/>
          <a:lstStyle/>
          <a:p>
            <a:r>
              <a:rPr lang="en-US"/>
              <a:t>Example- Money Withdraw</a:t>
            </a:r>
          </a:p>
        </p:txBody>
      </p:sp>
      <p:sp>
        <p:nvSpPr>
          <p:cNvPr id="33795" name="Rectangle 3"/>
          <p:cNvSpPr>
            <a:spLocks noGrp="1" noChangeArrowheads="1"/>
          </p:cNvSpPr>
          <p:nvPr>
            <p:ph type="body" idx="1"/>
          </p:nvPr>
        </p:nvSpPr>
        <p:spPr/>
        <p:txBody>
          <a:bodyPr/>
          <a:lstStyle/>
          <a:p>
            <a:pPr>
              <a:lnSpc>
                <a:spcPct val="80000"/>
              </a:lnSpc>
            </a:pPr>
            <a:r>
              <a:rPr lang="en-US" sz="2000" dirty="0"/>
              <a:t>Use Case: Withdraw Money</a:t>
            </a:r>
          </a:p>
          <a:p>
            <a:pPr>
              <a:lnSpc>
                <a:spcPct val="80000"/>
              </a:lnSpc>
            </a:pPr>
            <a:r>
              <a:rPr lang="en-US" sz="2000" dirty="0"/>
              <a:t>Author: ZB</a:t>
            </a:r>
          </a:p>
          <a:p>
            <a:pPr>
              <a:lnSpc>
                <a:spcPct val="80000"/>
              </a:lnSpc>
            </a:pPr>
            <a:r>
              <a:rPr lang="en-US" sz="2000" dirty="0"/>
              <a:t>Date: 1-OCT-2004</a:t>
            </a:r>
          </a:p>
          <a:p>
            <a:pPr>
              <a:lnSpc>
                <a:spcPct val="80000"/>
              </a:lnSpc>
            </a:pPr>
            <a:r>
              <a:rPr lang="en-US" sz="2000" dirty="0"/>
              <a:t>Purpose: To withdraw some cash from user’s bank account</a:t>
            </a:r>
          </a:p>
          <a:p>
            <a:pPr>
              <a:lnSpc>
                <a:spcPct val="80000"/>
              </a:lnSpc>
            </a:pPr>
            <a:r>
              <a:rPr lang="en-US" sz="2000" dirty="0"/>
              <a:t>Overview: The use case starts when the customer inserts his credit card into the system. The system requests the user PIN. The system validates the PIN. If the validation succeeded, the customer can choose the withdraw operation else alternative 1 </a:t>
            </a:r>
            <a:r>
              <a:rPr lang="en-US" sz="2000" dirty="0" smtClean="0"/>
              <a:t>–. </a:t>
            </a:r>
            <a:r>
              <a:rPr lang="en-US" sz="2000" dirty="0"/>
              <a:t>The customer enters the amount of cash to withdraw. The system checks the amount of cash in the user account, its credit limit. If the withdraw amount in the range between the current amount + credit limit the system dispense the cash and prints a </a:t>
            </a:r>
            <a:r>
              <a:rPr lang="en-US" sz="2000" dirty="0" smtClean="0"/>
              <a:t>withdraw </a:t>
            </a:r>
            <a:r>
              <a:rPr lang="en-US" sz="2000" dirty="0"/>
              <a:t>receipt, else alternative 2 </a:t>
            </a:r>
            <a:r>
              <a:rPr lang="en-US" sz="2000" dirty="0" smtClean="0"/>
              <a:t>–.</a:t>
            </a:r>
            <a:endParaRPr lang="en-US" sz="2000" dirty="0"/>
          </a:p>
          <a:p>
            <a:pPr>
              <a:lnSpc>
                <a:spcPct val="80000"/>
              </a:lnSpc>
            </a:pPr>
            <a:endParaRPr lang="en-US" sz="2000" dirty="0"/>
          </a:p>
          <a:p>
            <a:pPr>
              <a:lnSpc>
                <a:spcPct val="80000"/>
              </a:lnSpc>
            </a:pPr>
            <a:endParaRPr lang="en-US"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90F7BFA-37B2-4593-BE4B-89C35D05AC81}" type="slidenum">
              <a:rPr lang="he-IL"/>
              <a:pPr/>
              <a:t>19</a:t>
            </a:fld>
            <a:endParaRPr lang="en-US"/>
          </a:p>
        </p:txBody>
      </p:sp>
      <p:sp>
        <p:nvSpPr>
          <p:cNvPr id="34818" name="Rectangle 2"/>
          <p:cNvSpPr>
            <a:spLocks noGrp="1" noChangeArrowheads="1"/>
          </p:cNvSpPr>
          <p:nvPr>
            <p:ph type="title"/>
          </p:nvPr>
        </p:nvSpPr>
        <p:spPr/>
        <p:txBody>
          <a:bodyPr/>
          <a:lstStyle/>
          <a:p>
            <a:r>
              <a:rPr lang="en-US" sz="4000"/>
              <a:t>Example- Money Withdraw (cont.)</a:t>
            </a:r>
          </a:p>
        </p:txBody>
      </p:sp>
      <p:sp>
        <p:nvSpPr>
          <p:cNvPr id="34819" name="Rectangle 3"/>
          <p:cNvSpPr>
            <a:spLocks noGrp="1" noChangeArrowheads="1"/>
          </p:cNvSpPr>
          <p:nvPr>
            <p:ph type="body" idx="1"/>
          </p:nvPr>
        </p:nvSpPr>
        <p:spPr/>
        <p:txBody>
          <a:bodyPr/>
          <a:lstStyle/>
          <a:p>
            <a:pPr>
              <a:lnSpc>
                <a:spcPct val="90000"/>
              </a:lnSpc>
            </a:pPr>
            <a:r>
              <a:rPr lang="en-US" sz="2400" dirty="0"/>
              <a:t>Actors: Customer</a:t>
            </a:r>
          </a:p>
          <a:p>
            <a:pPr>
              <a:lnSpc>
                <a:spcPct val="90000"/>
              </a:lnSpc>
            </a:pPr>
            <a:r>
              <a:rPr lang="en-US" sz="2400" dirty="0"/>
              <a:t>Pre Condition:</a:t>
            </a:r>
          </a:p>
          <a:p>
            <a:pPr lvl="1">
              <a:lnSpc>
                <a:spcPct val="90000"/>
              </a:lnSpc>
            </a:pPr>
            <a:r>
              <a:rPr lang="en-US" sz="2000" dirty="0"/>
              <a:t>The ATM must be in a state ready to accept transactions</a:t>
            </a:r>
          </a:p>
          <a:p>
            <a:pPr lvl="1">
              <a:lnSpc>
                <a:spcPct val="90000"/>
              </a:lnSpc>
            </a:pPr>
            <a:r>
              <a:rPr lang="en-US" sz="2000" dirty="0"/>
              <a:t>The ATM must have at least some cash on hand that it can dispense</a:t>
            </a:r>
          </a:p>
          <a:p>
            <a:pPr lvl="1">
              <a:lnSpc>
                <a:spcPct val="90000"/>
              </a:lnSpc>
            </a:pPr>
            <a:r>
              <a:rPr lang="en-US" sz="2000" dirty="0"/>
              <a:t>The ATM must have enough paper to print a receipt for at least one transaction</a:t>
            </a:r>
          </a:p>
          <a:p>
            <a:pPr>
              <a:lnSpc>
                <a:spcPct val="90000"/>
              </a:lnSpc>
            </a:pPr>
            <a:r>
              <a:rPr lang="en-US" sz="2400" dirty="0"/>
              <a:t>Post Condition:</a:t>
            </a:r>
          </a:p>
          <a:p>
            <a:pPr lvl="1">
              <a:lnSpc>
                <a:spcPct val="90000"/>
              </a:lnSpc>
            </a:pPr>
            <a:r>
              <a:rPr lang="en-US" sz="2000" dirty="0"/>
              <a:t>The current amount of cash in the user account is the amount before the </a:t>
            </a:r>
            <a:r>
              <a:rPr lang="en-US" sz="2000" dirty="0" smtClean="0"/>
              <a:t>withdraw </a:t>
            </a:r>
            <a:r>
              <a:rPr lang="en-US" sz="2000" dirty="0"/>
              <a:t>minus the </a:t>
            </a:r>
            <a:r>
              <a:rPr lang="en-US" sz="2000" dirty="0" smtClean="0"/>
              <a:t>withdraw </a:t>
            </a:r>
            <a:r>
              <a:rPr lang="en-US" sz="2000" dirty="0"/>
              <a:t>amount</a:t>
            </a:r>
          </a:p>
          <a:p>
            <a:pPr lvl="1">
              <a:lnSpc>
                <a:spcPct val="90000"/>
              </a:lnSpc>
            </a:pPr>
            <a:r>
              <a:rPr lang="en-US" sz="2000" dirty="0"/>
              <a:t>A receipt was printed on the withdraw amount</a:t>
            </a:r>
          </a:p>
          <a:p>
            <a:pPr lvl="1">
              <a:lnSpc>
                <a:spcPct val="90000"/>
              </a:lnSpc>
            </a:pPr>
            <a:r>
              <a:rPr lang="en-US" sz="2000" dirty="0"/>
              <a:t>The withdraw transaction was audit in the System log file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45034020-3311-4DEA-8321-7BC309344309}" type="slidenum">
              <a:rPr lang="he-IL"/>
              <a:pPr/>
              <a:t>2</a:t>
            </a:fld>
            <a:endParaRPr lang="en-US"/>
          </a:p>
        </p:txBody>
      </p:sp>
      <p:sp>
        <p:nvSpPr>
          <p:cNvPr id="3074" name="Rectangle 2"/>
          <p:cNvSpPr>
            <a:spLocks noGrp="1" noChangeArrowheads="1"/>
          </p:cNvSpPr>
          <p:nvPr>
            <p:ph type="title"/>
          </p:nvPr>
        </p:nvSpPr>
        <p:spPr>
          <a:xfrm>
            <a:off x="1371600" y="533400"/>
            <a:ext cx="7772400" cy="762000"/>
          </a:xfrm>
        </p:spPr>
        <p:txBody>
          <a:bodyPr/>
          <a:lstStyle/>
          <a:p>
            <a:r>
              <a:rPr lang="en-US" dirty="0" smtClean="0"/>
              <a:t>1. Use </a:t>
            </a:r>
            <a:r>
              <a:rPr lang="en-US" dirty="0"/>
              <a:t>Case</a:t>
            </a:r>
          </a:p>
        </p:txBody>
      </p:sp>
      <p:sp>
        <p:nvSpPr>
          <p:cNvPr id="3075" name="Rectangle 3"/>
          <p:cNvSpPr>
            <a:spLocks noGrp="1" noChangeArrowheads="1"/>
          </p:cNvSpPr>
          <p:nvPr>
            <p:ph type="body" idx="1"/>
          </p:nvPr>
        </p:nvSpPr>
        <p:spPr/>
        <p:txBody>
          <a:bodyPr/>
          <a:lstStyle/>
          <a:p>
            <a:r>
              <a:rPr lang="en-US" dirty="0"/>
              <a:t>Use cases specify desired behavior. </a:t>
            </a:r>
          </a:p>
          <a:p>
            <a:r>
              <a:rPr lang="en-US" dirty="0"/>
              <a:t>A use case is a description of a set of sequences of actions, including </a:t>
            </a:r>
            <a:r>
              <a:rPr lang="en-US" dirty="0" smtClean="0"/>
              <a:t>variants, </a:t>
            </a:r>
            <a:r>
              <a:rPr lang="en-US" dirty="0"/>
              <a:t>a system performs to yield an observable result of value to an actor.</a:t>
            </a:r>
          </a:p>
          <a:p>
            <a:r>
              <a:rPr lang="en-US" dirty="0"/>
              <a:t>Each sequence represent an interaction of actors with the system.</a:t>
            </a:r>
          </a:p>
        </p:txBody>
      </p:sp>
      <p:grpSp>
        <p:nvGrpSpPr>
          <p:cNvPr id="2" name="Group 6"/>
          <p:cNvGrpSpPr>
            <a:grpSpLocks/>
          </p:cNvGrpSpPr>
          <p:nvPr/>
        </p:nvGrpSpPr>
        <p:grpSpPr bwMode="auto">
          <a:xfrm>
            <a:off x="6681936" y="609600"/>
            <a:ext cx="914400" cy="685800"/>
            <a:chOff x="4176" y="720"/>
            <a:chExt cx="576" cy="432"/>
          </a:xfrm>
        </p:grpSpPr>
        <p:sp>
          <p:nvSpPr>
            <p:cNvPr id="3076" name="Oval 4"/>
            <p:cNvSpPr>
              <a:spLocks noChangeArrowheads="1"/>
            </p:cNvSpPr>
            <p:nvPr/>
          </p:nvSpPr>
          <p:spPr bwMode="auto">
            <a:xfrm>
              <a:off x="4176" y="720"/>
              <a:ext cx="576" cy="432"/>
            </a:xfrm>
            <a:prstGeom prst="ellipse">
              <a:avLst/>
            </a:prstGeom>
            <a:noFill/>
            <a:ln w="9525">
              <a:solidFill>
                <a:schemeClr val="tx1"/>
              </a:solidFill>
              <a:round/>
              <a:headEnd/>
              <a:tailEnd/>
            </a:ln>
            <a:effectLst/>
          </p:spPr>
          <p:txBody>
            <a:bodyPr wrap="none" anchor="ctr"/>
            <a:lstStyle/>
            <a:p>
              <a:endParaRPr lang="en-GB"/>
            </a:p>
          </p:txBody>
        </p:sp>
        <p:sp>
          <p:nvSpPr>
            <p:cNvPr id="3077" name="Text Box 5"/>
            <p:cNvSpPr txBox="1">
              <a:spLocks noChangeArrowheads="1"/>
            </p:cNvSpPr>
            <p:nvPr/>
          </p:nvSpPr>
          <p:spPr bwMode="auto">
            <a:xfrm>
              <a:off x="4224" y="816"/>
              <a:ext cx="528" cy="250"/>
            </a:xfrm>
            <a:prstGeom prst="rect">
              <a:avLst/>
            </a:prstGeom>
            <a:noFill/>
            <a:ln w="9525">
              <a:noFill/>
              <a:miter lim="800000"/>
              <a:headEnd/>
              <a:tailEnd/>
            </a:ln>
            <a:effectLst/>
          </p:spPr>
          <p:txBody>
            <a:bodyPr>
              <a:spAutoFit/>
            </a:bodyPr>
            <a:lstStyle/>
            <a:p>
              <a:pPr rtl="0"/>
              <a:r>
                <a:rPr lang="en-US" sz="2000" b="0">
                  <a:latin typeface="Times New Roman" pitchFamily="18" charset="0"/>
                </a:rPr>
                <a:t>name</a:t>
              </a:r>
              <a:endParaRPr lang="en-US" sz="2400" b="0">
                <a:latin typeface="Times New Roman" pitchFamily="18" charset="0"/>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1DDB917-231F-4591-AA67-497C5790C1BF}" type="slidenum">
              <a:rPr lang="he-IL"/>
              <a:pPr/>
              <a:t>20</a:t>
            </a:fld>
            <a:endParaRPr lang="en-US"/>
          </a:p>
        </p:txBody>
      </p:sp>
      <p:sp>
        <p:nvSpPr>
          <p:cNvPr id="36866" name="Rectangle 2"/>
          <p:cNvSpPr>
            <a:spLocks noGrp="1" noChangeArrowheads="1"/>
          </p:cNvSpPr>
          <p:nvPr>
            <p:ph type="title"/>
          </p:nvPr>
        </p:nvSpPr>
        <p:spPr/>
        <p:txBody>
          <a:bodyPr/>
          <a:lstStyle/>
          <a:p>
            <a:r>
              <a:rPr lang="en-US" sz="4000"/>
              <a:t>Example- Money Withdraw (cont.)</a:t>
            </a:r>
          </a:p>
        </p:txBody>
      </p:sp>
      <p:sp>
        <p:nvSpPr>
          <p:cNvPr id="36867" name="Rectangle 3"/>
          <p:cNvSpPr>
            <a:spLocks noGrp="1" noChangeArrowheads="1"/>
          </p:cNvSpPr>
          <p:nvPr>
            <p:ph type="body" idx="1"/>
          </p:nvPr>
        </p:nvSpPr>
        <p:spPr/>
        <p:txBody>
          <a:bodyPr/>
          <a:lstStyle/>
          <a:p>
            <a:pPr>
              <a:lnSpc>
                <a:spcPct val="90000"/>
              </a:lnSpc>
            </a:pPr>
            <a:r>
              <a:rPr lang="en-US" sz="2800" dirty="0"/>
              <a:t>Alternative flow of events:</a:t>
            </a:r>
          </a:p>
          <a:p>
            <a:pPr lvl="1">
              <a:lnSpc>
                <a:spcPct val="90000"/>
              </a:lnSpc>
            </a:pPr>
            <a:r>
              <a:rPr lang="en-US" sz="2400" dirty="0" smtClean="0"/>
              <a:t>Customer </a:t>
            </a:r>
            <a:r>
              <a:rPr lang="en-US" sz="2400" dirty="0"/>
              <a:t>authorization failed. Display an error message, cancel the transaction and eject the card.</a:t>
            </a:r>
          </a:p>
          <a:p>
            <a:pPr lvl="1">
              <a:lnSpc>
                <a:spcPct val="90000"/>
              </a:lnSpc>
            </a:pPr>
            <a:r>
              <a:rPr lang="en-US" sz="2400" dirty="0" smtClean="0"/>
              <a:t>Customer </a:t>
            </a:r>
            <a:r>
              <a:rPr lang="en-US" sz="2400" dirty="0"/>
              <a:t>has insufficient funds in its account. Display an error </a:t>
            </a:r>
            <a:r>
              <a:rPr lang="en-US" sz="2400" dirty="0" smtClean="0"/>
              <a:t>message</a:t>
            </a:r>
            <a:endParaRPr lang="en-US" sz="2400" dirty="0"/>
          </a:p>
          <a:p>
            <a:pPr lvl="1">
              <a:lnSpc>
                <a:spcPct val="90000"/>
              </a:lnSpc>
            </a:pPr>
            <a:r>
              <a:rPr lang="en-US" sz="2400" dirty="0" smtClean="0"/>
              <a:t>Customer </a:t>
            </a:r>
            <a:r>
              <a:rPr lang="en-US" sz="2400" dirty="0"/>
              <a:t>exceeds its legal amount. Display an error </a:t>
            </a:r>
            <a:r>
              <a:rPr lang="en-US" sz="2400" dirty="0" smtClean="0"/>
              <a:t>message</a:t>
            </a:r>
            <a:endParaRPr lang="en-US" sz="2400" dirty="0"/>
          </a:p>
          <a:p>
            <a:pPr marL="457200" lvl="1" indent="0">
              <a:lnSpc>
                <a:spcPct val="90000"/>
              </a:lnSpc>
              <a:buNone/>
            </a:pPr>
            <a:endParaRPr 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501395F-D055-4D9F-8EFD-2A756C058803}" type="slidenum">
              <a:rPr lang="he-IL"/>
              <a:pPr/>
              <a:t>21</a:t>
            </a:fld>
            <a:endParaRPr lang="en-US"/>
          </a:p>
        </p:txBody>
      </p:sp>
      <p:sp>
        <p:nvSpPr>
          <p:cNvPr id="38914" name="Rectangle 2"/>
          <p:cNvSpPr>
            <a:spLocks noGrp="1" noChangeArrowheads="1"/>
          </p:cNvSpPr>
          <p:nvPr>
            <p:ph type="title"/>
          </p:nvPr>
        </p:nvSpPr>
        <p:spPr/>
        <p:txBody>
          <a:bodyPr/>
          <a:lstStyle/>
          <a:p>
            <a:r>
              <a:rPr lang="en-US" sz="4000"/>
              <a:t>Example- Money Withdraw (cont.)</a:t>
            </a:r>
          </a:p>
        </p:txBody>
      </p:sp>
      <p:sp>
        <p:nvSpPr>
          <p:cNvPr id="38915" name="Rectangle 3"/>
          <p:cNvSpPr>
            <a:spLocks noGrp="1" noChangeArrowheads="1"/>
          </p:cNvSpPr>
          <p:nvPr>
            <p:ph type="body" idx="1"/>
          </p:nvPr>
        </p:nvSpPr>
        <p:spPr/>
        <p:txBody>
          <a:bodyPr/>
          <a:lstStyle/>
          <a:p>
            <a:pPr>
              <a:lnSpc>
                <a:spcPct val="80000"/>
              </a:lnSpc>
              <a:buClr>
                <a:schemeClr val="tx2"/>
              </a:buClr>
              <a:buSzTx/>
              <a:buFont typeface="Wingdings" pitchFamily="2" charset="2"/>
              <a:buChar char="§"/>
            </a:pPr>
            <a:r>
              <a:rPr lang="en-US" sz="2000" dirty="0"/>
              <a:t>One method to identify use cases is actor-based:</a:t>
            </a:r>
          </a:p>
          <a:p>
            <a:pPr lvl="1">
              <a:lnSpc>
                <a:spcPct val="80000"/>
              </a:lnSpc>
              <a:buClr>
                <a:schemeClr val="tx2"/>
              </a:buClr>
              <a:buFont typeface="Wingdings" pitchFamily="2" charset="2"/>
              <a:buNone/>
            </a:pPr>
            <a:r>
              <a:rPr lang="en-US" sz="1800" dirty="0"/>
              <a:t>- </a:t>
            </a:r>
            <a:r>
              <a:rPr lang="en-US" sz="1600" dirty="0"/>
              <a:t>Identify the actors related to a system or organization.</a:t>
            </a:r>
          </a:p>
          <a:p>
            <a:pPr lvl="1">
              <a:lnSpc>
                <a:spcPct val="80000"/>
              </a:lnSpc>
              <a:buClr>
                <a:schemeClr val="tx2"/>
              </a:buClr>
              <a:buFont typeface="Wingdings" pitchFamily="2" charset="2"/>
              <a:buNone/>
            </a:pPr>
            <a:r>
              <a:rPr lang="en-US" sz="1600" dirty="0"/>
              <a:t>- For each actor, identify the processes they initiate or participate in.</a:t>
            </a:r>
          </a:p>
          <a:p>
            <a:pPr>
              <a:lnSpc>
                <a:spcPct val="80000"/>
              </a:lnSpc>
              <a:buClr>
                <a:schemeClr val="tx2"/>
              </a:buClr>
              <a:buSzTx/>
              <a:buFont typeface="Wingdings" pitchFamily="2" charset="2"/>
              <a:buChar char="§"/>
            </a:pPr>
            <a:endParaRPr lang="en-US" sz="2000" dirty="0" smtClean="0"/>
          </a:p>
          <a:p>
            <a:pPr>
              <a:lnSpc>
                <a:spcPct val="80000"/>
              </a:lnSpc>
              <a:buClr>
                <a:schemeClr val="tx2"/>
              </a:buClr>
              <a:buSzTx/>
              <a:buFont typeface="Wingdings" pitchFamily="2" charset="2"/>
              <a:buChar char="§"/>
            </a:pPr>
            <a:r>
              <a:rPr lang="en-US" sz="2000" dirty="0" smtClean="0"/>
              <a:t>A </a:t>
            </a:r>
            <a:r>
              <a:rPr lang="en-US" sz="2000" dirty="0"/>
              <a:t>second method to identify use cases is event-based:</a:t>
            </a:r>
          </a:p>
          <a:p>
            <a:pPr>
              <a:lnSpc>
                <a:spcPct val="80000"/>
              </a:lnSpc>
              <a:buClr>
                <a:schemeClr val="tx2"/>
              </a:buClr>
              <a:buSzTx/>
              <a:buFont typeface="Wingdings" pitchFamily="2" charset="2"/>
              <a:buNone/>
            </a:pPr>
            <a:r>
              <a:rPr lang="en-US" sz="2000" dirty="0"/>
              <a:t>       </a:t>
            </a:r>
            <a:r>
              <a:rPr lang="en-US" sz="1600" dirty="0"/>
              <a:t>- Identify the external events that a system must respond to.</a:t>
            </a:r>
          </a:p>
          <a:p>
            <a:pPr>
              <a:lnSpc>
                <a:spcPct val="80000"/>
              </a:lnSpc>
              <a:buClr>
                <a:schemeClr val="tx2"/>
              </a:buClr>
              <a:buSzTx/>
              <a:buFont typeface="Wingdings" pitchFamily="2" charset="2"/>
              <a:buNone/>
            </a:pPr>
            <a:r>
              <a:rPr lang="en-US" sz="1600" dirty="0"/>
              <a:t>         - Relate the events to actors and use cases.</a:t>
            </a:r>
          </a:p>
          <a:p>
            <a:pPr>
              <a:lnSpc>
                <a:spcPct val="80000"/>
              </a:lnSpc>
              <a:buClr>
                <a:schemeClr val="tx2"/>
              </a:buClr>
              <a:buSzTx/>
              <a:buFont typeface="Wingdings" pitchFamily="2" charset="2"/>
              <a:buChar char="§"/>
            </a:pPr>
            <a:endParaRPr lang="en-US" sz="1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Sample Systems</a:t>
            </a:r>
            <a:endParaRPr lang="en-GB" dirty="0"/>
          </a:p>
        </p:txBody>
      </p:sp>
      <p:sp>
        <p:nvSpPr>
          <p:cNvPr id="3" name="Content Placeholder 2"/>
          <p:cNvSpPr>
            <a:spLocks noGrp="1"/>
          </p:cNvSpPr>
          <p:nvPr>
            <p:ph idx="1"/>
          </p:nvPr>
        </p:nvSpPr>
        <p:spPr/>
        <p:txBody>
          <a:bodyPr/>
          <a:lstStyle/>
          <a:p>
            <a:r>
              <a:rPr lang="en-GB" dirty="0" smtClean="0"/>
              <a:t>Online purchase</a:t>
            </a:r>
          </a:p>
          <a:p>
            <a:r>
              <a:rPr lang="en-GB" dirty="0" smtClean="0"/>
              <a:t>University admission</a:t>
            </a:r>
          </a:p>
          <a:p>
            <a:r>
              <a:rPr lang="en-GB" dirty="0" smtClean="0"/>
              <a:t>Joining sports club</a:t>
            </a:r>
          </a:p>
          <a:p>
            <a:r>
              <a:rPr lang="en-GB" dirty="0" smtClean="0"/>
              <a:t>Transport system</a:t>
            </a:r>
          </a:p>
          <a:p>
            <a:r>
              <a:rPr lang="en-GB" dirty="0" smtClean="0"/>
              <a:t>Flight reservation</a:t>
            </a:r>
          </a:p>
          <a:p>
            <a:r>
              <a:rPr lang="en-GB" dirty="0" smtClean="0"/>
              <a:t>Cellular company</a:t>
            </a:r>
          </a:p>
          <a:p>
            <a:r>
              <a:rPr lang="en-GB" dirty="0" smtClean="0"/>
              <a:t>Recruitment agency ... </a:t>
            </a:r>
            <a:endParaRPr lang="en-GB"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Multiple Use-cases in a single Use-case Diagram</a:t>
            </a:r>
            <a:br>
              <a:rPr lang="en-US" dirty="0" smtClean="0"/>
            </a:br>
            <a:r>
              <a:rPr lang="en-US" sz="2200" dirty="0" smtClean="0"/>
              <a:t>(do not try until you have good practice of it)</a:t>
            </a:r>
            <a:endParaRPr lang="en-US" sz="3100" dirty="0"/>
          </a:p>
        </p:txBody>
      </p:sp>
      <p:graphicFrame>
        <p:nvGraphicFramePr>
          <p:cNvPr id="2050" name="Object 2"/>
          <p:cNvGraphicFramePr>
            <a:graphicFrameLocks noChangeAspect="1"/>
          </p:cNvGraphicFramePr>
          <p:nvPr/>
        </p:nvGraphicFramePr>
        <p:xfrm>
          <a:off x="571472" y="1785926"/>
          <a:ext cx="8001000" cy="4672013"/>
        </p:xfrm>
        <a:graphic>
          <a:graphicData uri="http://schemas.openxmlformats.org/presentationml/2006/ole">
            <mc:AlternateContent xmlns:mc="http://schemas.openxmlformats.org/markup-compatibility/2006">
              <mc:Choice xmlns:v="urn:schemas-microsoft-com:vml" Requires="v">
                <p:oleObj spid="_x0000_s2068" name="VISIO" r:id="rId3" imgW="4516200" imgH="2637360" progId="Visio.Drawing.6">
                  <p:embed/>
                </p:oleObj>
              </mc:Choice>
              <mc:Fallback>
                <p:oleObj name="VISIO" r:id="rId3" imgW="4516200" imgH="2637360" progId="Visio.Drawing.6">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472" y="1785926"/>
                        <a:ext cx="8001000" cy="467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6866" name="Picture 2" descr="http://static1.creately.com/blog/wp-content/uploads/2014/03/College-Enrollment-System-Use-Case-Template.png"/>
          <p:cNvPicPr>
            <a:picLocks noChangeAspect="1" noChangeArrowheads="1"/>
          </p:cNvPicPr>
          <p:nvPr/>
        </p:nvPicPr>
        <p:blipFill>
          <a:blip r:embed="rId2" cstate="print"/>
          <a:srcRect/>
          <a:stretch>
            <a:fillRect/>
          </a:stretch>
        </p:blipFill>
        <p:spPr bwMode="auto">
          <a:xfrm>
            <a:off x="1142976" y="500042"/>
            <a:ext cx="6786610" cy="598142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58DD228E-052E-492D-AA43-E1BBDD7F4708}" type="slidenum">
              <a:rPr lang="he-IL"/>
              <a:pPr/>
              <a:t>3</a:t>
            </a:fld>
            <a:endParaRPr lang="en-US"/>
          </a:p>
        </p:txBody>
      </p:sp>
      <p:sp>
        <p:nvSpPr>
          <p:cNvPr id="6146" name="Rectangle 2"/>
          <p:cNvSpPr>
            <a:spLocks noGrp="1" noChangeArrowheads="1"/>
          </p:cNvSpPr>
          <p:nvPr>
            <p:ph type="title"/>
          </p:nvPr>
        </p:nvSpPr>
        <p:spPr>
          <a:xfrm>
            <a:off x="1371600" y="228600"/>
            <a:ext cx="7772400" cy="1085850"/>
          </a:xfrm>
        </p:spPr>
        <p:txBody>
          <a:bodyPr/>
          <a:lstStyle/>
          <a:p>
            <a:r>
              <a:rPr lang="en-US" dirty="0" smtClean="0"/>
              <a:t>2. Actors</a:t>
            </a:r>
            <a:endParaRPr lang="en-US" dirty="0"/>
          </a:p>
        </p:txBody>
      </p:sp>
      <p:sp>
        <p:nvSpPr>
          <p:cNvPr id="6147" name="Rectangle 3"/>
          <p:cNvSpPr>
            <a:spLocks noGrp="1" noChangeArrowheads="1"/>
          </p:cNvSpPr>
          <p:nvPr>
            <p:ph type="body" idx="1"/>
          </p:nvPr>
        </p:nvSpPr>
        <p:spPr/>
        <p:txBody>
          <a:bodyPr/>
          <a:lstStyle/>
          <a:p>
            <a:pPr>
              <a:lnSpc>
                <a:spcPct val="90000"/>
              </a:lnSpc>
            </a:pPr>
            <a:r>
              <a:rPr lang="en-US" dirty="0" smtClean="0"/>
              <a:t>Actors represent </a:t>
            </a:r>
            <a:r>
              <a:rPr lang="en-US" dirty="0"/>
              <a:t>a set of roles that users of use case play when interacting with these use cases.</a:t>
            </a:r>
          </a:p>
          <a:p>
            <a:pPr>
              <a:lnSpc>
                <a:spcPct val="90000"/>
              </a:lnSpc>
            </a:pPr>
            <a:r>
              <a:rPr lang="en-US" dirty="0" smtClean="0"/>
              <a:t>Actors </a:t>
            </a:r>
            <a:r>
              <a:rPr lang="en-US" dirty="0"/>
              <a:t>are entities which require help from the system to perform their task or are needed to execute the system’s functions.</a:t>
            </a:r>
          </a:p>
          <a:p>
            <a:pPr>
              <a:lnSpc>
                <a:spcPct val="90000"/>
              </a:lnSpc>
            </a:pPr>
            <a:r>
              <a:rPr lang="en-US" dirty="0"/>
              <a:t>Actors are not part of the system.</a:t>
            </a:r>
          </a:p>
        </p:txBody>
      </p:sp>
      <p:grpSp>
        <p:nvGrpSpPr>
          <p:cNvPr id="2" name="Group 13"/>
          <p:cNvGrpSpPr>
            <a:grpSpLocks/>
          </p:cNvGrpSpPr>
          <p:nvPr/>
        </p:nvGrpSpPr>
        <p:grpSpPr bwMode="auto">
          <a:xfrm>
            <a:off x="6172200" y="0"/>
            <a:ext cx="777875" cy="1387475"/>
            <a:chOff x="4032" y="336"/>
            <a:chExt cx="490" cy="874"/>
          </a:xfrm>
        </p:grpSpPr>
        <p:sp>
          <p:nvSpPr>
            <p:cNvPr id="6148" name="Oval 4"/>
            <p:cNvSpPr>
              <a:spLocks noChangeArrowheads="1"/>
            </p:cNvSpPr>
            <p:nvPr/>
          </p:nvSpPr>
          <p:spPr bwMode="auto">
            <a:xfrm>
              <a:off x="4176" y="336"/>
              <a:ext cx="192" cy="192"/>
            </a:xfrm>
            <a:prstGeom prst="ellipse">
              <a:avLst/>
            </a:prstGeom>
            <a:noFill/>
            <a:ln w="9525">
              <a:solidFill>
                <a:schemeClr val="tx1"/>
              </a:solidFill>
              <a:round/>
              <a:headEnd/>
              <a:tailEnd/>
            </a:ln>
            <a:effectLst/>
          </p:spPr>
          <p:txBody>
            <a:bodyPr wrap="none" anchor="ctr"/>
            <a:lstStyle/>
            <a:p>
              <a:endParaRPr lang="en-GB"/>
            </a:p>
          </p:txBody>
        </p:sp>
        <p:sp>
          <p:nvSpPr>
            <p:cNvPr id="6149" name="Line 5"/>
            <p:cNvSpPr>
              <a:spLocks noChangeShapeType="1"/>
            </p:cNvSpPr>
            <p:nvPr/>
          </p:nvSpPr>
          <p:spPr bwMode="auto">
            <a:xfrm>
              <a:off x="4272" y="528"/>
              <a:ext cx="0" cy="336"/>
            </a:xfrm>
            <a:prstGeom prst="line">
              <a:avLst/>
            </a:prstGeom>
            <a:noFill/>
            <a:ln w="9525">
              <a:solidFill>
                <a:schemeClr val="tx1"/>
              </a:solidFill>
              <a:round/>
              <a:headEnd/>
              <a:tailEnd/>
            </a:ln>
            <a:effectLst/>
          </p:spPr>
          <p:txBody>
            <a:bodyPr wrap="none" anchor="ctr"/>
            <a:lstStyle/>
            <a:p>
              <a:endParaRPr lang="en-GB"/>
            </a:p>
          </p:txBody>
        </p:sp>
        <p:sp>
          <p:nvSpPr>
            <p:cNvPr id="6150" name="Line 6"/>
            <p:cNvSpPr>
              <a:spLocks noChangeShapeType="1"/>
            </p:cNvSpPr>
            <p:nvPr/>
          </p:nvSpPr>
          <p:spPr bwMode="auto">
            <a:xfrm>
              <a:off x="4272" y="624"/>
              <a:ext cx="192" cy="96"/>
            </a:xfrm>
            <a:prstGeom prst="line">
              <a:avLst/>
            </a:prstGeom>
            <a:noFill/>
            <a:ln w="9525">
              <a:solidFill>
                <a:schemeClr val="tx1"/>
              </a:solidFill>
              <a:round/>
              <a:headEnd/>
              <a:tailEnd/>
            </a:ln>
            <a:effectLst/>
          </p:spPr>
          <p:txBody>
            <a:bodyPr wrap="none" anchor="ctr"/>
            <a:lstStyle/>
            <a:p>
              <a:endParaRPr lang="en-GB"/>
            </a:p>
          </p:txBody>
        </p:sp>
        <p:sp>
          <p:nvSpPr>
            <p:cNvPr id="6152" name="Line 8"/>
            <p:cNvSpPr>
              <a:spLocks noChangeShapeType="1"/>
            </p:cNvSpPr>
            <p:nvPr/>
          </p:nvSpPr>
          <p:spPr bwMode="auto">
            <a:xfrm flipH="1">
              <a:off x="4128" y="624"/>
              <a:ext cx="144" cy="96"/>
            </a:xfrm>
            <a:prstGeom prst="line">
              <a:avLst/>
            </a:prstGeom>
            <a:noFill/>
            <a:ln w="9525">
              <a:solidFill>
                <a:schemeClr val="tx1"/>
              </a:solidFill>
              <a:round/>
              <a:headEnd/>
              <a:tailEnd/>
            </a:ln>
            <a:effectLst/>
          </p:spPr>
          <p:txBody>
            <a:bodyPr wrap="none" anchor="ctr"/>
            <a:lstStyle/>
            <a:p>
              <a:endParaRPr lang="en-GB"/>
            </a:p>
          </p:txBody>
        </p:sp>
        <p:sp>
          <p:nvSpPr>
            <p:cNvPr id="6153" name="Line 9"/>
            <p:cNvSpPr>
              <a:spLocks noChangeShapeType="1"/>
            </p:cNvSpPr>
            <p:nvPr/>
          </p:nvSpPr>
          <p:spPr bwMode="auto">
            <a:xfrm>
              <a:off x="4272" y="864"/>
              <a:ext cx="96" cy="96"/>
            </a:xfrm>
            <a:prstGeom prst="line">
              <a:avLst/>
            </a:prstGeom>
            <a:noFill/>
            <a:ln w="9525">
              <a:solidFill>
                <a:schemeClr val="tx1"/>
              </a:solidFill>
              <a:round/>
              <a:headEnd/>
              <a:tailEnd/>
            </a:ln>
            <a:effectLst/>
          </p:spPr>
          <p:txBody>
            <a:bodyPr wrap="none" anchor="ctr"/>
            <a:lstStyle/>
            <a:p>
              <a:endParaRPr lang="en-GB"/>
            </a:p>
          </p:txBody>
        </p:sp>
        <p:sp>
          <p:nvSpPr>
            <p:cNvPr id="6154" name="Line 10"/>
            <p:cNvSpPr>
              <a:spLocks noChangeShapeType="1"/>
            </p:cNvSpPr>
            <p:nvPr/>
          </p:nvSpPr>
          <p:spPr bwMode="auto">
            <a:xfrm flipH="1">
              <a:off x="4176" y="864"/>
              <a:ext cx="96" cy="96"/>
            </a:xfrm>
            <a:prstGeom prst="line">
              <a:avLst/>
            </a:prstGeom>
            <a:noFill/>
            <a:ln w="9525">
              <a:solidFill>
                <a:schemeClr val="tx1"/>
              </a:solidFill>
              <a:round/>
              <a:headEnd/>
              <a:tailEnd/>
            </a:ln>
            <a:effectLst/>
          </p:spPr>
          <p:txBody>
            <a:bodyPr wrap="none" anchor="ctr"/>
            <a:lstStyle/>
            <a:p>
              <a:endParaRPr lang="en-GB"/>
            </a:p>
          </p:txBody>
        </p:sp>
        <p:sp>
          <p:nvSpPr>
            <p:cNvPr id="6156" name="Text Box 12"/>
            <p:cNvSpPr txBox="1">
              <a:spLocks noChangeArrowheads="1"/>
            </p:cNvSpPr>
            <p:nvPr/>
          </p:nvSpPr>
          <p:spPr bwMode="auto">
            <a:xfrm>
              <a:off x="4032" y="960"/>
              <a:ext cx="490" cy="250"/>
            </a:xfrm>
            <a:prstGeom prst="rect">
              <a:avLst/>
            </a:prstGeom>
            <a:noFill/>
            <a:ln w="9525">
              <a:noFill/>
              <a:miter lim="800000"/>
              <a:headEnd/>
              <a:tailEnd/>
            </a:ln>
            <a:effectLst/>
          </p:spPr>
          <p:txBody>
            <a:bodyPr>
              <a:spAutoFit/>
            </a:bodyPr>
            <a:lstStyle/>
            <a:p>
              <a:pPr rtl="0"/>
              <a:r>
                <a:rPr lang="en-US" sz="2000" b="0">
                  <a:latin typeface="Times New Roman" pitchFamily="18" charset="0"/>
                </a:rPr>
                <a:t>name</a:t>
              </a:r>
              <a:endParaRPr lang="en-US" sz="2400" b="0">
                <a:latin typeface="Times New Roman" pitchFamily="18" charset="0"/>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uml system a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3648" y="4221088"/>
            <a:ext cx="3955367" cy="263691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System Actor</a:t>
            </a:r>
            <a:endParaRPr lang="en-US" dirty="0"/>
          </a:p>
        </p:txBody>
      </p:sp>
      <p:sp>
        <p:nvSpPr>
          <p:cNvPr id="3" name="Content Placeholder 2"/>
          <p:cNvSpPr>
            <a:spLocks noGrp="1"/>
          </p:cNvSpPr>
          <p:nvPr>
            <p:ph idx="1"/>
          </p:nvPr>
        </p:nvSpPr>
        <p:spPr/>
        <p:txBody>
          <a:bodyPr/>
          <a:lstStyle/>
          <a:p>
            <a:r>
              <a:rPr lang="en-US" dirty="0"/>
              <a:t>Actors can be </a:t>
            </a:r>
            <a:r>
              <a:rPr lang="en-US" dirty="0" smtClean="0"/>
              <a:t>an automated systems</a:t>
            </a:r>
          </a:p>
          <a:p>
            <a:r>
              <a:rPr lang="en-US" dirty="0" smtClean="0"/>
              <a:t>Such a system already exist and will communicate the system to be built</a:t>
            </a:r>
          </a:p>
          <a:p>
            <a:r>
              <a:rPr lang="en-US" dirty="0" smtClean="0"/>
              <a:t>Can be primary or secondary user</a:t>
            </a:r>
            <a:endParaRPr lang="en-US" dirty="0"/>
          </a:p>
          <a:p>
            <a:endParaRPr lang="en-US" dirty="0"/>
          </a:p>
        </p:txBody>
      </p:sp>
    </p:spTree>
    <p:extLst>
      <p:ext uri="{BB962C8B-B14F-4D97-AF65-F5344CB8AC3E}">
        <p14:creationId xmlns:p14="http://schemas.microsoft.com/office/powerpoint/2010/main" val="1551298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Association</a:t>
            </a:r>
            <a:endParaRPr lang="en-US" dirty="0"/>
          </a:p>
        </p:txBody>
      </p:sp>
      <p:sp>
        <p:nvSpPr>
          <p:cNvPr id="3" name="Content Placeholder 2"/>
          <p:cNvSpPr>
            <a:spLocks noGrp="1"/>
          </p:cNvSpPr>
          <p:nvPr>
            <p:ph idx="1"/>
          </p:nvPr>
        </p:nvSpPr>
        <p:spPr>
          <a:xfrm>
            <a:off x="457200" y="1600200"/>
            <a:ext cx="8229600" cy="4997151"/>
          </a:xfrm>
        </p:spPr>
        <p:txBody>
          <a:bodyPr>
            <a:normAutofit/>
          </a:bodyPr>
          <a:lstStyle/>
          <a:p>
            <a:r>
              <a:rPr lang="en-US" dirty="0" smtClean="0"/>
              <a:t>Shows presence or absence of possible communication between an actor and a use case</a:t>
            </a:r>
          </a:p>
          <a:p>
            <a:r>
              <a:rPr lang="en-US" dirty="0" smtClean="0"/>
              <a:t>It presents a static view of association i.e., not giving any information about the sequence and count of messages communicated</a:t>
            </a:r>
          </a:p>
          <a:p>
            <a:r>
              <a:rPr lang="en-US" dirty="0" smtClean="0"/>
              <a:t>It doesn’t have a direction and therefore doesn’t indicate the orientation of communication (Its too early for that!)</a:t>
            </a:r>
          </a:p>
          <a:p>
            <a:endParaRPr lang="en-US" dirty="0"/>
          </a:p>
        </p:txBody>
      </p:sp>
      <p:cxnSp>
        <p:nvCxnSpPr>
          <p:cNvPr id="5" name="Straight Connector 4"/>
          <p:cNvCxnSpPr/>
          <p:nvPr/>
        </p:nvCxnSpPr>
        <p:spPr>
          <a:xfrm>
            <a:off x="5004048" y="1417638"/>
            <a:ext cx="352839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71180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System Boundary</a:t>
            </a:r>
            <a:endParaRPr lang="en-US" dirty="0"/>
          </a:p>
        </p:txBody>
      </p:sp>
      <p:sp>
        <p:nvSpPr>
          <p:cNvPr id="3" name="Content Placeholder 2"/>
          <p:cNvSpPr>
            <a:spLocks noGrp="1"/>
          </p:cNvSpPr>
          <p:nvPr>
            <p:ph idx="1"/>
          </p:nvPr>
        </p:nvSpPr>
        <p:spPr/>
        <p:txBody>
          <a:bodyPr/>
          <a:lstStyle/>
          <a:p>
            <a:r>
              <a:rPr lang="en-US" dirty="0" smtClean="0"/>
              <a:t>It has </a:t>
            </a:r>
            <a:r>
              <a:rPr lang="en-US" dirty="0"/>
              <a:t>everything to be built </a:t>
            </a:r>
            <a:r>
              <a:rPr lang="en-US" dirty="0" smtClean="0"/>
              <a:t>within it</a:t>
            </a:r>
          </a:p>
          <a:p>
            <a:r>
              <a:rPr lang="en-US" dirty="0" smtClean="0"/>
              <a:t>It </a:t>
            </a:r>
            <a:r>
              <a:rPr lang="en-US" dirty="0"/>
              <a:t>defines </a:t>
            </a:r>
            <a:r>
              <a:rPr lang="en-US" dirty="0" smtClean="0"/>
              <a:t>scope </a:t>
            </a:r>
            <a:r>
              <a:rPr lang="en-US" dirty="0"/>
              <a:t>of the </a:t>
            </a:r>
            <a:r>
              <a:rPr lang="en-US" dirty="0" smtClean="0"/>
              <a:t>system</a:t>
            </a:r>
          </a:p>
          <a:p>
            <a:r>
              <a:rPr lang="en-US" dirty="0" smtClean="0"/>
              <a:t>Everything </a:t>
            </a:r>
            <a:r>
              <a:rPr lang="en-US" dirty="0"/>
              <a:t>outside the boundary is system’s </a:t>
            </a:r>
            <a:r>
              <a:rPr lang="en-US" dirty="0" smtClean="0"/>
              <a:t>environment</a:t>
            </a:r>
          </a:p>
          <a:p>
            <a:endParaRPr lang="en-US" dirty="0"/>
          </a:p>
          <a:p>
            <a:pPr marL="0" indent="0">
              <a:buNone/>
            </a:pPr>
            <a:r>
              <a:rPr lang="en-US" dirty="0"/>
              <a:t>5. System Name</a:t>
            </a:r>
            <a:r>
              <a:rPr lang="en-US" dirty="0" smtClean="0"/>
              <a:t>:</a:t>
            </a:r>
          </a:p>
          <a:p>
            <a:pPr marL="0" indent="0">
              <a:buNone/>
            </a:pPr>
            <a:r>
              <a:rPr lang="en-US" dirty="0" smtClean="0"/>
              <a:t>Within Boundary </a:t>
            </a:r>
            <a:endParaRPr lang="en-US" dirty="0"/>
          </a:p>
          <a:p>
            <a:endParaRPr lang="en-US" b="1" dirty="0"/>
          </a:p>
        </p:txBody>
      </p:sp>
      <p:sp>
        <p:nvSpPr>
          <p:cNvPr id="4" name="Rectangle 3"/>
          <p:cNvSpPr/>
          <p:nvPr/>
        </p:nvSpPr>
        <p:spPr>
          <a:xfrm>
            <a:off x="4788024" y="3429000"/>
            <a:ext cx="4032448" cy="32978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p:cNvSpPr txBox="1"/>
          <p:nvPr/>
        </p:nvSpPr>
        <p:spPr>
          <a:xfrm>
            <a:off x="5364088" y="3504207"/>
            <a:ext cx="2880320" cy="369332"/>
          </a:xfrm>
          <a:prstGeom prst="rect">
            <a:avLst/>
          </a:prstGeom>
          <a:noFill/>
        </p:spPr>
        <p:txBody>
          <a:bodyPr wrap="square" rtlCol="0">
            <a:spAutoFit/>
          </a:bodyPr>
          <a:lstStyle/>
          <a:p>
            <a:r>
              <a:rPr lang="en-US" dirty="0" smtClean="0"/>
              <a:t>Book Management System</a:t>
            </a:r>
            <a:endParaRPr lang="en-US" dirty="0"/>
          </a:p>
        </p:txBody>
      </p:sp>
    </p:spTree>
    <p:extLst>
      <p:ext uri="{BB962C8B-B14F-4D97-AF65-F5344CB8AC3E}">
        <p14:creationId xmlns:p14="http://schemas.microsoft.com/office/powerpoint/2010/main" val="5572910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4"/>
          <p:cNvSpPr>
            <a:spLocks noGrp="1"/>
          </p:cNvSpPr>
          <p:nvPr>
            <p:ph type="sldNum" sz="quarter" idx="12"/>
          </p:nvPr>
        </p:nvSpPr>
        <p:spPr/>
        <p:txBody>
          <a:bodyPr/>
          <a:lstStyle/>
          <a:p>
            <a:fld id="{AC12FF51-0943-450E-BE0A-1E72DB8FD554}" type="slidenum">
              <a:rPr lang="he-IL"/>
              <a:pPr/>
              <a:t>7</a:t>
            </a:fld>
            <a:endParaRPr lang="en-US"/>
          </a:p>
        </p:txBody>
      </p:sp>
      <p:sp>
        <p:nvSpPr>
          <p:cNvPr id="14338" name="Rectangle 2"/>
          <p:cNvSpPr>
            <a:spLocks noGrp="1" noChangeArrowheads="1"/>
          </p:cNvSpPr>
          <p:nvPr>
            <p:ph type="title"/>
          </p:nvPr>
        </p:nvSpPr>
        <p:spPr/>
        <p:txBody>
          <a:bodyPr/>
          <a:lstStyle/>
          <a:p>
            <a:r>
              <a:rPr lang="en-US"/>
              <a:t>Example of Use Case Diagram</a:t>
            </a:r>
          </a:p>
        </p:txBody>
      </p:sp>
      <p:pic>
        <p:nvPicPr>
          <p:cNvPr id="4" name="Picture 3"/>
          <p:cNvPicPr>
            <a:picLocks noChangeAspect="1"/>
          </p:cNvPicPr>
          <p:nvPr/>
        </p:nvPicPr>
        <p:blipFill>
          <a:blip r:embed="rId2"/>
          <a:stretch>
            <a:fillRect/>
          </a:stretch>
        </p:blipFill>
        <p:spPr>
          <a:xfrm>
            <a:off x="1495425" y="1381125"/>
            <a:ext cx="6153150" cy="409575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F37DECE-64E9-40B7-B589-A6B924C89B58}" type="slidenum">
              <a:rPr lang="he-IL"/>
              <a:pPr/>
              <a:t>8</a:t>
            </a:fld>
            <a:endParaRPr lang="en-US"/>
          </a:p>
        </p:txBody>
      </p:sp>
      <p:sp>
        <p:nvSpPr>
          <p:cNvPr id="10242" name="Rectangle 2"/>
          <p:cNvSpPr>
            <a:spLocks noGrp="1" noChangeArrowheads="1"/>
          </p:cNvSpPr>
          <p:nvPr>
            <p:ph type="title"/>
          </p:nvPr>
        </p:nvSpPr>
        <p:spPr/>
        <p:txBody>
          <a:bodyPr/>
          <a:lstStyle/>
          <a:p>
            <a:r>
              <a:rPr lang="en-US"/>
              <a:t>Relationships between Use Cases</a:t>
            </a:r>
          </a:p>
        </p:txBody>
      </p:sp>
      <p:sp>
        <p:nvSpPr>
          <p:cNvPr id="10243" name="Rectangle 3"/>
          <p:cNvSpPr>
            <a:spLocks noGrp="1" noChangeArrowheads="1"/>
          </p:cNvSpPr>
          <p:nvPr>
            <p:ph type="body" idx="1"/>
          </p:nvPr>
        </p:nvSpPr>
        <p:spPr/>
        <p:txBody>
          <a:bodyPr/>
          <a:lstStyle/>
          <a:p>
            <a:pPr>
              <a:lnSpc>
                <a:spcPct val="90000"/>
              </a:lnSpc>
              <a:buFont typeface="Monotype Sorts" pitchFamily="2" charset="2"/>
              <a:buNone/>
            </a:pPr>
            <a:r>
              <a:rPr lang="en-US" dirty="0"/>
              <a:t>1. Generalization - use cases that are specialized versions of other use cases.</a:t>
            </a:r>
          </a:p>
          <a:p>
            <a:pPr>
              <a:lnSpc>
                <a:spcPct val="90000"/>
              </a:lnSpc>
              <a:buFont typeface="Monotype Sorts" pitchFamily="2" charset="2"/>
              <a:buNone/>
            </a:pPr>
            <a:endParaRPr lang="en-US" dirty="0" smtClean="0"/>
          </a:p>
          <a:p>
            <a:pPr>
              <a:lnSpc>
                <a:spcPct val="90000"/>
              </a:lnSpc>
              <a:buFont typeface="Monotype Sorts" pitchFamily="2" charset="2"/>
              <a:buNone/>
            </a:pPr>
            <a:r>
              <a:rPr lang="en-US" dirty="0" smtClean="0"/>
              <a:t>2</a:t>
            </a:r>
            <a:r>
              <a:rPr lang="en-US" dirty="0"/>
              <a:t>. Include - use cases that are included as parts of other use cases. </a:t>
            </a:r>
            <a:endParaRPr lang="en-US" dirty="0" smtClean="0"/>
          </a:p>
          <a:p>
            <a:pPr>
              <a:lnSpc>
                <a:spcPct val="90000"/>
              </a:lnSpc>
              <a:buFont typeface="Monotype Sorts" pitchFamily="2" charset="2"/>
              <a:buNone/>
            </a:pPr>
            <a:endParaRPr lang="en-US" dirty="0"/>
          </a:p>
          <a:p>
            <a:pPr>
              <a:lnSpc>
                <a:spcPct val="90000"/>
              </a:lnSpc>
              <a:buFont typeface="Monotype Sorts" pitchFamily="2" charset="2"/>
              <a:buNone/>
            </a:pPr>
            <a:r>
              <a:rPr lang="en-US" dirty="0"/>
              <a:t>3. Extend - use cases that extend the behavior of other core use cases.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176785FC-30DA-47FA-AFBA-1267A00AA326}" type="slidenum">
              <a:rPr lang="he-IL"/>
              <a:pPr/>
              <a:t>9</a:t>
            </a:fld>
            <a:endParaRPr lang="en-US"/>
          </a:p>
        </p:txBody>
      </p:sp>
      <p:sp>
        <p:nvSpPr>
          <p:cNvPr id="11266" name="Rectangle 2"/>
          <p:cNvSpPr>
            <a:spLocks noGrp="1" noChangeArrowheads="1"/>
          </p:cNvSpPr>
          <p:nvPr>
            <p:ph type="title"/>
          </p:nvPr>
        </p:nvSpPr>
        <p:spPr/>
        <p:txBody>
          <a:bodyPr/>
          <a:lstStyle/>
          <a:p>
            <a:r>
              <a:rPr lang="en-US"/>
              <a:t>1. Generalization</a:t>
            </a:r>
          </a:p>
        </p:txBody>
      </p:sp>
      <p:sp>
        <p:nvSpPr>
          <p:cNvPr id="11267" name="Rectangle 3"/>
          <p:cNvSpPr>
            <a:spLocks noGrp="1" noChangeArrowheads="1"/>
          </p:cNvSpPr>
          <p:nvPr>
            <p:ph type="body" idx="1"/>
          </p:nvPr>
        </p:nvSpPr>
        <p:spPr/>
        <p:txBody>
          <a:bodyPr/>
          <a:lstStyle/>
          <a:p>
            <a:r>
              <a:rPr lang="en-US"/>
              <a:t>The child use case inherits the </a:t>
            </a:r>
          </a:p>
          <a:p>
            <a:pPr>
              <a:buFont typeface="Monotype Sorts" pitchFamily="2" charset="2"/>
              <a:buNone/>
            </a:pPr>
            <a:r>
              <a:rPr lang="en-US"/>
              <a:t>	behavior and meaning of the</a:t>
            </a:r>
          </a:p>
          <a:p>
            <a:pPr>
              <a:buFont typeface="Monotype Sorts" pitchFamily="2" charset="2"/>
              <a:buNone/>
            </a:pPr>
            <a:r>
              <a:rPr lang="en-US"/>
              <a:t>	parent use case.</a:t>
            </a:r>
          </a:p>
          <a:p>
            <a:r>
              <a:rPr lang="en-US"/>
              <a:t>The child may add to or </a:t>
            </a:r>
          </a:p>
          <a:p>
            <a:pPr>
              <a:buFont typeface="Monotype Sorts" pitchFamily="2" charset="2"/>
              <a:buNone/>
            </a:pPr>
            <a:r>
              <a:rPr lang="en-US"/>
              <a:t>	override the behavior of its parent.</a:t>
            </a:r>
          </a:p>
        </p:txBody>
      </p:sp>
      <p:grpSp>
        <p:nvGrpSpPr>
          <p:cNvPr id="2" name="Group 16"/>
          <p:cNvGrpSpPr>
            <a:grpSpLocks/>
          </p:cNvGrpSpPr>
          <p:nvPr/>
        </p:nvGrpSpPr>
        <p:grpSpPr bwMode="auto">
          <a:xfrm>
            <a:off x="7315200" y="2133600"/>
            <a:ext cx="914400" cy="2133600"/>
            <a:chOff x="4608" y="1344"/>
            <a:chExt cx="576" cy="1344"/>
          </a:xfrm>
        </p:grpSpPr>
        <p:grpSp>
          <p:nvGrpSpPr>
            <p:cNvPr id="3" name="Group 4"/>
            <p:cNvGrpSpPr>
              <a:grpSpLocks/>
            </p:cNvGrpSpPr>
            <p:nvPr/>
          </p:nvGrpSpPr>
          <p:grpSpPr bwMode="auto">
            <a:xfrm>
              <a:off x="4608" y="1344"/>
              <a:ext cx="576" cy="432"/>
              <a:chOff x="4176" y="720"/>
              <a:chExt cx="576" cy="432"/>
            </a:xfrm>
          </p:grpSpPr>
          <p:sp>
            <p:nvSpPr>
              <p:cNvPr id="11269" name="Oval 5"/>
              <p:cNvSpPr>
                <a:spLocks noChangeArrowheads="1"/>
              </p:cNvSpPr>
              <p:nvPr/>
            </p:nvSpPr>
            <p:spPr bwMode="auto">
              <a:xfrm>
                <a:off x="4176" y="720"/>
                <a:ext cx="576" cy="432"/>
              </a:xfrm>
              <a:prstGeom prst="ellipse">
                <a:avLst/>
              </a:prstGeom>
              <a:noFill/>
              <a:ln w="9525">
                <a:solidFill>
                  <a:schemeClr val="tx1"/>
                </a:solidFill>
                <a:round/>
                <a:headEnd/>
                <a:tailEnd/>
              </a:ln>
              <a:effectLst/>
            </p:spPr>
            <p:txBody>
              <a:bodyPr wrap="none" anchor="ctr"/>
              <a:lstStyle/>
              <a:p>
                <a:endParaRPr lang="en-GB"/>
              </a:p>
            </p:txBody>
          </p:sp>
          <p:sp>
            <p:nvSpPr>
              <p:cNvPr id="11270" name="Text Box 6"/>
              <p:cNvSpPr txBox="1">
                <a:spLocks noChangeArrowheads="1"/>
              </p:cNvSpPr>
              <p:nvPr/>
            </p:nvSpPr>
            <p:spPr bwMode="auto">
              <a:xfrm>
                <a:off x="4224" y="816"/>
                <a:ext cx="528" cy="250"/>
              </a:xfrm>
              <a:prstGeom prst="rect">
                <a:avLst/>
              </a:prstGeom>
              <a:noFill/>
              <a:ln w="9525">
                <a:noFill/>
                <a:miter lim="800000"/>
                <a:headEnd/>
                <a:tailEnd/>
              </a:ln>
              <a:effectLst/>
            </p:spPr>
            <p:txBody>
              <a:bodyPr>
                <a:spAutoFit/>
              </a:bodyPr>
              <a:lstStyle/>
              <a:p>
                <a:pPr rtl="0"/>
                <a:r>
                  <a:rPr lang="en-US" sz="2000" b="0">
                    <a:latin typeface="Times New Roman" pitchFamily="18" charset="0"/>
                  </a:rPr>
                  <a:t>parent</a:t>
                </a:r>
                <a:endParaRPr lang="en-US" sz="2400" b="0">
                  <a:latin typeface="Times New Roman" pitchFamily="18" charset="0"/>
                </a:endParaRPr>
              </a:p>
            </p:txBody>
          </p:sp>
        </p:grpSp>
        <p:grpSp>
          <p:nvGrpSpPr>
            <p:cNvPr id="4" name="Group 7"/>
            <p:cNvGrpSpPr>
              <a:grpSpLocks/>
            </p:cNvGrpSpPr>
            <p:nvPr/>
          </p:nvGrpSpPr>
          <p:grpSpPr bwMode="auto">
            <a:xfrm>
              <a:off x="4608" y="2256"/>
              <a:ext cx="576" cy="432"/>
              <a:chOff x="4176" y="720"/>
              <a:chExt cx="576" cy="432"/>
            </a:xfrm>
          </p:grpSpPr>
          <p:sp>
            <p:nvSpPr>
              <p:cNvPr id="11272" name="Oval 8"/>
              <p:cNvSpPr>
                <a:spLocks noChangeArrowheads="1"/>
              </p:cNvSpPr>
              <p:nvPr/>
            </p:nvSpPr>
            <p:spPr bwMode="auto">
              <a:xfrm>
                <a:off x="4176" y="720"/>
                <a:ext cx="576" cy="432"/>
              </a:xfrm>
              <a:prstGeom prst="ellipse">
                <a:avLst/>
              </a:prstGeom>
              <a:noFill/>
              <a:ln w="9525">
                <a:solidFill>
                  <a:schemeClr val="tx1"/>
                </a:solidFill>
                <a:round/>
                <a:headEnd/>
                <a:tailEnd/>
              </a:ln>
              <a:effectLst/>
            </p:spPr>
            <p:txBody>
              <a:bodyPr wrap="none" anchor="ctr"/>
              <a:lstStyle/>
              <a:p>
                <a:endParaRPr lang="en-GB"/>
              </a:p>
            </p:txBody>
          </p:sp>
          <p:sp>
            <p:nvSpPr>
              <p:cNvPr id="11273" name="Text Box 9"/>
              <p:cNvSpPr txBox="1">
                <a:spLocks noChangeArrowheads="1"/>
              </p:cNvSpPr>
              <p:nvPr/>
            </p:nvSpPr>
            <p:spPr bwMode="auto">
              <a:xfrm>
                <a:off x="4224" y="816"/>
                <a:ext cx="528" cy="250"/>
              </a:xfrm>
              <a:prstGeom prst="rect">
                <a:avLst/>
              </a:prstGeom>
              <a:noFill/>
              <a:ln w="9525">
                <a:noFill/>
                <a:miter lim="800000"/>
                <a:headEnd/>
                <a:tailEnd/>
              </a:ln>
              <a:effectLst/>
            </p:spPr>
            <p:txBody>
              <a:bodyPr>
                <a:spAutoFit/>
              </a:bodyPr>
              <a:lstStyle/>
              <a:p>
                <a:pPr rtl="0"/>
                <a:r>
                  <a:rPr lang="en-US" sz="2000" b="0">
                    <a:latin typeface="Times New Roman" pitchFamily="18" charset="0"/>
                  </a:rPr>
                  <a:t>child</a:t>
                </a:r>
                <a:endParaRPr lang="en-US" sz="2400" b="0">
                  <a:latin typeface="Times New Roman" pitchFamily="18" charset="0"/>
                </a:endParaRPr>
              </a:p>
            </p:txBody>
          </p:sp>
        </p:grpSp>
        <p:sp>
          <p:nvSpPr>
            <p:cNvPr id="11276" name="Line 12"/>
            <p:cNvSpPr>
              <a:spLocks noChangeShapeType="1"/>
            </p:cNvSpPr>
            <p:nvPr/>
          </p:nvSpPr>
          <p:spPr bwMode="auto">
            <a:xfrm>
              <a:off x="4896" y="1968"/>
              <a:ext cx="0" cy="288"/>
            </a:xfrm>
            <a:prstGeom prst="line">
              <a:avLst/>
            </a:prstGeom>
            <a:noFill/>
            <a:ln w="9525">
              <a:solidFill>
                <a:schemeClr val="tx1"/>
              </a:solidFill>
              <a:round/>
              <a:headEnd/>
              <a:tailEnd/>
            </a:ln>
            <a:effectLst/>
          </p:spPr>
          <p:txBody>
            <a:bodyPr wrap="none" anchor="ctr"/>
            <a:lstStyle/>
            <a:p>
              <a:endParaRPr lang="en-GB"/>
            </a:p>
          </p:txBody>
        </p:sp>
        <p:sp>
          <p:nvSpPr>
            <p:cNvPr id="11279" name="AutoShape 15"/>
            <p:cNvSpPr>
              <a:spLocks noChangeArrowheads="1"/>
            </p:cNvSpPr>
            <p:nvPr/>
          </p:nvSpPr>
          <p:spPr bwMode="auto">
            <a:xfrm>
              <a:off x="4752" y="1776"/>
              <a:ext cx="288" cy="192"/>
            </a:xfrm>
            <a:prstGeom prst="triangle">
              <a:avLst>
                <a:gd name="adj" fmla="val 50000"/>
              </a:avLst>
            </a:prstGeom>
            <a:noFill/>
            <a:ln w="9525">
              <a:solidFill>
                <a:schemeClr val="tx1"/>
              </a:solidFill>
              <a:miter lim="800000"/>
              <a:headEnd/>
              <a:tailEnd/>
            </a:ln>
            <a:effectLst/>
          </p:spPr>
          <p:txBody>
            <a:bodyPr wrap="none" anchor="ctr"/>
            <a:lstStyle/>
            <a:p>
              <a:endParaRPr lang="en-GB"/>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1919</TotalTime>
  <Words>916</Words>
  <Application>Microsoft Office PowerPoint</Application>
  <PresentationFormat>On-screen Show (4:3)</PresentationFormat>
  <Paragraphs>153</Paragraphs>
  <Slides>24</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1" baseType="lpstr">
      <vt:lpstr>Arial</vt:lpstr>
      <vt:lpstr>Calibri</vt:lpstr>
      <vt:lpstr>Monotype Sorts</vt:lpstr>
      <vt:lpstr>Times New Roman</vt:lpstr>
      <vt:lpstr>Wingdings</vt:lpstr>
      <vt:lpstr>Office Theme</vt:lpstr>
      <vt:lpstr>VISIO</vt:lpstr>
      <vt:lpstr>Use case diagrams</vt:lpstr>
      <vt:lpstr>1. Use Case</vt:lpstr>
      <vt:lpstr>2. Actors</vt:lpstr>
      <vt:lpstr>System Actor</vt:lpstr>
      <vt:lpstr>3. Association</vt:lpstr>
      <vt:lpstr>4. System Boundary</vt:lpstr>
      <vt:lpstr>Example of Use Case Diagram</vt:lpstr>
      <vt:lpstr>Relationships between Use Cases</vt:lpstr>
      <vt:lpstr>1. Generalization</vt:lpstr>
      <vt:lpstr>More about Generalization</vt:lpstr>
      <vt:lpstr>2. Include</vt:lpstr>
      <vt:lpstr>More about Include</vt:lpstr>
      <vt:lpstr>3. Extend</vt:lpstr>
      <vt:lpstr>More about Extend</vt:lpstr>
      <vt:lpstr>Relationships between Use Cases  and Actors</vt:lpstr>
      <vt:lpstr>Modified Home Heating</vt:lpstr>
      <vt:lpstr>PowerPoint Presentation</vt:lpstr>
      <vt:lpstr>Example- Money Withdraw</vt:lpstr>
      <vt:lpstr>Example- Money Withdraw (cont.)</vt:lpstr>
      <vt:lpstr>Example- Money Withdraw (cont.)</vt:lpstr>
      <vt:lpstr>Example- Money Withdraw (cont.)</vt:lpstr>
      <vt:lpstr>Sample Systems</vt:lpstr>
      <vt:lpstr>Multiple Use-cases in a single Use-case Diagram (do not try until you have good practice of it)</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case diagrams</dc:title>
  <dc:subject>use case diagrams</dc:subject>
  <dc:creator>M Taimoor Khan</dc:creator>
  <cp:keywords>use case diagrams</cp:keywords>
  <dc:description>This lecture explains drawing use case diagrams. Some exercise work is given in the assignment section for practice.</dc:description>
  <cp:lastModifiedBy>Taimoor</cp:lastModifiedBy>
  <cp:revision>54</cp:revision>
  <dcterms:created xsi:type="dcterms:W3CDTF">2012-09-26T19:21:36Z</dcterms:created>
  <dcterms:modified xsi:type="dcterms:W3CDTF">2019-09-26T17:43:25Z</dcterms:modified>
  <cp:category>use case diagrams</cp:category>
</cp:coreProperties>
</file>