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3" r:id="rId3"/>
    <p:sldId id="258" r:id="rId4"/>
    <p:sldId id="260" r:id="rId5"/>
    <p:sldId id="261" r:id="rId6"/>
    <p:sldId id="262" r:id="rId7"/>
    <p:sldId id="263" r:id="rId8"/>
    <p:sldId id="264" r:id="rId9"/>
    <p:sldId id="318" r:id="rId10"/>
    <p:sldId id="319" r:id="rId11"/>
    <p:sldId id="268" r:id="rId12"/>
    <p:sldId id="265" r:id="rId13"/>
    <p:sldId id="266" r:id="rId14"/>
    <p:sldId id="267" r:id="rId15"/>
    <p:sldId id="269" r:id="rId16"/>
    <p:sldId id="270" r:id="rId17"/>
    <p:sldId id="290" r:id="rId18"/>
    <p:sldId id="257" r:id="rId19"/>
    <p:sldId id="291" r:id="rId20"/>
    <p:sldId id="271" r:id="rId21"/>
    <p:sldId id="272" r:id="rId22"/>
    <p:sldId id="273" r:id="rId23"/>
    <p:sldId id="274" r:id="rId24"/>
    <p:sldId id="275" r:id="rId25"/>
    <p:sldId id="276" r:id="rId26"/>
    <p:sldId id="320" r:id="rId27"/>
    <p:sldId id="321" r:id="rId28"/>
    <p:sldId id="322" r:id="rId29"/>
    <p:sldId id="292" r:id="rId30"/>
    <p:sldId id="295" r:id="rId31"/>
    <p:sldId id="296" r:id="rId32"/>
    <p:sldId id="277" r:id="rId33"/>
    <p:sldId id="278" r:id="rId34"/>
    <p:sldId id="313" r:id="rId35"/>
    <p:sldId id="297" r:id="rId36"/>
    <p:sldId id="298" r:id="rId37"/>
    <p:sldId id="299" r:id="rId38"/>
    <p:sldId id="316" r:id="rId39"/>
    <p:sldId id="317" r:id="rId40"/>
    <p:sldId id="300" r:id="rId41"/>
    <p:sldId id="301" r:id="rId42"/>
    <p:sldId id="302" r:id="rId43"/>
    <p:sldId id="314" r:id="rId44"/>
    <p:sldId id="31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B015B9-E3BB-462A-947D-783F0A24E2AB}"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B015B9-E3BB-462A-947D-783F0A24E2AB}"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B015B9-E3BB-462A-947D-783F0A24E2AB}"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B015B9-E3BB-462A-947D-783F0A24E2AB}"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B015B9-E3BB-462A-947D-783F0A24E2AB}"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B015B9-E3BB-462A-947D-783F0A24E2AB}" type="datetimeFigureOut">
              <a:rPr lang="en-US" smtClean="0"/>
              <a:pPr/>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B015B9-E3BB-462A-947D-783F0A24E2AB}" type="datetimeFigureOut">
              <a:rPr lang="en-US" smtClean="0"/>
              <a:pPr/>
              <a:t>4/19/2020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B015B9-E3BB-462A-947D-783F0A24E2AB}" type="datetimeFigureOut">
              <a:rPr lang="en-US" smtClean="0"/>
              <a:pPr/>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015B9-E3BB-462A-947D-783F0A24E2AB}" type="datetimeFigureOut">
              <a:rPr lang="en-US" smtClean="0"/>
              <a:pPr/>
              <a:t>4/19/2020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B015B9-E3BB-462A-947D-783F0A24E2AB}" type="datetimeFigureOut">
              <a:rPr lang="en-US" smtClean="0"/>
              <a:pPr/>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B015B9-E3BB-462A-947D-783F0A24E2AB}" type="datetimeFigureOut">
              <a:rPr lang="en-US" smtClean="0"/>
              <a:pPr/>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015B9-E3BB-462A-947D-783F0A24E2AB}" type="datetimeFigureOut">
              <a:rPr lang="en-US" smtClean="0"/>
              <a:pPr/>
              <a:t>4/19/2020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A19E8-6C10-45A6-965E-96EC7F8C21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noChangeArrowheads="1"/>
          </p:cNvPicPr>
          <p:nvPr>
            <p:ph idx="1"/>
          </p:nvPr>
        </p:nvPicPr>
        <p:blipFill>
          <a:blip r:embed="rId2"/>
          <a:srcRect/>
          <a:stretch>
            <a:fillRect/>
          </a:stretch>
        </p:blipFill>
        <p:spPr bwMode="auto">
          <a:xfrm>
            <a:off x="533400" y="1981200"/>
            <a:ext cx="4657725" cy="2600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How to implement</a:t>
            </a:r>
          </a:p>
          <a:p>
            <a:r>
              <a:rPr lang="en-US" dirty="0" smtClean="0"/>
              <a:t>Add </a:t>
            </a:r>
            <a:r>
              <a:rPr lang="en-US" dirty="0"/>
              <a:t>a private static field to the class for storing the singleton instance.</a:t>
            </a:r>
          </a:p>
          <a:p>
            <a:r>
              <a:rPr lang="en-US" dirty="0"/>
              <a:t>Declare a public static creation method for getting the singleton instance.</a:t>
            </a:r>
          </a:p>
          <a:p>
            <a:r>
              <a:rPr lang="en-US" dirty="0"/>
              <a:t>Implement “lazy initialization” inside the static method. It should create a new object on its first call and put it into the static field. The method should always return that instance on all subsequent calls.</a:t>
            </a:r>
          </a:p>
          <a:p>
            <a:r>
              <a:rPr lang="en-US" dirty="0"/>
              <a:t>Make the constructor of the class private. The static method of the class will still be able to call the constructor, but not the other objects.</a:t>
            </a:r>
          </a:p>
          <a:p>
            <a:r>
              <a:rPr lang="en-US" dirty="0"/>
              <a:t>Go over the client code and replace all direct calls to the singleton’s constructor with calls to its static creation method.</a:t>
            </a:r>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3" name="Content Placeholder 2"/>
          <p:cNvSpPr>
            <a:spLocks noGrp="1"/>
          </p:cNvSpPr>
          <p:nvPr>
            <p:ph idx="1"/>
          </p:nvPr>
        </p:nvSpPr>
        <p:spPr/>
        <p:txBody>
          <a:bodyPr/>
          <a:lstStyle/>
          <a:p>
            <a:pPr>
              <a:buNone/>
            </a:pPr>
            <a:r>
              <a:rPr lang="en-US" b="1" dirty="0" smtClean="0"/>
              <a:t>Applicability:</a:t>
            </a:r>
          </a:p>
          <a:p>
            <a:r>
              <a:rPr lang="en-US" dirty="0" smtClean="0"/>
              <a:t>Use </a:t>
            </a:r>
            <a:r>
              <a:rPr lang="en-US" dirty="0"/>
              <a:t>the Singleton pattern when a class in your program should have just a single instance available to all clients; for example, a single database object shared by different parts of the program</a:t>
            </a:r>
            <a:r>
              <a:rPr lang="en-US" dirty="0" smtClean="0"/>
              <a:t>.</a:t>
            </a:r>
          </a:p>
          <a:p>
            <a:r>
              <a:rPr lang="en-US" dirty="0"/>
              <a:t>Use the Singleton pattern when you need stricter control over global variables.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3" name="Content Placeholder 2"/>
          <p:cNvSpPr>
            <a:spLocks noGrp="1"/>
          </p:cNvSpPr>
          <p:nvPr>
            <p:ph idx="1"/>
          </p:nvPr>
        </p:nvSpPr>
        <p:spPr/>
        <p:txBody>
          <a:bodyPr/>
          <a:lstStyle/>
          <a:p>
            <a:pPr>
              <a:buNone/>
            </a:pPr>
            <a:r>
              <a:rPr lang="en-US" b="1" dirty="0" smtClean="0"/>
              <a:t>Pros:</a:t>
            </a:r>
          </a:p>
          <a:p>
            <a:r>
              <a:rPr lang="en-US" dirty="0" smtClean="0"/>
              <a:t>You </a:t>
            </a:r>
            <a:r>
              <a:rPr lang="en-US" dirty="0"/>
              <a:t>can be sure that a class has only a single instance.</a:t>
            </a:r>
          </a:p>
          <a:p>
            <a:r>
              <a:rPr lang="en-US" dirty="0"/>
              <a:t> You gain a global access point to that instance.</a:t>
            </a:r>
          </a:p>
          <a:p>
            <a:r>
              <a:rPr lang="en-US" dirty="0"/>
              <a:t> The singleton object is initialized only when it’s requested for the first time.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3" name="Content Placeholder 2"/>
          <p:cNvSpPr>
            <a:spLocks noGrp="1"/>
          </p:cNvSpPr>
          <p:nvPr>
            <p:ph idx="1"/>
          </p:nvPr>
        </p:nvSpPr>
        <p:spPr/>
        <p:txBody>
          <a:bodyPr>
            <a:normAutofit/>
          </a:bodyPr>
          <a:lstStyle/>
          <a:p>
            <a:pPr>
              <a:buNone/>
            </a:pPr>
            <a:r>
              <a:rPr lang="en-US" b="1" dirty="0" smtClean="0"/>
              <a:t>Cons</a:t>
            </a:r>
          </a:p>
          <a:p>
            <a:r>
              <a:rPr lang="en-US" dirty="0"/>
              <a:t>Violates the </a:t>
            </a:r>
            <a:r>
              <a:rPr lang="en-US" i="1" dirty="0"/>
              <a:t>Single Responsibility Principle</a:t>
            </a:r>
            <a:r>
              <a:rPr lang="en-US" dirty="0"/>
              <a:t>. The pattern solves two problems at the time.</a:t>
            </a:r>
          </a:p>
          <a:p>
            <a:r>
              <a:rPr lang="en-US" dirty="0"/>
              <a:t> The pattern requires special treatment in a multithreaded environment so that multiple threads won’t create a singleton object several times.</a:t>
            </a:r>
          </a:p>
          <a:p>
            <a:pPr>
              <a:buNone/>
            </a:pPr>
            <a:endParaRPr lang="en-US" b="1" dirty="0"/>
          </a:p>
          <a:p>
            <a:endParaRPr lang="en-US" b="1"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sp>
        <p:nvSpPr>
          <p:cNvPr id="3" name="Content Placeholder 2"/>
          <p:cNvSpPr>
            <a:spLocks noGrp="1"/>
          </p:cNvSpPr>
          <p:nvPr>
            <p:ph idx="1"/>
          </p:nvPr>
        </p:nvSpPr>
        <p:spPr/>
        <p:txBody>
          <a:bodyPr/>
          <a:lstStyle/>
          <a:p>
            <a:pPr>
              <a:buNone/>
            </a:pPr>
            <a:r>
              <a:rPr lang="en-US" b="1" dirty="0" smtClean="0"/>
              <a:t>Intent</a:t>
            </a:r>
          </a:p>
          <a:p>
            <a:r>
              <a:rPr lang="en-US" dirty="0" smtClean="0"/>
              <a:t>Factory </a:t>
            </a:r>
            <a:r>
              <a:rPr lang="en-US" dirty="0"/>
              <a:t>Method is a creational design pattern that provides an interface for creating objects in a </a:t>
            </a:r>
            <a:r>
              <a:rPr lang="en-US" dirty="0" err="1"/>
              <a:t>superclass</a:t>
            </a:r>
            <a:r>
              <a:rPr lang="en-US" dirty="0"/>
              <a:t>, but allows subclasses to alter the type of objects that will be created.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Factory Pattern - Problem</a:t>
            </a:r>
            <a:br>
              <a:rPr lang="en-US" dirty="0" smtClean="0"/>
            </a:br>
            <a:endParaRPr lang="en-US" dirty="0"/>
          </a:p>
        </p:txBody>
      </p:sp>
      <p:sp>
        <p:nvSpPr>
          <p:cNvPr id="3" name="Content Placeholder 2"/>
          <p:cNvSpPr>
            <a:spLocks noGrp="1"/>
          </p:cNvSpPr>
          <p:nvPr>
            <p:ph idx="1"/>
          </p:nvPr>
        </p:nvSpPr>
        <p:spPr>
          <a:xfrm>
            <a:off x="457200" y="1600200"/>
            <a:ext cx="8229600" cy="2666999"/>
          </a:xfrm>
        </p:spPr>
        <p:txBody>
          <a:bodyPr>
            <a:normAutofit fontScale="70000" lnSpcReduction="20000"/>
          </a:bodyPr>
          <a:lstStyle/>
          <a:p>
            <a:r>
              <a:rPr lang="en-US" dirty="0" smtClean="0"/>
              <a:t>Imagine that you’re creating a logistics management application. </a:t>
            </a:r>
          </a:p>
          <a:p>
            <a:r>
              <a:rPr lang="en-US" dirty="0" smtClean="0"/>
              <a:t>The first version of your app can only handle transportation by </a:t>
            </a:r>
            <a:r>
              <a:rPr lang="en-US" b="1" dirty="0" smtClean="0"/>
              <a:t>trucks</a:t>
            </a:r>
            <a:r>
              <a:rPr lang="en-US" dirty="0" smtClean="0"/>
              <a:t>, so the bulk of your code lives inside the </a:t>
            </a:r>
            <a:r>
              <a:rPr lang="en-US" b="1" dirty="0" smtClean="0"/>
              <a:t>Truck</a:t>
            </a:r>
            <a:r>
              <a:rPr lang="en-US" dirty="0" smtClean="0"/>
              <a:t> class.</a:t>
            </a:r>
          </a:p>
          <a:p>
            <a:r>
              <a:rPr lang="en-US" dirty="0" smtClean="0"/>
              <a:t>After a while, your app becomes pretty popular. Each day you receive dozens of requests from sea transportation companies to incorporate </a:t>
            </a:r>
            <a:r>
              <a:rPr lang="en-US" b="1" dirty="0" smtClean="0"/>
              <a:t>sea</a:t>
            </a:r>
            <a:r>
              <a:rPr lang="en-US" dirty="0" smtClean="0"/>
              <a:t> logistics into the app.</a:t>
            </a:r>
          </a:p>
          <a:p>
            <a:endParaRPr lang="en-US" b="1" dirty="0"/>
          </a:p>
        </p:txBody>
      </p:sp>
      <p:pic>
        <p:nvPicPr>
          <p:cNvPr id="4" name="Picture 2"/>
          <p:cNvPicPr>
            <a:picLocks noChangeAspect="1" noChangeArrowheads="1"/>
          </p:cNvPicPr>
          <p:nvPr/>
        </p:nvPicPr>
        <p:blipFill>
          <a:blip r:embed="rId2"/>
          <a:srcRect/>
          <a:stretch>
            <a:fillRect/>
          </a:stretch>
        </p:blipFill>
        <p:spPr bwMode="auto">
          <a:xfrm>
            <a:off x="1905000" y="3571875"/>
            <a:ext cx="5133975" cy="32861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Factory Pattern - Problem</a:t>
            </a:r>
            <a:br>
              <a:rPr lang="en-US" dirty="0" smtClean="0"/>
            </a:br>
            <a:endParaRPr lang="en-US" dirty="0"/>
          </a:p>
        </p:txBody>
      </p:sp>
      <p:sp>
        <p:nvSpPr>
          <p:cNvPr id="3" name="Content Placeholder 2"/>
          <p:cNvSpPr>
            <a:spLocks noGrp="1"/>
          </p:cNvSpPr>
          <p:nvPr>
            <p:ph idx="1"/>
          </p:nvPr>
        </p:nvSpPr>
        <p:spPr>
          <a:xfrm>
            <a:off x="457200" y="1600201"/>
            <a:ext cx="8229600" cy="2514600"/>
          </a:xfrm>
        </p:spPr>
        <p:txBody>
          <a:bodyPr>
            <a:normAutofit fontScale="70000" lnSpcReduction="20000"/>
          </a:bodyPr>
          <a:lstStyle/>
          <a:p>
            <a:r>
              <a:rPr lang="en-US" dirty="0" smtClean="0"/>
              <a:t>At present, most of your code is coupled to the Truck class. Adding Ships into the app would require making changes to the entire codebase. Moreover, if later you decide to add another type of transportation to the app, you will probably need to make all of these changes again.</a:t>
            </a:r>
          </a:p>
          <a:p>
            <a:r>
              <a:rPr lang="en-US" dirty="0" smtClean="0"/>
              <a:t>As a result, you will end up with pretty nasty code, riddled with conditionals that switch the app’s behavior depending on the class of transportation objects.</a:t>
            </a:r>
          </a:p>
          <a:p>
            <a:endParaRPr lang="en-US" dirty="0"/>
          </a:p>
        </p:txBody>
      </p:sp>
      <p:pic>
        <p:nvPicPr>
          <p:cNvPr id="4" name="Picture 4"/>
          <p:cNvPicPr>
            <a:picLocks noChangeAspect="1" noChangeArrowheads="1"/>
          </p:cNvPicPr>
          <p:nvPr/>
        </p:nvPicPr>
        <p:blipFill>
          <a:blip r:embed="rId2"/>
          <a:srcRect/>
          <a:stretch>
            <a:fillRect/>
          </a:stretch>
        </p:blipFill>
        <p:spPr bwMode="auto">
          <a:xfrm>
            <a:off x="1981200" y="4114800"/>
            <a:ext cx="5382773" cy="25241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Factory Pattern - </a:t>
            </a:r>
            <a:r>
              <a:rPr lang="en-US" b="1" dirty="0" smtClean="0"/>
              <a:t> </a:t>
            </a:r>
            <a:r>
              <a:rPr lang="en-US" dirty="0" smtClean="0"/>
              <a:t>Solution</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Factory Method pattern suggests that you replace direct object construction calls (using the new operator) with calls to a special </a:t>
            </a:r>
            <a:r>
              <a:rPr lang="en-US" i="1" dirty="0" smtClean="0"/>
              <a:t>factory</a:t>
            </a:r>
            <a:r>
              <a:rPr lang="en-US" dirty="0" smtClean="0"/>
              <a:t> method. </a:t>
            </a:r>
          </a:p>
          <a:p>
            <a:r>
              <a:rPr lang="en-US" dirty="0" smtClean="0"/>
              <a:t>The objects are still created via the new operator, but it’s being called from within the factory method. Objects returned by a factory method are often referred to as “products.”</a:t>
            </a:r>
          </a:p>
          <a:p>
            <a:pPr>
              <a:buNone/>
            </a:pP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a:t>
            </a:r>
            <a:r>
              <a:rPr lang="en-US" b="1" dirty="0" smtClean="0"/>
              <a:t> </a:t>
            </a:r>
            <a:r>
              <a:rPr lang="en-US" dirty="0" smtClean="0"/>
              <a:t>Solution</a:t>
            </a:r>
            <a:endParaRPr lang="en-US" dirty="0"/>
          </a:p>
        </p:txBody>
      </p:sp>
      <p:pic>
        <p:nvPicPr>
          <p:cNvPr id="6" name="Picture 3"/>
          <p:cNvPicPr>
            <a:picLocks noGrp="1" noChangeAspect="1" noChangeArrowheads="1"/>
          </p:cNvPicPr>
          <p:nvPr>
            <p:ph idx="1"/>
          </p:nvPr>
        </p:nvPicPr>
        <p:blipFill>
          <a:blip r:embed="rId2"/>
          <a:srcRect/>
          <a:stretch>
            <a:fillRect/>
          </a:stretch>
        </p:blipFill>
        <p:spPr bwMode="auto">
          <a:xfrm>
            <a:off x="473294" y="1981200"/>
            <a:ext cx="7347626"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Creational Patterns</a:t>
            </a:r>
            <a:endParaRPr lang="en-US" dirty="0"/>
          </a:p>
        </p:txBody>
      </p:sp>
      <p:sp>
        <p:nvSpPr>
          <p:cNvPr id="3" name="Content Placeholder 2"/>
          <p:cNvSpPr>
            <a:spLocks noGrp="1"/>
          </p:cNvSpPr>
          <p:nvPr>
            <p:ph idx="1"/>
          </p:nvPr>
        </p:nvSpPr>
        <p:spPr/>
        <p:txBody>
          <a:bodyPr/>
          <a:lstStyle/>
          <a:p>
            <a:r>
              <a:rPr lang="en-US" dirty="0" smtClean="0"/>
              <a:t>Singleton</a:t>
            </a:r>
          </a:p>
          <a:p>
            <a:r>
              <a:rPr lang="en-US" dirty="0" smtClean="0"/>
              <a:t>Factory</a:t>
            </a:r>
          </a:p>
          <a:p>
            <a:r>
              <a:rPr lang="en-US" smtClean="0"/>
              <a:t>Abstract Factory</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Factory Pattern - </a:t>
            </a:r>
            <a:r>
              <a:rPr lang="en-US" b="1" dirty="0" smtClean="0"/>
              <a:t> </a:t>
            </a:r>
            <a:r>
              <a:rPr lang="en-US" dirty="0" smtClean="0"/>
              <a:t>Solution</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moved </a:t>
            </a:r>
            <a:r>
              <a:rPr lang="en-US" dirty="0"/>
              <a:t>the constructor call from one part of the program to another. </a:t>
            </a:r>
            <a:endParaRPr lang="en-US" dirty="0" smtClean="0"/>
          </a:p>
          <a:p>
            <a:r>
              <a:rPr lang="en-US" dirty="0" smtClean="0"/>
              <a:t>Now </a:t>
            </a:r>
            <a:r>
              <a:rPr lang="en-US" dirty="0"/>
              <a:t>you can override the factory method in a subclass and change the class of products being created by the method.</a:t>
            </a:r>
          </a:p>
          <a:p>
            <a:r>
              <a:rPr lang="en-US" dirty="0"/>
              <a:t>There’s a slight limitation though: </a:t>
            </a:r>
            <a:endParaRPr lang="en-US" dirty="0" smtClean="0"/>
          </a:p>
          <a:p>
            <a:pPr lvl="1"/>
            <a:r>
              <a:rPr lang="en-US" dirty="0" smtClean="0"/>
              <a:t>Subclasses </a:t>
            </a:r>
            <a:r>
              <a:rPr lang="en-US" dirty="0"/>
              <a:t>may return different types of products only if these products have a common base class or interface. </a:t>
            </a:r>
            <a:endParaRPr lang="en-US" dirty="0" smtClean="0"/>
          </a:p>
          <a:p>
            <a:pPr lvl="1"/>
            <a:r>
              <a:rPr lang="en-US" dirty="0" smtClean="0"/>
              <a:t>Also</a:t>
            </a:r>
            <a:r>
              <a:rPr lang="en-US" dirty="0"/>
              <a:t>, the factory method in the base class should have its return type declared as this interface.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a:t>
            </a:r>
            <a:r>
              <a:rPr lang="en-US" b="1" dirty="0" smtClean="0"/>
              <a:t> </a:t>
            </a:r>
            <a:r>
              <a:rPr lang="en-US" dirty="0" smtClean="0"/>
              <a:t>Solution</a:t>
            </a:r>
            <a:endParaRPr lang="en-US" dirty="0"/>
          </a:p>
        </p:txBody>
      </p:sp>
      <p:sp>
        <p:nvSpPr>
          <p:cNvPr id="3" name="Content Placeholder 2"/>
          <p:cNvSpPr>
            <a:spLocks noGrp="1"/>
          </p:cNvSpPr>
          <p:nvPr>
            <p:ph idx="1"/>
          </p:nvPr>
        </p:nvSpPr>
        <p:spPr>
          <a:xfrm>
            <a:off x="457200" y="1600200"/>
            <a:ext cx="8229600" cy="2133600"/>
          </a:xfrm>
        </p:spPr>
        <p:txBody>
          <a:bodyPr>
            <a:normAutofit fontScale="70000" lnSpcReduction="20000"/>
          </a:bodyPr>
          <a:lstStyle/>
          <a:p>
            <a:r>
              <a:rPr lang="en-US" dirty="0"/>
              <a:t>For example, both </a:t>
            </a:r>
            <a:r>
              <a:rPr lang="en-US" dirty="0" smtClean="0"/>
              <a:t>Truck</a:t>
            </a:r>
            <a:r>
              <a:rPr lang="en-US" dirty="0"/>
              <a:t> and </a:t>
            </a:r>
            <a:r>
              <a:rPr lang="en-US" dirty="0" smtClean="0"/>
              <a:t>Ship</a:t>
            </a:r>
            <a:r>
              <a:rPr lang="en-US" dirty="0"/>
              <a:t> classes should implement the </a:t>
            </a:r>
            <a:r>
              <a:rPr lang="en-US" dirty="0" smtClean="0"/>
              <a:t>Transport</a:t>
            </a:r>
            <a:r>
              <a:rPr lang="en-US" dirty="0"/>
              <a:t> interface, which declares a method called </a:t>
            </a:r>
            <a:r>
              <a:rPr lang="en-US" dirty="0" smtClean="0"/>
              <a:t>deliver</a:t>
            </a:r>
            <a:r>
              <a:rPr lang="en-US" dirty="0"/>
              <a:t>. </a:t>
            </a:r>
            <a:endParaRPr lang="en-US" dirty="0" smtClean="0"/>
          </a:p>
          <a:p>
            <a:r>
              <a:rPr lang="en-US" dirty="0" smtClean="0"/>
              <a:t>Each </a:t>
            </a:r>
            <a:r>
              <a:rPr lang="en-US" dirty="0"/>
              <a:t>class implements this method differently: trucks deliver cargo by land, ships deliver cargo by sea. The factory method in the </a:t>
            </a:r>
            <a:r>
              <a:rPr lang="en-US" dirty="0" err="1" smtClean="0"/>
              <a:t>RoadLogistics</a:t>
            </a:r>
            <a:r>
              <a:rPr lang="en-US" dirty="0"/>
              <a:t> class returns truck objects, whereas the factory method in the </a:t>
            </a:r>
            <a:r>
              <a:rPr lang="en-US" dirty="0" err="1" smtClean="0"/>
              <a:t>SeaLogistics</a:t>
            </a:r>
            <a:r>
              <a:rPr lang="en-US" dirty="0"/>
              <a:t> class returns ships.</a:t>
            </a:r>
          </a:p>
        </p:txBody>
      </p:sp>
      <p:pic>
        <p:nvPicPr>
          <p:cNvPr id="4" name="Picture 2"/>
          <p:cNvPicPr>
            <a:picLocks noChangeAspect="1" noChangeArrowheads="1"/>
          </p:cNvPicPr>
          <p:nvPr/>
        </p:nvPicPr>
        <p:blipFill>
          <a:blip r:embed="rId2"/>
          <a:srcRect/>
          <a:stretch>
            <a:fillRect/>
          </a:stretch>
        </p:blipFill>
        <p:spPr bwMode="auto">
          <a:xfrm>
            <a:off x="2590800" y="3733800"/>
            <a:ext cx="3876675"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a:t>
            </a:r>
            <a:r>
              <a:rPr lang="en-US" b="1" dirty="0" smtClean="0"/>
              <a:t> </a:t>
            </a:r>
            <a:r>
              <a:rPr lang="en-US" dirty="0" smtClean="0"/>
              <a:t>Solution</a:t>
            </a:r>
            <a:endParaRPr lang="en-US" dirty="0"/>
          </a:p>
        </p:txBody>
      </p:sp>
      <p:sp>
        <p:nvSpPr>
          <p:cNvPr id="3" name="Content Placeholder 2"/>
          <p:cNvSpPr>
            <a:spLocks noGrp="1"/>
          </p:cNvSpPr>
          <p:nvPr>
            <p:ph idx="1"/>
          </p:nvPr>
        </p:nvSpPr>
        <p:spPr/>
        <p:txBody>
          <a:bodyPr>
            <a:normAutofit lnSpcReduction="10000"/>
          </a:bodyPr>
          <a:lstStyle/>
          <a:p>
            <a:r>
              <a:rPr lang="en-US" dirty="0"/>
              <a:t>The code that uses the factory method (often called the </a:t>
            </a:r>
            <a:r>
              <a:rPr lang="en-US" i="1" dirty="0"/>
              <a:t>client</a:t>
            </a:r>
            <a:r>
              <a:rPr lang="en-US" dirty="0"/>
              <a:t> code) doesn’t see a difference between the actual products returned by various subclasses</a:t>
            </a:r>
            <a:r>
              <a:rPr lang="en-US" dirty="0" smtClean="0"/>
              <a:t>.</a:t>
            </a:r>
          </a:p>
          <a:p>
            <a:r>
              <a:rPr lang="en-US" dirty="0" smtClean="0"/>
              <a:t> </a:t>
            </a:r>
            <a:r>
              <a:rPr lang="en-US" dirty="0"/>
              <a:t>The client treats all the products as abstract </a:t>
            </a:r>
            <a:r>
              <a:rPr lang="en-US" dirty="0" smtClean="0"/>
              <a:t>Transport</a:t>
            </a:r>
            <a:r>
              <a:rPr lang="en-US" dirty="0"/>
              <a:t>. The client knows that all transport objects are supposed to have the </a:t>
            </a:r>
            <a:r>
              <a:rPr lang="en-US" dirty="0" smtClean="0"/>
              <a:t>deliver</a:t>
            </a:r>
            <a:r>
              <a:rPr lang="en-US" dirty="0"/>
              <a:t> method, but exactly how it works isn’t important to the client.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1828800" y="1600200"/>
            <a:ext cx="6069611" cy="37568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a:t>
            </a:r>
            <a:r>
              <a:rPr lang="en-US" dirty="0" err="1" smtClean="0"/>
              <a:t>Pseudocode</a:t>
            </a:r>
            <a:endParaRPr lang="en-US" dirty="0"/>
          </a:p>
        </p:txBody>
      </p:sp>
      <p:sp>
        <p:nvSpPr>
          <p:cNvPr id="3" name="Content Placeholder 2"/>
          <p:cNvSpPr>
            <a:spLocks noGrp="1"/>
          </p:cNvSpPr>
          <p:nvPr>
            <p:ph idx="1"/>
          </p:nvPr>
        </p:nvSpPr>
        <p:spPr/>
        <p:txBody>
          <a:bodyPr/>
          <a:lstStyle/>
          <a:p>
            <a:r>
              <a:rPr lang="en-US" dirty="0"/>
              <a:t>This example illustrates how the </a:t>
            </a:r>
            <a:r>
              <a:rPr lang="en-US" b="1" dirty="0"/>
              <a:t>Factory Method</a:t>
            </a:r>
            <a:r>
              <a:rPr lang="en-US" dirty="0"/>
              <a:t> can be used for creating cross-platform UI elements without coupling the client code to concrete UI classes.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a:t>
            </a:r>
            <a:r>
              <a:rPr lang="en-US" dirty="0" smtClean="0"/>
              <a:t>Pattern - </a:t>
            </a:r>
            <a:r>
              <a:rPr lang="en-US" dirty="0" err="1" smtClean="0"/>
              <a:t>Pseudocode</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143000" y="2057400"/>
            <a:ext cx="6050371" cy="3962400"/>
          </a:xfrm>
          <a:prstGeom prst="rect">
            <a:avLst/>
          </a:prstGeom>
          <a:noFill/>
          <a:ln w="9525">
            <a:noFill/>
            <a:miter lim="800000"/>
            <a:headEnd/>
            <a:tailEnd/>
          </a:ln>
          <a:effectLst/>
        </p:spPr>
      </p:pic>
      <p:sp>
        <p:nvSpPr>
          <p:cNvPr id="4" name="TextBox 3"/>
          <p:cNvSpPr txBox="1"/>
          <p:nvPr/>
        </p:nvSpPr>
        <p:spPr>
          <a:xfrm>
            <a:off x="381000" y="1219200"/>
            <a:ext cx="8317020" cy="923330"/>
          </a:xfrm>
          <a:prstGeom prst="rect">
            <a:avLst/>
          </a:prstGeom>
          <a:noFill/>
        </p:spPr>
        <p:txBody>
          <a:bodyPr wrap="none" rtlCol="0">
            <a:spAutoFit/>
          </a:bodyPr>
          <a:lstStyle/>
          <a:p>
            <a:r>
              <a:rPr lang="en-US" dirty="0" smtClean="0"/>
              <a:t>The base dialog class uses different UI elements to render its window</a:t>
            </a:r>
            <a:r>
              <a:rPr lang="en-US" dirty="0" smtClean="0"/>
              <a:t>.</a:t>
            </a:r>
          </a:p>
          <a:p>
            <a:r>
              <a:rPr lang="en-US" dirty="0" smtClean="0"/>
              <a:t> </a:t>
            </a:r>
            <a:r>
              <a:rPr lang="en-US" dirty="0" smtClean="0"/>
              <a:t>Under various operating systems, these elements may look a little bit different</a:t>
            </a:r>
            <a:r>
              <a:rPr lang="en-US" dirty="0" smtClean="0"/>
              <a:t>,</a:t>
            </a:r>
          </a:p>
          <a:p>
            <a:r>
              <a:rPr lang="en-US" dirty="0" smtClean="0"/>
              <a:t> </a:t>
            </a:r>
            <a:r>
              <a:rPr lang="en-US" dirty="0" smtClean="0"/>
              <a:t>but they should still behave consistently. A button in Windows is still a button in Linux.</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a:t>
            </a:r>
            <a:r>
              <a:rPr lang="en-US" dirty="0" err="1" smtClean="0"/>
              <a:t>Pseudocode</a:t>
            </a:r>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533400" y="2209800"/>
            <a:ext cx="6326323" cy="425211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457200" y="1600200"/>
            <a:ext cx="5589270" cy="1828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85800" y="3581400"/>
            <a:ext cx="4876800" cy="319410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447799" y="2133600"/>
            <a:ext cx="4790661" cy="3657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Applicability</a:t>
            </a:r>
            <a:endParaRPr lang="en-US" dirty="0"/>
          </a:p>
        </p:txBody>
      </p:sp>
      <p:sp>
        <p:nvSpPr>
          <p:cNvPr id="3" name="Content Placeholder 2"/>
          <p:cNvSpPr>
            <a:spLocks noGrp="1"/>
          </p:cNvSpPr>
          <p:nvPr>
            <p:ph idx="1"/>
          </p:nvPr>
        </p:nvSpPr>
        <p:spPr/>
        <p:txBody>
          <a:bodyPr>
            <a:normAutofit fontScale="92500"/>
          </a:bodyPr>
          <a:lstStyle/>
          <a:p>
            <a:r>
              <a:rPr lang="en-US" dirty="0"/>
              <a:t> Use the Factory Method when you don’t know beforehand the exact types and dependencies of the objects your code should work with</a:t>
            </a:r>
            <a:r>
              <a:rPr lang="en-US" dirty="0" smtClean="0"/>
              <a:t>.</a:t>
            </a:r>
          </a:p>
          <a:p>
            <a:r>
              <a:rPr lang="en-US" dirty="0"/>
              <a:t>Use the Factory Method when you want to provide users of your library or framework with a way to extend its internal components</a:t>
            </a:r>
            <a:r>
              <a:rPr lang="en-US" dirty="0" smtClean="0"/>
              <a:t>.</a:t>
            </a:r>
          </a:p>
          <a:p>
            <a:r>
              <a:rPr lang="en-US" dirty="0"/>
              <a:t>Use the Factory Method when you want to save system resources by reusing existing objects instead of rebuilding them each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Intent:</a:t>
            </a:r>
          </a:p>
          <a:p>
            <a:r>
              <a:rPr lang="en-US" dirty="0" smtClean="0"/>
              <a:t>Singleton</a:t>
            </a:r>
            <a:r>
              <a:rPr lang="en-US" dirty="0"/>
              <a:t> is a creational design pattern that lets you ensure that a class has only one instance, while providing a global access point to this instance</a:t>
            </a:r>
            <a:r>
              <a:rPr lang="en-US" dirty="0" smtClean="0"/>
              <a:t>.</a:t>
            </a:r>
          </a:p>
          <a:p>
            <a:pPr>
              <a:buNone/>
            </a:pPr>
            <a:r>
              <a:rPr lang="en-US" b="1" dirty="0" smtClean="0"/>
              <a:t>Problem: </a:t>
            </a:r>
          </a:p>
          <a:p>
            <a:r>
              <a:rPr lang="en-US" dirty="0"/>
              <a:t>The Singleton pattern solves two problems at the same time, violating the </a:t>
            </a:r>
            <a:r>
              <a:rPr lang="en-US" i="1" dirty="0"/>
              <a:t>Single Responsibility Principle</a:t>
            </a:r>
            <a:r>
              <a:rPr lang="en-US" dirty="0"/>
              <a:t>:</a:t>
            </a:r>
          </a:p>
          <a:p>
            <a:pPr marL="514350" indent="-514350">
              <a:buFont typeface="+mj-lt"/>
              <a:buAutoNum type="arabicPeriod"/>
            </a:pPr>
            <a:r>
              <a:rPr lang="en-US" b="1" dirty="0" smtClean="0"/>
              <a:t> Ensure </a:t>
            </a:r>
            <a:r>
              <a:rPr lang="en-US" b="1" dirty="0"/>
              <a:t>that a class has just a single instance</a:t>
            </a:r>
            <a:r>
              <a:rPr lang="en-US" dirty="0"/>
              <a:t>. </a:t>
            </a:r>
            <a:endParaRPr lang="en-US" dirty="0" smtClean="0"/>
          </a:p>
          <a:p>
            <a:r>
              <a:rPr lang="en-US" dirty="0" smtClean="0"/>
              <a:t>Control </a:t>
            </a:r>
            <a:r>
              <a:rPr lang="en-US" dirty="0"/>
              <a:t>access to some shared resource—for example, a database or a file.</a:t>
            </a:r>
          </a:p>
          <a:p>
            <a:r>
              <a:rPr lang="en-US" dirty="0" smtClean="0"/>
              <a:t>Imagine </a:t>
            </a:r>
            <a:r>
              <a:rPr lang="en-US" dirty="0"/>
              <a:t>that you created an object, but after a while decided to create a new one. Instead of receiving a fresh object, you’ll get the one you already created.</a:t>
            </a:r>
          </a:p>
          <a:p>
            <a:r>
              <a:rPr lang="en-US" dirty="0" smtClean="0"/>
              <a:t>This </a:t>
            </a:r>
            <a:r>
              <a:rPr lang="en-US" dirty="0"/>
              <a:t>behavior is impossible to implement with a regular constructor since a constructor call </a:t>
            </a:r>
            <a:r>
              <a:rPr lang="en-US" b="1" dirty="0"/>
              <a:t>must</a:t>
            </a:r>
            <a:r>
              <a:rPr lang="en-US" dirty="0"/>
              <a:t> always return a new object by design.</a:t>
            </a:r>
          </a:p>
          <a:p>
            <a:pPr>
              <a:buNone/>
            </a:pP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Pros</a:t>
            </a:r>
            <a:endParaRPr lang="en-US" dirty="0"/>
          </a:p>
        </p:txBody>
      </p:sp>
      <p:sp>
        <p:nvSpPr>
          <p:cNvPr id="3" name="Content Placeholder 2"/>
          <p:cNvSpPr>
            <a:spLocks noGrp="1"/>
          </p:cNvSpPr>
          <p:nvPr>
            <p:ph idx="1"/>
          </p:nvPr>
        </p:nvSpPr>
        <p:spPr/>
        <p:txBody>
          <a:bodyPr>
            <a:normAutofit lnSpcReduction="10000"/>
          </a:bodyPr>
          <a:lstStyle/>
          <a:p>
            <a:r>
              <a:rPr lang="en-US" dirty="0"/>
              <a:t>You avoid tight coupling between the creator and the concrete products.</a:t>
            </a:r>
          </a:p>
          <a:p>
            <a:r>
              <a:rPr lang="en-US" dirty="0"/>
              <a:t> </a:t>
            </a:r>
            <a:r>
              <a:rPr lang="en-US" i="1" dirty="0"/>
              <a:t>Single Responsibility Principle</a:t>
            </a:r>
            <a:r>
              <a:rPr lang="en-US" dirty="0"/>
              <a:t>. You can move the product creation code into one place in the program, making the code easier to support.</a:t>
            </a:r>
          </a:p>
          <a:p>
            <a:r>
              <a:rPr lang="en-US" dirty="0"/>
              <a:t> </a:t>
            </a:r>
            <a:r>
              <a:rPr lang="en-US" i="1" dirty="0"/>
              <a:t>Open/Closed Principle</a:t>
            </a:r>
            <a:r>
              <a:rPr lang="en-US" dirty="0"/>
              <a:t>. You can introduce new types of products into the program without breaking existing client code.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Cons</a:t>
            </a:r>
            <a:endParaRPr lang="en-US" dirty="0"/>
          </a:p>
        </p:txBody>
      </p:sp>
      <p:sp>
        <p:nvSpPr>
          <p:cNvPr id="3" name="Content Placeholder 2"/>
          <p:cNvSpPr>
            <a:spLocks noGrp="1"/>
          </p:cNvSpPr>
          <p:nvPr>
            <p:ph idx="1"/>
          </p:nvPr>
        </p:nvSpPr>
        <p:spPr/>
        <p:txBody>
          <a:bodyPr/>
          <a:lstStyle/>
          <a:p>
            <a:r>
              <a:rPr lang="en-US" dirty="0"/>
              <a:t>The code may become more complicated since you need to introduce a lot of new subclasses to implement the pattern. The best case scenario is when you’re introducing the pattern into an existing hierarchy of creator classes.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 - Intent</a:t>
            </a:r>
            <a:endParaRPr lang="en-US" dirty="0"/>
          </a:p>
        </p:txBody>
      </p:sp>
      <p:sp>
        <p:nvSpPr>
          <p:cNvPr id="3" name="Content Placeholder 2"/>
          <p:cNvSpPr>
            <a:spLocks noGrp="1"/>
          </p:cNvSpPr>
          <p:nvPr>
            <p:ph idx="1"/>
          </p:nvPr>
        </p:nvSpPr>
        <p:spPr/>
        <p:txBody>
          <a:bodyPr/>
          <a:lstStyle/>
          <a:p>
            <a:r>
              <a:rPr lang="en-US" b="1" dirty="0"/>
              <a:t>Abstract Factory</a:t>
            </a:r>
            <a:r>
              <a:rPr lang="en-US" dirty="0"/>
              <a:t> is a creational design pattern that lets you produce families of related objects without specifying their concrete classes.</a:t>
            </a:r>
          </a:p>
          <a:p>
            <a:pPr>
              <a:buNone/>
            </a:pPr>
            <a:r>
              <a:rPr lang="en-US" dirty="0" smtClean="0"/>
              <a:t/>
            </a:r>
            <a:br>
              <a:rPr lang="en-US" dirty="0" smtClean="0"/>
            </a:b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 - Problem</a:t>
            </a:r>
            <a:endParaRPr lang="en-US" dirty="0"/>
          </a:p>
        </p:txBody>
      </p:sp>
      <p:sp>
        <p:nvSpPr>
          <p:cNvPr id="3" name="Content Placeholder 2"/>
          <p:cNvSpPr>
            <a:spLocks noGrp="1"/>
          </p:cNvSpPr>
          <p:nvPr>
            <p:ph idx="1"/>
          </p:nvPr>
        </p:nvSpPr>
        <p:spPr/>
        <p:txBody>
          <a:bodyPr>
            <a:normAutofit fontScale="70000" lnSpcReduction="20000"/>
          </a:bodyPr>
          <a:lstStyle/>
          <a:p>
            <a:r>
              <a:rPr lang="en-US" dirty="0"/>
              <a:t>Imagine that you’re creating a furniture shop simulator. Your code consists of classes that represent</a:t>
            </a:r>
            <a:r>
              <a:rPr lang="en-US" dirty="0" smtClean="0"/>
              <a:t>: A </a:t>
            </a:r>
            <a:r>
              <a:rPr lang="en-US" dirty="0"/>
              <a:t>family of related products, say: </a:t>
            </a:r>
            <a:endParaRPr lang="en-US" dirty="0" smtClean="0"/>
          </a:p>
          <a:p>
            <a:pPr>
              <a:buNone/>
            </a:pPr>
            <a:r>
              <a:rPr lang="en-US" dirty="0"/>
              <a:t> </a:t>
            </a:r>
            <a:r>
              <a:rPr lang="en-US" dirty="0" smtClean="0"/>
              <a:t>   Chair, Sofa, </a:t>
            </a:r>
            <a:r>
              <a:rPr lang="en-US" dirty="0" err="1" smtClean="0"/>
              <a:t>CoffeeTable</a:t>
            </a:r>
            <a:r>
              <a:rPr lang="en-US" dirty="0"/>
              <a:t>.</a:t>
            </a:r>
          </a:p>
          <a:p>
            <a:r>
              <a:rPr lang="en-US" dirty="0"/>
              <a:t>Several variants of this family. For example, products </a:t>
            </a:r>
            <a:r>
              <a:rPr lang="en-US" dirty="0" smtClean="0"/>
              <a:t>Chair, Sofa</a:t>
            </a:r>
            <a:r>
              <a:rPr lang="en-US" dirty="0"/>
              <a:t> </a:t>
            </a:r>
            <a:r>
              <a:rPr lang="en-US" dirty="0" smtClean="0"/>
              <a:t>, </a:t>
            </a:r>
            <a:r>
              <a:rPr lang="en-US" dirty="0" err="1" smtClean="0"/>
              <a:t>CoffeeTable</a:t>
            </a:r>
            <a:r>
              <a:rPr lang="en-US" dirty="0"/>
              <a:t> are available in these variants: Modern, Victorian, </a:t>
            </a:r>
            <a:r>
              <a:rPr lang="en-US" dirty="0" err="1"/>
              <a:t>ArtDeco</a:t>
            </a:r>
            <a:r>
              <a:rPr lang="en-US" dirty="0"/>
              <a:t>.</a:t>
            </a:r>
          </a:p>
          <a:p>
            <a:r>
              <a:rPr lang="en-US" dirty="0"/>
              <a:t>You need a way to create individual furniture objects so that they match other objects of the same family. Customers get quite mad when they receive non-matching furniture. </a:t>
            </a:r>
            <a:endParaRPr lang="en-US" dirty="0" smtClean="0"/>
          </a:p>
          <a:p>
            <a:r>
              <a:rPr lang="en-US" dirty="0"/>
              <a:t>Also, you don’t want to change existing code when adding new products or families of products to the program. Furniture vendors update their catalogs very often, and you wouldn’t want to change the core code each time it happens. </a:t>
            </a:r>
            <a:r>
              <a:rPr lang="en-US" dirty="0" smtClean="0"/>
              <a:t/>
            </a:r>
            <a:br>
              <a:rPr lang="en-US" dirty="0" smtClean="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 - Problem</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1752600" y="1905000"/>
            <a:ext cx="5409586" cy="3723481"/>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 - Solution</a:t>
            </a:r>
            <a:endParaRPr lang="en-US" dirty="0"/>
          </a:p>
        </p:txBody>
      </p:sp>
      <p:sp>
        <p:nvSpPr>
          <p:cNvPr id="3" name="Content Placeholder 2"/>
          <p:cNvSpPr>
            <a:spLocks noGrp="1"/>
          </p:cNvSpPr>
          <p:nvPr>
            <p:ph idx="1"/>
          </p:nvPr>
        </p:nvSpPr>
        <p:spPr>
          <a:xfrm>
            <a:off x="457200" y="1600201"/>
            <a:ext cx="8229600" cy="2666999"/>
          </a:xfrm>
        </p:spPr>
        <p:txBody>
          <a:bodyPr>
            <a:normAutofit fontScale="70000" lnSpcReduction="20000"/>
          </a:bodyPr>
          <a:lstStyle/>
          <a:p>
            <a:r>
              <a:rPr lang="en-US" dirty="0" smtClean="0"/>
              <a:t>The </a:t>
            </a:r>
            <a:r>
              <a:rPr lang="en-US" dirty="0"/>
              <a:t>first thing the Abstract Factory pattern suggests is to explicitly declare interfaces for each distinct product of the product family (e.g., chair, sofa or coffee table). </a:t>
            </a:r>
            <a:endParaRPr lang="en-US" dirty="0" smtClean="0"/>
          </a:p>
          <a:p>
            <a:r>
              <a:rPr lang="en-US" dirty="0" smtClean="0"/>
              <a:t>Then </a:t>
            </a:r>
            <a:r>
              <a:rPr lang="en-US" dirty="0"/>
              <a:t>you can make all variants of products follow those interfaces. For example, all chair variants can implement the Chair interface; all coffee table variants can </a:t>
            </a:r>
            <a:r>
              <a:rPr lang="en-US" dirty="0" smtClean="0"/>
              <a:t>implement the</a:t>
            </a:r>
            <a:r>
              <a:rPr lang="en-US" dirty="0"/>
              <a:t> </a:t>
            </a:r>
            <a:r>
              <a:rPr lang="en-US" dirty="0" err="1"/>
              <a:t>CoffeeTable</a:t>
            </a:r>
            <a:r>
              <a:rPr lang="en-US" dirty="0"/>
              <a:t> interface, and so on.</a:t>
            </a:r>
          </a:p>
          <a:p>
            <a:pPr>
              <a:buNone/>
            </a:pPr>
            <a:r>
              <a:rPr lang="en-US" dirty="0" smtClean="0"/>
              <a:t/>
            </a:r>
            <a:br>
              <a:rPr lang="en-US" dirty="0" smtClean="0"/>
            </a:br>
            <a:endParaRPr lang="en-US" dirty="0"/>
          </a:p>
        </p:txBody>
      </p:sp>
      <p:pic>
        <p:nvPicPr>
          <p:cNvPr id="11266" name="Picture 2"/>
          <p:cNvPicPr>
            <a:picLocks noChangeAspect="1" noChangeArrowheads="1"/>
          </p:cNvPicPr>
          <p:nvPr/>
        </p:nvPicPr>
        <p:blipFill>
          <a:blip r:embed="rId2"/>
          <a:srcRect/>
          <a:stretch>
            <a:fillRect/>
          </a:stretch>
        </p:blipFill>
        <p:spPr bwMode="auto">
          <a:xfrm>
            <a:off x="2743200" y="3733800"/>
            <a:ext cx="4173736" cy="28956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 - Solution</a:t>
            </a:r>
            <a:endParaRPr lang="en-US" dirty="0"/>
          </a:p>
        </p:txBody>
      </p:sp>
      <p:sp>
        <p:nvSpPr>
          <p:cNvPr id="3" name="Content Placeholder 2"/>
          <p:cNvSpPr>
            <a:spLocks noGrp="1"/>
          </p:cNvSpPr>
          <p:nvPr>
            <p:ph idx="1"/>
          </p:nvPr>
        </p:nvSpPr>
        <p:spPr>
          <a:xfrm>
            <a:off x="457200" y="1600201"/>
            <a:ext cx="8229600" cy="1828799"/>
          </a:xfrm>
        </p:spPr>
        <p:txBody>
          <a:bodyPr>
            <a:normAutofit fontScale="40000" lnSpcReduction="20000"/>
          </a:bodyPr>
          <a:lstStyle/>
          <a:p>
            <a:r>
              <a:rPr lang="en-US" sz="5100" dirty="0"/>
              <a:t>The next move is to declare the </a:t>
            </a:r>
            <a:r>
              <a:rPr lang="en-US" sz="5100" i="1" dirty="0"/>
              <a:t>Abstract Factory</a:t>
            </a:r>
            <a:r>
              <a:rPr lang="en-US" sz="5100" dirty="0"/>
              <a:t>—an interface with a list of creation methods for all products that are part of the product family (for example, </a:t>
            </a:r>
            <a:r>
              <a:rPr lang="en-US" sz="5100" dirty="0" err="1"/>
              <a:t>createChair</a:t>
            </a:r>
            <a:r>
              <a:rPr lang="en-US" sz="5100" dirty="0"/>
              <a:t>, </a:t>
            </a:r>
            <a:r>
              <a:rPr lang="en-US" sz="5100" dirty="0" err="1"/>
              <a:t>createSofa</a:t>
            </a:r>
            <a:r>
              <a:rPr lang="en-US" sz="5100" dirty="0"/>
              <a:t> and </a:t>
            </a:r>
            <a:r>
              <a:rPr lang="en-US" sz="5100" dirty="0" err="1"/>
              <a:t>createCoffeeTable</a:t>
            </a:r>
            <a:r>
              <a:rPr lang="en-US" sz="5100" dirty="0"/>
              <a:t>). </a:t>
            </a:r>
            <a:endParaRPr lang="en-US" sz="5100" dirty="0" smtClean="0"/>
          </a:p>
          <a:p>
            <a:r>
              <a:rPr lang="en-US" sz="5100" dirty="0" smtClean="0"/>
              <a:t>These </a:t>
            </a:r>
            <a:r>
              <a:rPr lang="en-US" sz="5100" dirty="0"/>
              <a:t>methods must return </a:t>
            </a:r>
            <a:r>
              <a:rPr lang="en-US" sz="5100" b="1" dirty="0"/>
              <a:t>abstract</a:t>
            </a:r>
            <a:r>
              <a:rPr lang="en-US" sz="5100" dirty="0"/>
              <a:t> product types represented by the interfaces we extracted previously: Chair, </a:t>
            </a:r>
            <a:r>
              <a:rPr lang="en-US" sz="5100" dirty="0" smtClean="0"/>
              <a:t>Sofa, </a:t>
            </a:r>
            <a:r>
              <a:rPr lang="en-US" sz="5100" dirty="0" err="1" smtClean="0"/>
              <a:t>CoffeeTable</a:t>
            </a:r>
            <a:r>
              <a:rPr lang="en-US" sz="5100" dirty="0"/>
              <a:t> and so on.</a:t>
            </a:r>
          </a:p>
          <a:p>
            <a:pPr>
              <a:buNone/>
            </a:pPr>
            <a:r>
              <a:rPr lang="en-US" dirty="0" smtClean="0"/>
              <a:t/>
            </a:r>
            <a:br>
              <a:rPr lang="en-US" dirty="0" smtClean="0"/>
            </a:br>
            <a:endParaRPr lang="en-US" dirty="0"/>
          </a:p>
        </p:txBody>
      </p:sp>
      <p:pic>
        <p:nvPicPr>
          <p:cNvPr id="12291" name="Picture 3"/>
          <p:cNvPicPr>
            <a:picLocks noChangeAspect="1" noChangeArrowheads="1"/>
          </p:cNvPicPr>
          <p:nvPr/>
        </p:nvPicPr>
        <p:blipFill>
          <a:blip r:embed="rId2"/>
          <a:srcRect/>
          <a:stretch>
            <a:fillRect/>
          </a:stretch>
        </p:blipFill>
        <p:spPr bwMode="auto">
          <a:xfrm>
            <a:off x="2514600" y="3581400"/>
            <a:ext cx="4707331" cy="20574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 - Solution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a:t>
            </a:r>
            <a:r>
              <a:rPr lang="en-US" dirty="0"/>
              <a:t>each variant of a product family, we create a separate factory class based on </a:t>
            </a:r>
            <a:r>
              <a:rPr lang="en-US" dirty="0" smtClean="0"/>
              <a:t>the</a:t>
            </a:r>
            <a:r>
              <a:rPr lang="en-US" dirty="0"/>
              <a:t> </a:t>
            </a:r>
            <a:r>
              <a:rPr lang="en-US" dirty="0" err="1"/>
              <a:t>AbstractFactory</a:t>
            </a:r>
            <a:r>
              <a:rPr lang="en-US" dirty="0"/>
              <a:t> interface</a:t>
            </a:r>
            <a:r>
              <a:rPr lang="en-US" dirty="0" smtClean="0"/>
              <a:t>.</a:t>
            </a:r>
          </a:p>
          <a:p>
            <a:r>
              <a:rPr lang="en-US" dirty="0" smtClean="0"/>
              <a:t> </a:t>
            </a:r>
            <a:r>
              <a:rPr lang="en-US" dirty="0"/>
              <a:t>A factory is a class that returns products of a particular kind. For example, the </a:t>
            </a:r>
            <a:r>
              <a:rPr lang="en-US" dirty="0" err="1"/>
              <a:t>ModernFurnitureFactory</a:t>
            </a:r>
            <a:r>
              <a:rPr lang="en-US" dirty="0"/>
              <a:t> can only create </a:t>
            </a:r>
            <a:r>
              <a:rPr lang="en-US" dirty="0" err="1"/>
              <a:t>ModernChair</a:t>
            </a:r>
            <a:r>
              <a:rPr lang="en-US" dirty="0"/>
              <a:t>, </a:t>
            </a:r>
            <a:r>
              <a:rPr lang="en-US" dirty="0" err="1"/>
              <a:t>ModernSofa</a:t>
            </a:r>
            <a:r>
              <a:rPr lang="en-US" dirty="0"/>
              <a:t> and </a:t>
            </a:r>
            <a:r>
              <a:rPr lang="en-US" dirty="0" err="1"/>
              <a:t>ModernCoffeeTable</a:t>
            </a:r>
            <a:r>
              <a:rPr lang="en-US" dirty="0"/>
              <a:t> objects.</a:t>
            </a:r>
          </a:p>
          <a:p>
            <a:r>
              <a:rPr lang="en-US" dirty="0"/>
              <a:t>The client code has to work with both factories and products via their respective abstract interfaces. </a:t>
            </a:r>
            <a:endParaRPr lang="en-US" dirty="0" smtClean="0"/>
          </a:p>
          <a:p>
            <a:r>
              <a:rPr lang="en-US" dirty="0" smtClean="0"/>
              <a:t>This </a:t>
            </a:r>
            <a:r>
              <a:rPr lang="en-US" dirty="0"/>
              <a:t>lets you change the type of a factory that you pass to the client code, as well as the product variant that the client code receives, without breaking the actual client code.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 Factory Pattern - Solution</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1905000" y="2057400"/>
            <a:ext cx="6401448" cy="3894931"/>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 Factory Pattern - Structure</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460838" y="1170782"/>
            <a:ext cx="8225961" cy="53824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Singleton Pattern - Problem</a:t>
            </a:r>
            <a:br>
              <a:rPr lang="en-US" dirty="0" smtClean="0"/>
            </a:br>
            <a:endParaRPr lang="en-US" dirty="0"/>
          </a:p>
        </p:txBody>
      </p:sp>
      <p:sp>
        <p:nvSpPr>
          <p:cNvPr id="3" name="Content Placeholder 2"/>
          <p:cNvSpPr>
            <a:spLocks noGrp="1"/>
          </p:cNvSpPr>
          <p:nvPr>
            <p:ph idx="1"/>
          </p:nvPr>
        </p:nvSpPr>
        <p:spPr/>
        <p:txBody>
          <a:bodyPr/>
          <a:lstStyle/>
          <a:p>
            <a:pPr marL="514350" indent="-514350">
              <a:buNone/>
            </a:pPr>
            <a:r>
              <a:rPr lang="en-US" b="1" dirty="0" smtClean="0"/>
              <a:t>2.  A </a:t>
            </a:r>
            <a:r>
              <a:rPr lang="en-US" b="1" dirty="0"/>
              <a:t>global access point to that instance</a:t>
            </a:r>
            <a:r>
              <a:rPr lang="en-US" dirty="0"/>
              <a:t>. </a:t>
            </a:r>
            <a:endParaRPr lang="en-US" dirty="0" smtClean="0"/>
          </a:p>
          <a:p>
            <a:pPr marL="514350" indent="-514350"/>
            <a:r>
              <a:rPr lang="en-US" dirty="0" smtClean="0"/>
              <a:t>The object should be accessible from </a:t>
            </a:r>
            <a:r>
              <a:rPr lang="en-US" dirty="0"/>
              <a:t>anywhere in the </a:t>
            </a:r>
            <a:r>
              <a:rPr lang="en-US" dirty="0" smtClean="0"/>
              <a:t>program but unlike a global variable, it must be protected from being overwritten by other code.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Abstract Factory Pattern - </a:t>
            </a:r>
            <a:r>
              <a:rPr lang="en-US" dirty="0" err="1" smtClean="0"/>
              <a:t>Pseudocode</a:t>
            </a:r>
            <a:endParaRPr lang="en-US" dirty="0"/>
          </a:p>
        </p:txBody>
      </p:sp>
      <p:sp>
        <p:nvSpPr>
          <p:cNvPr id="3" name="Content Placeholder 2"/>
          <p:cNvSpPr>
            <a:spLocks noGrp="1"/>
          </p:cNvSpPr>
          <p:nvPr>
            <p:ph idx="1"/>
          </p:nvPr>
        </p:nvSpPr>
        <p:spPr/>
        <p:txBody>
          <a:bodyPr>
            <a:normAutofit/>
          </a:bodyPr>
          <a:lstStyle/>
          <a:p>
            <a:r>
              <a:rPr lang="en-US" dirty="0"/>
              <a:t>This example illustrates how the </a:t>
            </a:r>
            <a:r>
              <a:rPr lang="en-US" b="1" dirty="0"/>
              <a:t>Abstract Factory</a:t>
            </a:r>
            <a:r>
              <a:rPr lang="en-US" dirty="0"/>
              <a:t> pattern can be used for creating cross-platform UI elements without coupling the client code to concrete UI classes, while keeping all created elements consistent with a selected operating system.</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Abstract Factory Pattern – Applicability</a:t>
            </a:r>
            <a:endParaRPr lang="en-US" dirty="0"/>
          </a:p>
        </p:txBody>
      </p:sp>
      <p:sp>
        <p:nvSpPr>
          <p:cNvPr id="3" name="Content Placeholder 2"/>
          <p:cNvSpPr>
            <a:spLocks noGrp="1"/>
          </p:cNvSpPr>
          <p:nvPr>
            <p:ph idx="1"/>
          </p:nvPr>
        </p:nvSpPr>
        <p:spPr/>
        <p:txBody>
          <a:bodyPr/>
          <a:lstStyle/>
          <a:p>
            <a:r>
              <a:rPr lang="en-US" dirty="0"/>
              <a:t> Use the Abstract Factory when your code needs to work with various families of related products, but you don’t want it to depend on the concrete classes of those products—they might be unknown beforehand or you simply want to allow for future extensibility.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Abstract Factory Pattern – Implementation Steps</a:t>
            </a:r>
            <a:endParaRPr lang="en-US" dirty="0"/>
          </a:p>
        </p:txBody>
      </p:sp>
      <p:sp>
        <p:nvSpPr>
          <p:cNvPr id="3" name="Content Placeholder 2"/>
          <p:cNvSpPr>
            <a:spLocks noGrp="1"/>
          </p:cNvSpPr>
          <p:nvPr>
            <p:ph idx="1"/>
          </p:nvPr>
        </p:nvSpPr>
        <p:spPr/>
        <p:txBody>
          <a:bodyPr>
            <a:normAutofit fontScale="70000" lnSpcReduction="20000"/>
          </a:bodyPr>
          <a:lstStyle/>
          <a:p>
            <a:r>
              <a:rPr lang="en-US" dirty="0"/>
              <a:t>Map out a matrix of distinct product types versus variants of these products.</a:t>
            </a:r>
          </a:p>
          <a:p>
            <a:r>
              <a:rPr lang="en-US" dirty="0"/>
              <a:t>Declare abstract product interfaces for all product types. Then make all concrete product classes implement these interfaces.</a:t>
            </a:r>
          </a:p>
          <a:p>
            <a:r>
              <a:rPr lang="en-US" dirty="0"/>
              <a:t>Declare the abstract factory interface with a set of creation methods for all abstract products.</a:t>
            </a:r>
          </a:p>
          <a:p>
            <a:r>
              <a:rPr lang="en-US" dirty="0"/>
              <a:t>Implement a set of concrete factory classes, one for each product variant.</a:t>
            </a:r>
          </a:p>
          <a:p>
            <a:r>
              <a:rPr lang="en-US" dirty="0"/>
              <a:t>Create factory initialization code somewhere in the app. It should instantiate one of the concrete factory classes, depending on the application configuration or the current environment. Pass this factory object to all classes that construct products.</a:t>
            </a:r>
          </a:p>
          <a:p>
            <a:r>
              <a:rPr lang="en-US" dirty="0"/>
              <a:t>Scan through the code and find all direct calls to product constructors. Replace them with calls to the appropriate creation method on the factory object.</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 - Pros</a:t>
            </a:r>
            <a:endParaRPr lang="en-US" dirty="0"/>
          </a:p>
        </p:txBody>
      </p:sp>
      <p:sp>
        <p:nvSpPr>
          <p:cNvPr id="3" name="Content Placeholder 2"/>
          <p:cNvSpPr>
            <a:spLocks noGrp="1"/>
          </p:cNvSpPr>
          <p:nvPr>
            <p:ph idx="1"/>
          </p:nvPr>
        </p:nvSpPr>
        <p:spPr/>
        <p:txBody>
          <a:bodyPr>
            <a:normAutofit fontScale="92500" lnSpcReduction="10000"/>
          </a:bodyPr>
          <a:lstStyle/>
          <a:p>
            <a:r>
              <a:rPr lang="en-US" dirty="0"/>
              <a:t>You can be sure that the products you’re getting from a factory are compatible with each other.</a:t>
            </a:r>
          </a:p>
          <a:p>
            <a:r>
              <a:rPr lang="en-US" dirty="0"/>
              <a:t> You avoid tight coupling between concrete products and client code.</a:t>
            </a:r>
          </a:p>
          <a:p>
            <a:r>
              <a:rPr lang="en-US" dirty="0"/>
              <a:t> </a:t>
            </a:r>
            <a:r>
              <a:rPr lang="en-US" i="1" dirty="0"/>
              <a:t>Single Responsibility Principle</a:t>
            </a:r>
            <a:r>
              <a:rPr lang="en-US" dirty="0"/>
              <a:t>. You can extract the product creation code into one place, making the code easier to support.</a:t>
            </a:r>
          </a:p>
          <a:p>
            <a:r>
              <a:rPr lang="en-US" dirty="0"/>
              <a:t> </a:t>
            </a:r>
            <a:r>
              <a:rPr lang="en-US" i="1" dirty="0"/>
              <a:t>Open/Closed Principle</a:t>
            </a:r>
            <a:r>
              <a:rPr lang="en-US" dirty="0"/>
              <a:t>. You can introduce new variants of products without breaking existing client code.</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 - Cons</a:t>
            </a:r>
            <a:endParaRPr lang="en-US" dirty="0"/>
          </a:p>
        </p:txBody>
      </p:sp>
      <p:sp>
        <p:nvSpPr>
          <p:cNvPr id="3" name="Content Placeholder 2"/>
          <p:cNvSpPr>
            <a:spLocks noGrp="1"/>
          </p:cNvSpPr>
          <p:nvPr>
            <p:ph idx="1"/>
          </p:nvPr>
        </p:nvSpPr>
        <p:spPr/>
        <p:txBody>
          <a:bodyPr/>
          <a:lstStyle/>
          <a:p>
            <a:r>
              <a:rPr lang="en-US" dirty="0"/>
              <a:t> The code may become more complicated than it should be, since a lot of new interfaces and classes are introduced along with the pattern.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Singleton Pattern - Solution</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 </a:t>
            </a:r>
            <a:r>
              <a:rPr lang="en-US" dirty="0"/>
              <a:t>implementations of the Singleton have these two steps in common:</a:t>
            </a:r>
          </a:p>
          <a:p>
            <a:pPr marL="1028700" lvl="1" indent="-571500">
              <a:buFont typeface="+mj-lt"/>
              <a:buAutoNum type="romanLcPeriod"/>
            </a:pPr>
            <a:r>
              <a:rPr lang="en-US" dirty="0"/>
              <a:t>Make the </a:t>
            </a:r>
            <a:r>
              <a:rPr lang="en-US" b="1" dirty="0"/>
              <a:t>default constructor private</a:t>
            </a:r>
            <a:r>
              <a:rPr lang="en-US" dirty="0"/>
              <a:t>, to prevent other objects from using the new operator with the Singleton class.</a:t>
            </a:r>
          </a:p>
          <a:p>
            <a:pPr marL="1028700" lvl="1" indent="-571500">
              <a:buFont typeface="+mj-lt"/>
              <a:buAutoNum type="romanLcPeriod"/>
            </a:pPr>
            <a:r>
              <a:rPr lang="en-US" dirty="0"/>
              <a:t>Create </a:t>
            </a:r>
            <a:r>
              <a:rPr lang="en-US" b="1" dirty="0"/>
              <a:t>a static creation method </a:t>
            </a:r>
            <a:r>
              <a:rPr lang="en-US" dirty="0"/>
              <a:t>that acts as a constructor. </a:t>
            </a:r>
            <a:r>
              <a:rPr lang="en-US" dirty="0" smtClean="0"/>
              <a:t>This </a:t>
            </a:r>
            <a:r>
              <a:rPr lang="en-US" dirty="0"/>
              <a:t>method calls the private constructor to create an object and saves it in a static field. All following calls to this method return the cached object.</a:t>
            </a:r>
          </a:p>
          <a:p>
            <a:r>
              <a:rPr lang="en-US" dirty="0"/>
              <a:t>If your code has access to the Singleton class, then it’s able to call the Singleton’s static method. So whenever that method is called, the same object is always returned.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3" name="Content Placeholder 2"/>
          <p:cNvSpPr>
            <a:spLocks noGrp="1"/>
          </p:cNvSpPr>
          <p:nvPr>
            <p:ph idx="1"/>
          </p:nvPr>
        </p:nvSpPr>
        <p:spPr/>
        <p:txBody>
          <a:bodyPr/>
          <a:lstStyle/>
          <a:p>
            <a:pPr>
              <a:buNone/>
            </a:pPr>
            <a:r>
              <a:rPr lang="en-US" b="1" dirty="0" smtClean="0"/>
              <a:t>Real-world Analogy</a:t>
            </a:r>
          </a:p>
          <a:p>
            <a:r>
              <a:rPr lang="en-US" dirty="0" smtClean="0"/>
              <a:t>The </a:t>
            </a:r>
            <a:r>
              <a:rPr lang="en-US" dirty="0"/>
              <a:t>government is an excellent example of the Singleton pattern. A country can have only one official government. Regardless of the personal identities of the individuals who form governments, the title, “The Government of X”, is a global point of access that identifies the group of people in charge.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4800" y="2286000"/>
            <a:ext cx="7988198" cy="4267200"/>
          </a:xfrm>
          <a:prstGeom prst="rect">
            <a:avLst/>
          </a:prstGeom>
          <a:noFill/>
          <a:ln w="9525">
            <a:noFill/>
            <a:miter lim="800000"/>
            <a:headEnd/>
            <a:tailEnd/>
          </a:ln>
          <a:effectLst/>
        </p:spPr>
      </p:pic>
      <p:sp>
        <p:nvSpPr>
          <p:cNvPr id="5" name="Rectangle 4"/>
          <p:cNvSpPr/>
          <p:nvPr/>
        </p:nvSpPr>
        <p:spPr>
          <a:xfrm>
            <a:off x="838200" y="4419600"/>
            <a:ext cx="3429000"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0600" y="1752600"/>
            <a:ext cx="2095061" cy="646331"/>
          </a:xfrm>
          <a:prstGeom prst="rect">
            <a:avLst/>
          </a:prstGeom>
          <a:noFill/>
        </p:spPr>
        <p:txBody>
          <a:bodyPr wrap="none" rtlCol="0">
            <a:spAutoFit/>
          </a:bodyPr>
          <a:lstStyle/>
          <a:p>
            <a:r>
              <a:rPr lang="en-US" sz="3600" b="1" dirty="0" smtClean="0"/>
              <a:t>Structure:</a:t>
            </a:r>
            <a:endParaRPr lang="en-US" sz="3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3" name="Content Placeholder 2"/>
          <p:cNvSpPr>
            <a:spLocks noGrp="1"/>
          </p:cNvSpPr>
          <p:nvPr>
            <p:ph idx="1"/>
          </p:nvPr>
        </p:nvSpPr>
        <p:spPr/>
        <p:txBody>
          <a:bodyPr>
            <a:normAutofit/>
          </a:bodyPr>
          <a:lstStyle/>
          <a:p>
            <a:pPr>
              <a:buNone/>
            </a:pPr>
            <a:r>
              <a:rPr lang="en-US" b="1" dirty="0" err="1" smtClean="0"/>
              <a:t>Pseudocode</a:t>
            </a:r>
            <a:endParaRPr lang="en-US" b="1" dirty="0" smtClean="0"/>
          </a:p>
          <a:p>
            <a:r>
              <a:rPr lang="en-US" dirty="0"/>
              <a:t>In this example, the database connection class acts as a </a:t>
            </a:r>
            <a:r>
              <a:rPr lang="en-US" b="1" dirty="0"/>
              <a:t>Singleton</a:t>
            </a:r>
            <a:r>
              <a:rPr lang="en-US" dirty="0"/>
              <a:t>. </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762000" y="1447800"/>
            <a:ext cx="5486400" cy="48132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1949</TotalTime>
  <Words>960</Words>
  <Application>Microsoft Office PowerPoint</Application>
  <PresentationFormat>On-screen Show (4:3)</PresentationFormat>
  <Paragraphs>140</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Slide 1</vt:lpstr>
      <vt:lpstr>Creational Patterns</vt:lpstr>
      <vt:lpstr>Singleton Pattern</vt:lpstr>
      <vt:lpstr>Singleton Pattern - Problem </vt:lpstr>
      <vt:lpstr>Singleton Pattern - Solution </vt:lpstr>
      <vt:lpstr>Singleton Pattern</vt:lpstr>
      <vt:lpstr>Singleton Pattern</vt:lpstr>
      <vt:lpstr>Singleton Pattern</vt:lpstr>
      <vt:lpstr>Slide 9</vt:lpstr>
      <vt:lpstr>Slide 10</vt:lpstr>
      <vt:lpstr>Singleton Pattern</vt:lpstr>
      <vt:lpstr>Singleton Pattern</vt:lpstr>
      <vt:lpstr>Singleton Pattern</vt:lpstr>
      <vt:lpstr>Singleton Pattern</vt:lpstr>
      <vt:lpstr>Factory Pattern</vt:lpstr>
      <vt:lpstr>Factory Pattern - Problem </vt:lpstr>
      <vt:lpstr>Factory Pattern - Problem </vt:lpstr>
      <vt:lpstr>Factory Pattern -  Solution </vt:lpstr>
      <vt:lpstr>Factory Pattern -  Solution</vt:lpstr>
      <vt:lpstr>Factory Pattern -  Solution </vt:lpstr>
      <vt:lpstr>Factory Pattern -  Solution</vt:lpstr>
      <vt:lpstr>Factory Pattern -  Solution</vt:lpstr>
      <vt:lpstr>Factory Pattern</vt:lpstr>
      <vt:lpstr>Factory Pattern - Pseudocode</vt:lpstr>
      <vt:lpstr>Factory Pattern - Pseudocode</vt:lpstr>
      <vt:lpstr>Factory Pattern - Pseudocode</vt:lpstr>
      <vt:lpstr>Slide 27</vt:lpstr>
      <vt:lpstr>Slide 28</vt:lpstr>
      <vt:lpstr>Factory Pattern - Applicability</vt:lpstr>
      <vt:lpstr>Factory Pattern - Pros</vt:lpstr>
      <vt:lpstr>Factory Pattern - Cons</vt:lpstr>
      <vt:lpstr>Abstract Factory Pattern - Intent</vt:lpstr>
      <vt:lpstr>Abstract Factory Pattern - Problem</vt:lpstr>
      <vt:lpstr>Abstract Factory Pattern - Problem</vt:lpstr>
      <vt:lpstr>Abstract Factory Pattern - Solution</vt:lpstr>
      <vt:lpstr>Abstract Factory Pattern - Solution</vt:lpstr>
      <vt:lpstr>Abstract Factory Pattern - Solution</vt:lpstr>
      <vt:lpstr>Abstract Factory Pattern - Solution</vt:lpstr>
      <vt:lpstr>Abstract Factory Pattern - Structure</vt:lpstr>
      <vt:lpstr>Abstract Factory Pattern - Pseudocode</vt:lpstr>
      <vt:lpstr>Abstract Factory Pattern – Applicability</vt:lpstr>
      <vt:lpstr>Abstract Factory Pattern – Implementation Steps</vt:lpstr>
      <vt:lpstr>Abstract Factory Pattern - Pros</vt:lpstr>
      <vt:lpstr>Abstract Factory Pattern - Cons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 computer</dc:creator>
  <cp:lastModifiedBy>prince computer</cp:lastModifiedBy>
  <cp:revision>81</cp:revision>
  <dcterms:created xsi:type="dcterms:W3CDTF">2020-04-17T14:36:49Z</dcterms:created>
  <dcterms:modified xsi:type="dcterms:W3CDTF">2020-04-19T08:17:56Z</dcterms:modified>
</cp:coreProperties>
</file>