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7" r:id="rId12"/>
    <p:sldId id="266" r:id="rId13"/>
    <p:sldId id="274" r:id="rId14"/>
    <p:sldId id="265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94B9-026C-4700-BDF6-F22DBE11AC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303-Software Engineering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good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Maintainability: </a:t>
            </a:r>
          </a:p>
          <a:p>
            <a:pPr lvl="1"/>
            <a:r>
              <a:rPr lang="en-US" dirty="0" smtClean="0"/>
              <a:t>Evolve to meet </a:t>
            </a:r>
            <a:r>
              <a:rPr lang="en-US" dirty="0"/>
              <a:t>the changing needs of </a:t>
            </a:r>
            <a:r>
              <a:rPr lang="en-US" dirty="0" smtClean="0"/>
              <a:t>customers. </a:t>
            </a:r>
          </a:p>
          <a:p>
            <a:r>
              <a:rPr lang="en-US" dirty="0" smtClean="0"/>
              <a:t>Dependability: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reliability, security and </a:t>
            </a:r>
            <a:r>
              <a:rPr lang="en-US" dirty="0" smtClean="0"/>
              <a:t>safety.</a:t>
            </a:r>
          </a:p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responsiveness, processing time, memory </a:t>
            </a:r>
            <a:r>
              <a:rPr lang="en-US" dirty="0" err="1" smtClean="0"/>
              <a:t>utilisation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Acceptability:</a:t>
            </a:r>
          </a:p>
          <a:p>
            <a:pPr lvl="1"/>
            <a:r>
              <a:rPr lang="en-US" dirty="0" smtClean="0"/>
              <a:t>understandable</a:t>
            </a:r>
            <a:r>
              <a:rPr lang="en-US" dirty="0"/>
              <a:t>, usable </a:t>
            </a:r>
            <a:r>
              <a:rPr lang="en-US" dirty="0" smtClean="0"/>
              <a:t>and compatible </a:t>
            </a:r>
            <a:r>
              <a:rPr lang="en-US" dirty="0"/>
              <a:t>with other systems that </a:t>
            </a:r>
            <a:r>
              <a:rPr lang="en-US" dirty="0" smtClean="0"/>
              <a:t>the customers </a:t>
            </a:r>
            <a:r>
              <a:rPr lang="en-US" dirty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2672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 affecting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Heterogeneity</a:t>
            </a:r>
            <a:endParaRPr lang="en-US" dirty="0"/>
          </a:p>
          <a:p>
            <a:pPr lvl="1"/>
            <a:r>
              <a:rPr lang="en-US" dirty="0" smtClean="0"/>
              <a:t>Increasingly</a:t>
            </a:r>
            <a:r>
              <a:rPr lang="en-US" dirty="0"/>
              <a:t>, systems are required to operate as </a:t>
            </a:r>
            <a:r>
              <a:rPr lang="en-US" dirty="0" smtClean="0"/>
              <a:t>distributed systems </a:t>
            </a:r>
            <a:r>
              <a:rPr lang="en-US" dirty="0"/>
              <a:t>across networks that include different types of </a:t>
            </a:r>
            <a:r>
              <a:rPr lang="en-US" dirty="0" smtClean="0"/>
              <a:t>computer and </a:t>
            </a:r>
            <a:r>
              <a:rPr lang="en-US" dirty="0"/>
              <a:t>mobile devices</a:t>
            </a:r>
          </a:p>
          <a:p>
            <a:r>
              <a:rPr lang="en-US" dirty="0" smtClean="0"/>
              <a:t>Business </a:t>
            </a:r>
            <a:r>
              <a:rPr lang="en-US" dirty="0"/>
              <a:t>and social change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and society are changing incredibly quickly </a:t>
            </a:r>
            <a:r>
              <a:rPr lang="en-US" dirty="0" smtClean="0"/>
              <a:t>as emerging </a:t>
            </a:r>
            <a:r>
              <a:rPr lang="en-US" dirty="0"/>
              <a:t>economies develop and new technologies </a:t>
            </a:r>
            <a:r>
              <a:rPr lang="en-US" dirty="0" smtClean="0"/>
              <a:t>become available</a:t>
            </a:r>
            <a:r>
              <a:rPr lang="en-US" dirty="0"/>
              <a:t>. They need to be able to change their existing </a:t>
            </a:r>
            <a:r>
              <a:rPr lang="en-US" dirty="0" smtClean="0"/>
              <a:t>software and </a:t>
            </a:r>
            <a:r>
              <a:rPr lang="en-US" dirty="0"/>
              <a:t>to rapidly develop new software</a:t>
            </a:r>
          </a:p>
          <a:p>
            <a:r>
              <a:rPr lang="en-US" dirty="0" smtClean="0"/>
              <a:t>Security </a:t>
            </a:r>
            <a:r>
              <a:rPr lang="en-US" dirty="0"/>
              <a:t>and trust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software is intertwined with all aspects of our lives, it </a:t>
            </a:r>
            <a:r>
              <a:rPr lang="en-US" dirty="0" smtClean="0"/>
              <a:t>is essential </a:t>
            </a:r>
            <a:r>
              <a:rPr lang="en-US" dirty="0"/>
              <a:t>that we can trust that software</a:t>
            </a:r>
          </a:p>
        </p:txBody>
      </p:sp>
    </p:spTree>
    <p:extLst>
      <p:ext uri="{BB962C8B-B14F-4D97-AF65-F5344CB8AC3E}">
        <p14:creationId xmlns:p14="http://schemas.microsoft.com/office/powerpoint/2010/main" val="165844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notion of “Software Engineering ” first proposed in 1968 at a conference held to discuss “Software Crisis”.</a:t>
            </a:r>
          </a:p>
          <a:p>
            <a:r>
              <a:rPr lang="en-US" dirty="0" smtClean="0"/>
              <a:t>Projects running over-budget</a:t>
            </a:r>
          </a:p>
          <a:p>
            <a:r>
              <a:rPr lang="en-US" dirty="0" smtClean="0"/>
              <a:t>Projects running over-time</a:t>
            </a:r>
          </a:p>
          <a:p>
            <a:r>
              <a:rPr lang="en-US" dirty="0" smtClean="0"/>
              <a:t>Software was very inefficient</a:t>
            </a:r>
          </a:p>
          <a:p>
            <a:r>
              <a:rPr lang="en-US" dirty="0" smtClean="0"/>
              <a:t>Software was of low quality</a:t>
            </a:r>
          </a:p>
          <a:p>
            <a:r>
              <a:rPr lang="en-US" dirty="0" smtClean="0"/>
              <a:t>Software often did not meet requirements</a:t>
            </a:r>
          </a:p>
          <a:p>
            <a:r>
              <a:rPr lang="en-US" dirty="0" smtClean="0"/>
              <a:t>Projects were unmanageable and code difficult to maintain</a:t>
            </a:r>
          </a:p>
          <a:p>
            <a:r>
              <a:rPr lang="en-US" dirty="0" smtClean="0"/>
              <a:t>Software was never delivered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9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Software Engineering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causes of the software crisis were linked to the overall complexity of hardware and the software development process. </a:t>
            </a:r>
          </a:p>
          <a:p>
            <a:r>
              <a:rPr lang="en-US" dirty="0" smtClean="0"/>
              <a:t>“The major cause of the software crisis is that the machines have become several orders of magnitude more powerful! To put it quite bluntly: as long as there were no machines, programming was no problem at all; when we had a few weak computers, programming became a mild problem, and now we have gigantic computers, programming has become an equally gigantic problem.”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, The Humble Programmer (EWD340), Communications of the ACM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25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Engineering, Computer Science, System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focuses on theory and fundamentals</a:t>
            </a:r>
            <a:r>
              <a:rPr lang="en-US" dirty="0" smtClean="0"/>
              <a:t>; software </a:t>
            </a:r>
            <a:r>
              <a:rPr lang="en-US" dirty="0"/>
              <a:t>engineering is concerned with the </a:t>
            </a:r>
            <a:r>
              <a:rPr lang="en-US" dirty="0" smtClean="0"/>
              <a:t>practicalities of </a:t>
            </a:r>
            <a:r>
              <a:rPr lang="en-US" dirty="0"/>
              <a:t>developing and delivering useful software</a:t>
            </a:r>
            <a:r>
              <a:rPr lang="en-US" dirty="0" smtClean="0"/>
              <a:t>.</a:t>
            </a:r>
          </a:p>
          <a:p>
            <a:r>
              <a:rPr lang="en-US" dirty="0"/>
              <a:t>System engineering is concerned with all aspects </a:t>
            </a:r>
            <a:r>
              <a:rPr lang="en-US" dirty="0" smtClean="0"/>
              <a:t>of computer-based </a:t>
            </a:r>
            <a:r>
              <a:rPr lang="en-US" dirty="0"/>
              <a:t>systems development </a:t>
            </a:r>
            <a:r>
              <a:rPr lang="en-US" dirty="0" smtClean="0"/>
              <a:t>including hardware</a:t>
            </a:r>
            <a:r>
              <a:rPr lang="en-US" dirty="0"/>
              <a:t>, software and process engineering. </a:t>
            </a:r>
            <a:r>
              <a:rPr lang="en-US" dirty="0" smtClean="0"/>
              <a:t>Software engineering </a:t>
            </a:r>
            <a:r>
              <a:rPr lang="en-US" dirty="0"/>
              <a:t>is part of this more general process.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software system </a:t>
            </a:r>
            <a:r>
              <a:rPr lang="en-US" dirty="0" smtClean="0"/>
              <a:t>and there </a:t>
            </a:r>
            <a:r>
              <a:rPr lang="en-US" dirty="0"/>
              <a:t>is no universal set of software techniques that </a:t>
            </a:r>
            <a:r>
              <a:rPr lang="en-US" dirty="0" smtClean="0"/>
              <a:t>is applicable </a:t>
            </a:r>
            <a:r>
              <a:rPr lang="en-US" dirty="0"/>
              <a:t>to all of </a:t>
            </a:r>
            <a:r>
              <a:rPr lang="en-US" dirty="0" smtClean="0"/>
              <a:t>these.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software engineering methods and tools </a:t>
            </a:r>
            <a:r>
              <a:rPr lang="en-US" dirty="0" smtClean="0"/>
              <a:t>used depend </a:t>
            </a:r>
            <a:r>
              <a:rPr lang="en-US" dirty="0"/>
              <a:t>on the type of application being developed, </a:t>
            </a:r>
            <a:r>
              <a:rPr lang="en-US" dirty="0" smtClean="0"/>
              <a:t>the requirements </a:t>
            </a:r>
            <a:r>
              <a:rPr lang="en-US" dirty="0"/>
              <a:t>of the customer and the background of </a:t>
            </a:r>
            <a:r>
              <a:rPr lang="en-US" dirty="0" smtClean="0"/>
              <a:t>the development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4889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Stand-alone applications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application systems that run on a local computer</a:t>
            </a:r>
            <a:r>
              <a:rPr lang="en-US" dirty="0" smtClean="0"/>
              <a:t>, such </a:t>
            </a:r>
            <a:r>
              <a:rPr lang="en-US" dirty="0"/>
              <a:t>as a PC. They include all necessary functionality and </a:t>
            </a:r>
            <a:r>
              <a:rPr lang="en-US" dirty="0" smtClean="0"/>
              <a:t>do not </a:t>
            </a:r>
            <a:r>
              <a:rPr lang="en-US" dirty="0"/>
              <a:t>need to be connected to a network.</a:t>
            </a:r>
          </a:p>
          <a:p>
            <a:r>
              <a:rPr lang="en-US" dirty="0" smtClean="0"/>
              <a:t>Interactive </a:t>
            </a:r>
            <a:r>
              <a:rPr lang="en-US" dirty="0"/>
              <a:t>transaction-based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that execute on a remote computer and </a:t>
            </a:r>
            <a:r>
              <a:rPr lang="en-US" dirty="0" smtClean="0"/>
              <a:t>are accessed </a:t>
            </a:r>
            <a:r>
              <a:rPr lang="en-US" dirty="0"/>
              <a:t>by users from their own PCs or terminals. </a:t>
            </a:r>
            <a:r>
              <a:rPr lang="en-US" dirty="0" smtClean="0"/>
              <a:t>These include </a:t>
            </a:r>
            <a:r>
              <a:rPr lang="en-US" dirty="0"/>
              <a:t>web applications such as e-commerce applications.</a:t>
            </a:r>
          </a:p>
          <a:p>
            <a:r>
              <a:rPr lang="en-US" dirty="0" smtClean="0"/>
              <a:t>Embedded </a:t>
            </a:r>
            <a:r>
              <a:rPr lang="en-US" dirty="0"/>
              <a:t>control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software control systems that control and </a:t>
            </a:r>
            <a:r>
              <a:rPr lang="en-US" dirty="0" smtClean="0"/>
              <a:t>manage hardware </a:t>
            </a:r>
            <a:r>
              <a:rPr lang="en-US" dirty="0"/>
              <a:t>devices. Numerically, there are probably </a:t>
            </a:r>
            <a:r>
              <a:rPr lang="en-US" dirty="0" smtClean="0"/>
              <a:t>more embedded </a:t>
            </a:r>
            <a:r>
              <a:rPr lang="en-US" dirty="0"/>
              <a:t>systems than any other type of system.</a:t>
            </a:r>
          </a:p>
        </p:txBody>
      </p:sp>
    </p:spTree>
    <p:extLst>
      <p:ext uri="{BB962C8B-B14F-4D97-AF65-F5344CB8AC3E}">
        <p14:creationId xmlns:p14="http://schemas.microsoft.com/office/powerpoint/2010/main" val="399249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processing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business systems that are designed to process </a:t>
            </a:r>
            <a:r>
              <a:rPr lang="en-US" dirty="0" smtClean="0"/>
              <a:t>data in </a:t>
            </a:r>
            <a:r>
              <a:rPr lang="en-US" dirty="0"/>
              <a:t>large batches. They process large numbers of </a:t>
            </a:r>
            <a:r>
              <a:rPr lang="en-US" dirty="0" smtClean="0"/>
              <a:t>individual inputs </a:t>
            </a:r>
            <a:r>
              <a:rPr lang="en-US" dirty="0"/>
              <a:t>to create corresponding outputs.</a:t>
            </a:r>
          </a:p>
          <a:p>
            <a:r>
              <a:rPr lang="en-US" dirty="0" smtClean="0"/>
              <a:t>Entertainment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primarily for personal use and </a:t>
            </a:r>
            <a:r>
              <a:rPr lang="en-US" dirty="0" smtClean="0"/>
              <a:t>which are </a:t>
            </a:r>
            <a:r>
              <a:rPr lang="en-US" dirty="0"/>
              <a:t>intended to entertain the user</a:t>
            </a:r>
          </a:p>
          <a:p>
            <a:r>
              <a:rPr lang="en-US" dirty="0" smtClean="0"/>
              <a:t>Systems </a:t>
            </a:r>
            <a:r>
              <a:rPr lang="en-US" dirty="0"/>
              <a:t>for modeling and simulation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developed by scientists </a:t>
            </a:r>
            <a:r>
              <a:rPr lang="en-US" dirty="0" smtClean="0"/>
              <a:t>and engineers </a:t>
            </a:r>
            <a:r>
              <a:rPr lang="en-US" dirty="0"/>
              <a:t>to model physical processes or situations, </a:t>
            </a:r>
            <a:r>
              <a:rPr lang="en-US" dirty="0" smtClean="0"/>
              <a:t>which include </a:t>
            </a:r>
            <a:r>
              <a:rPr lang="en-US" dirty="0"/>
              <a:t>many, separate, interacting objects</a:t>
            </a:r>
          </a:p>
        </p:txBody>
      </p:sp>
    </p:spTree>
    <p:extLst>
      <p:ext uri="{BB962C8B-B14F-4D97-AF65-F5344CB8AC3E}">
        <p14:creationId xmlns:p14="http://schemas.microsoft.com/office/powerpoint/2010/main" val="13149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collect data from their environment </a:t>
            </a:r>
            <a:r>
              <a:rPr lang="en-US" dirty="0" smtClean="0"/>
              <a:t>using a </a:t>
            </a:r>
            <a:r>
              <a:rPr lang="en-US" dirty="0"/>
              <a:t>set of sensors and send that data to other systems </a:t>
            </a:r>
            <a:r>
              <a:rPr lang="en-US" dirty="0" smtClean="0"/>
              <a:t>for processing</a:t>
            </a:r>
            <a:endParaRPr lang="en-US" dirty="0"/>
          </a:p>
          <a:p>
            <a:r>
              <a:rPr lang="en-US" dirty="0" smtClean="0"/>
              <a:t>Systems </a:t>
            </a:r>
            <a:r>
              <a:rPr lang="en-US" dirty="0"/>
              <a:t>of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composed of a number of </a:t>
            </a:r>
            <a:r>
              <a:rPr lang="en-US" dirty="0" smtClean="0"/>
              <a:t>other software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5969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Grade </a:t>
            </a:r>
            <a:r>
              <a:rPr lang="en-US" b="1" dirty="0"/>
              <a:t>Distribution:</a:t>
            </a:r>
          </a:p>
          <a:p>
            <a:pPr lvl="1"/>
            <a:r>
              <a:rPr lang="en-US" dirty="0"/>
              <a:t> </a:t>
            </a:r>
            <a:r>
              <a:rPr lang="en-US" sz="2800" dirty="0" smtClean="0"/>
              <a:t>Assignments: 20% </a:t>
            </a:r>
            <a:endParaRPr lang="en-US" sz="2800" dirty="0"/>
          </a:p>
          <a:p>
            <a:pPr lvl="1"/>
            <a:r>
              <a:rPr lang="en-US" sz="2800" dirty="0"/>
              <a:t>Quizzes: </a:t>
            </a:r>
            <a:r>
              <a:rPr lang="en-US" sz="2800" dirty="0" smtClean="0"/>
              <a:t>10%</a:t>
            </a:r>
            <a:endParaRPr lang="en-US" sz="2800" dirty="0"/>
          </a:p>
          <a:p>
            <a:pPr lvl="1"/>
            <a:r>
              <a:rPr lang="en-US" sz="2800" dirty="0"/>
              <a:t>Midterms (30%) </a:t>
            </a:r>
          </a:p>
          <a:p>
            <a:pPr lvl="1"/>
            <a:r>
              <a:rPr lang="en-US" sz="2800" dirty="0"/>
              <a:t>Final Exam </a:t>
            </a:r>
            <a:r>
              <a:rPr lang="en-US" sz="2800" dirty="0" smtClean="0"/>
              <a:t>(40</a:t>
            </a:r>
            <a:r>
              <a:rPr lang="en-US" sz="2800" dirty="0"/>
              <a:t>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Software Engineering: A Practitioner’s Approach, 6th Ed. Roger S. Pressman, McGraw-Hill, 2009</a:t>
            </a:r>
          </a:p>
          <a:p>
            <a:pPr lvl="0"/>
            <a:r>
              <a:rPr lang="en-US" dirty="0"/>
              <a:t> 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Education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en-US" dirty="0"/>
              <a:t>will learn the major software engineering issues such as software requirements, design, process, and management.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also conduct team projects to practice how to apply major software engineering concepts and methods to software development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shared in the </a:t>
            </a:r>
            <a:r>
              <a:rPr lang="en-US" smtClean="0"/>
              <a:t>next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</a:p>
          <a:p>
            <a:pPr lvl="1"/>
            <a:r>
              <a:rPr lang="en-US" altLang="en-US" dirty="0" smtClean="0"/>
              <a:t>Software is: (1) </a:t>
            </a:r>
            <a:r>
              <a:rPr lang="en-US" altLang="en-US" dirty="0" smtClean="0">
                <a:solidFill>
                  <a:schemeClr val="folHlink"/>
                </a:solidFill>
              </a:rPr>
              <a:t>instructions</a:t>
            </a:r>
            <a:r>
              <a:rPr lang="en-US" altLang="en-US" dirty="0" smtClean="0"/>
              <a:t> (computer programs) that when executed provide desired features, function, and performance;  (2) </a:t>
            </a:r>
            <a:r>
              <a:rPr lang="en-US" altLang="en-US" dirty="0" smtClean="0">
                <a:solidFill>
                  <a:schemeClr val="folHlink"/>
                </a:solidFill>
              </a:rPr>
              <a:t>data structures</a:t>
            </a:r>
            <a:r>
              <a:rPr lang="en-US" altLang="en-US" dirty="0" smtClean="0"/>
              <a:t> that enable the programs to adequately manipulate information and (3) </a:t>
            </a:r>
            <a:r>
              <a:rPr lang="en-US" altLang="en-US" dirty="0" smtClean="0">
                <a:solidFill>
                  <a:schemeClr val="folHlink"/>
                </a:solidFill>
              </a:rPr>
              <a:t>documentation</a:t>
            </a:r>
            <a:r>
              <a:rPr lang="en-US" altLang="en-US" dirty="0" smtClean="0"/>
              <a:t> that describes the operation and use of the programs. </a:t>
            </a:r>
          </a:p>
          <a:p>
            <a:r>
              <a:rPr lang="en-US" dirty="0" smtClean="0"/>
              <a:t>What is Engineering?</a:t>
            </a:r>
          </a:p>
          <a:p>
            <a:pPr lvl="1"/>
            <a:r>
              <a:rPr lang="en-US" dirty="0" smtClean="0"/>
              <a:t>Engineering is all about designing, building and testing things that solve real-world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Software Engineering?</a:t>
            </a:r>
          </a:p>
          <a:p>
            <a:pPr lvl="1"/>
            <a:r>
              <a:rPr lang="en-US" b="1" dirty="0"/>
              <a:t>IEEE</a:t>
            </a:r>
            <a:r>
              <a:rPr lang="en-US" dirty="0"/>
              <a:t> defines software </a:t>
            </a:r>
            <a:r>
              <a:rPr lang="en-US" b="1" dirty="0"/>
              <a:t>engineering</a:t>
            </a:r>
            <a:r>
              <a:rPr lang="en-US" dirty="0"/>
              <a:t> as: (1) The application of a systematic</a:t>
            </a:r>
            <a:r>
              <a:rPr lang="en-US" dirty="0" smtClean="0"/>
              <a:t>, disciplined, quantifiable </a:t>
            </a:r>
            <a:r>
              <a:rPr lang="en-US" dirty="0"/>
              <a:t>approach to the development</a:t>
            </a:r>
            <a:r>
              <a:rPr lang="en-US" dirty="0" smtClean="0"/>
              <a:t>, operation </a:t>
            </a:r>
            <a:r>
              <a:rPr lang="en-US" dirty="0"/>
              <a:t>and maintenance of software; that is, the application of </a:t>
            </a:r>
            <a:r>
              <a:rPr lang="en-US" b="1" dirty="0"/>
              <a:t>engineering</a:t>
            </a:r>
            <a:r>
              <a:rPr lang="en-US" dirty="0"/>
              <a:t> to software. (2) The study of approaches as in the above statement</a:t>
            </a:r>
            <a:r>
              <a:rPr lang="en-US" dirty="0" smtClean="0"/>
              <a:t>.</a:t>
            </a:r>
          </a:p>
          <a:p>
            <a:r>
              <a:rPr lang="en-US" i="1" dirty="0"/>
              <a:t>Software engineering </a:t>
            </a:r>
            <a:r>
              <a:rPr lang="en-US" dirty="0"/>
              <a:t>is concerned with theories</a:t>
            </a:r>
            <a:r>
              <a:rPr lang="en-US" dirty="0" smtClean="0"/>
              <a:t>, methods </a:t>
            </a:r>
            <a:r>
              <a:rPr lang="en-US" dirty="0"/>
              <a:t>and tools for professional </a:t>
            </a:r>
            <a:r>
              <a:rPr lang="en-US" dirty="0" smtClean="0"/>
              <a:t>software development.</a:t>
            </a:r>
          </a:p>
          <a:p>
            <a:r>
              <a:rPr lang="en-US" dirty="0"/>
              <a:t>Software engineering is an engineering discipline that </a:t>
            </a:r>
            <a:r>
              <a:rPr lang="en-US" dirty="0" smtClean="0"/>
              <a:t>is concerned </a:t>
            </a:r>
            <a:r>
              <a:rPr lang="en-US" dirty="0"/>
              <a:t>with all aspects of software production </a:t>
            </a:r>
            <a:r>
              <a:rPr lang="en-US" dirty="0" smtClean="0"/>
              <a:t>from the </a:t>
            </a:r>
            <a:r>
              <a:rPr lang="en-US" dirty="0"/>
              <a:t>early stages of system specification through </a:t>
            </a:r>
            <a:r>
              <a:rPr lang="en-US" dirty="0" smtClean="0"/>
              <a:t>to maintaining </a:t>
            </a:r>
            <a:r>
              <a:rPr lang="en-US" dirty="0"/>
              <a:t>the system after it has gone into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7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is everywhere.</a:t>
            </a:r>
          </a:p>
          <a:p>
            <a:r>
              <a:rPr lang="en-US" dirty="0"/>
              <a:t>The economies of ALL developed nations </a:t>
            </a:r>
            <a:r>
              <a:rPr lang="en-US" dirty="0" smtClean="0"/>
              <a:t>are dependent </a:t>
            </a:r>
            <a:r>
              <a:rPr lang="en-US" dirty="0"/>
              <a:t>on </a:t>
            </a:r>
            <a:r>
              <a:rPr lang="en-US" dirty="0" smtClean="0"/>
              <a:t>software.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More and more systems are software </a:t>
            </a:r>
            <a:r>
              <a:rPr lang="en-US" dirty="0" smtClean="0"/>
              <a:t>controlled.</a:t>
            </a:r>
          </a:p>
          <a:p>
            <a:r>
              <a:rPr lang="en-US" dirty="0"/>
              <a:t>We need to be able to </a:t>
            </a:r>
            <a:r>
              <a:rPr lang="en-US" dirty="0" smtClean="0"/>
              <a:t>produce reliable </a:t>
            </a:r>
            <a:r>
              <a:rPr lang="en-US" dirty="0"/>
              <a:t>and trustworthy systems economically and</a:t>
            </a:r>
          </a:p>
          <a:p>
            <a:r>
              <a:rPr lang="en-US" dirty="0"/>
              <a:t>quickly.</a:t>
            </a:r>
          </a:p>
          <a:p>
            <a:r>
              <a:rPr lang="en-US" dirty="0" smtClean="0"/>
              <a:t> </a:t>
            </a:r>
            <a:r>
              <a:rPr lang="en-US" dirty="0"/>
              <a:t>It is usually cheaper, in the long run, to use </a:t>
            </a:r>
            <a:r>
              <a:rPr lang="en-US" dirty="0" smtClean="0"/>
              <a:t>software engineering </a:t>
            </a:r>
            <a:r>
              <a:rPr lang="en-US" dirty="0"/>
              <a:t>methods and techniques for </a:t>
            </a:r>
            <a:r>
              <a:rPr lang="en-US" dirty="0" smtClean="0"/>
              <a:t>software systems </a:t>
            </a:r>
            <a:r>
              <a:rPr lang="en-US" dirty="0"/>
              <a:t>rather than just write the programs as if it was </a:t>
            </a:r>
            <a:r>
              <a:rPr lang="en-US" dirty="0" smtClean="0"/>
              <a:t>a personal </a:t>
            </a:r>
            <a:r>
              <a:rPr lang="en-US" dirty="0"/>
              <a:t>programming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most types </a:t>
            </a:r>
            <a:r>
              <a:rPr lang="en-US" dirty="0" smtClean="0"/>
              <a:t>of system</a:t>
            </a:r>
            <a:r>
              <a:rPr lang="en-US" dirty="0"/>
              <a:t>, the majority of costs are the costs of </a:t>
            </a:r>
            <a:r>
              <a:rPr lang="en-US" dirty="0" smtClean="0"/>
              <a:t>changing the </a:t>
            </a:r>
            <a:r>
              <a:rPr lang="en-US" dirty="0"/>
              <a:t>software after it has gone into use.</a:t>
            </a:r>
          </a:p>
          <a:p>
            <a:r>
              <a:rPr lang="en-US" dirty="0" smtClean="0"/>
              <a:t>Software Engineering ensures that good software are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520156"/>
            <a:ext cx="4046537" cy="4046537"/>
          </a:xfrm>
        </p:spPr>
      </p:pic>
    </p:spTree>
    <p:extLst>
      <p:ext uri="{BB962C8B-B14F-4D97-AF65-F5344CB8AC3E}">
        <p14:creationId xmlns:p14="http://schemas.microsoft.com/office/powerpoint/2010/main" val="53446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 303-Software Engineering Lecture 1</vt:lpstr>
      <vt:lpstr>General Information</vt:lpstr>
      <vt:lpstr>Text Books</vt:lpstr>
      <vt:lpstr>Course Objectives</vt:lpstr>
      <vt:lpstr>Course Outline</vt:lpstr>
      <vt:lpstr>Introduction to Software Engineering</vt:lpstr>
      <vt:lpstr>Introduction to Software Engineering</vt:lpstr>
      <vt:lpstr>Why Software Engineering?</vt:lpstr>
      <vt:lpstr>PowerPoint Presentation</vt:lpstr>
      <vt:lpstr>Attributes of good software</vt:lpstr>
      <vt:lpstr>General issues affecting software</vt:lpstr>
      <vt:lpstr>History of Software Engineering</vt:lpstr>
      <vt:lpstr>History of Software Engineering contd..</vt:lpstr>
      <vt:lpstr>Software Engineering, Computer Science, System Engineering</vt:lpstr>
      <vt:lpstr>Software Engineering Diversity</vt:lpstr>
      <vt:lpstr>Application Types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303-Software Engineering Lecture 1</dc:title>
  <dc:creator>Sara Rehmat</dc:creator>
  <cp:lastModifiedBy>Sara Rehmat</cp:lastModifiedBy>
  <cp:revision>21</cp:revision>
  <dcterms:created xsi:type="dcterms:W3CDTF">2020-01-20T17:29:58Z</dcterms:created>
  <dcterms:modified xsi:type="dcterms:W3CDTF">2020-01-20T18:47:58Z</dcterms:modified>
</cp:coreProperties>
</file>