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85" r:id="rId11"/>
    <p:sldId id="264" r:id="rId12"/>
    <p:sldId id="265" r:id="rId13"/>
    <p:sldId id="266" r:id="rId14"/>
    <p:sldId id="268" r:id="rId15"/>
    <p:sldId id="269" r:id="rId16"/>
    <p:sldId id="271" r:id="rId17"/>
    <p:sldId id="273" r:id="rId18"/>
    <p:sldId id="274" r:id="rId19"/>
    <p:sldId id="275" r:id="rId20"/>
    <p:sldId id="270" r:id="rId21"/>
    <p:sldId id="276" r:id="rId22"/>
    <p:sldId id="278" r:id="rId23"/>
    <p:sldId id="279" r:id="rId24"/>
    <p:sldId id="280" r:id="rId25"/>
    <p:sldId id="281" r:id="rId26"/>
    <p:sldId id="282" r:id="rId27"/>
    <p:sldId id="283" r:id="rId28"/>
    <p:sldId id="284" r:id="rId29"/>
    <p:sldId id="27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A79A2D-5064-4E53-A629-C294BC2BEE54}"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5C76B-F002-4A94-A253-00B48FEC12B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A79A2D-5064-4E53-A629-C294BC2BEE54}"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5C76B-F002-4A94-A253-00B48FEC12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A79A2D-5064-4E53-A629-C294BC2BEE54}"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5C76B-F002-4A94-A253-00B48FEC12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A79A2D-5064-4E53-A629-C294BC2BEE54}"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5C76B-F002-4A94-A253-00B48FEC12B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A79A2D-5064-4E53-A629-C294BC2BEE54}"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5C76B-F002-4A94-A253-00B48FEC12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A79A2D-5064-4E53-A629-C294BC2BEE54}" type="datetimeFigureOut">
              <a:rPr lang="en-US" smtClean="0"/>
              <a:pPr/>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5C76B-F002-4A94-A253-00B48FEC12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A79A2D-5064-4E53-A629-C294BC2BEE54}" type="datetimeFigureOut">
              <a:rPr lang="en-US" smtClean="0"/>
              <a:pPr/>
              <a:t>4/16/2020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85C76B-F002-4A94-A253-00B48FEC12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A79A2D-5064-4E53-A629-C294BC2BEE54}" type="datetimeFigureOut">
              <a:rPr lang="en-US" smtClean="0"/>
              <a:pPr/>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85C76B-F002-4A94-A253-00B48FEC12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79A2D-5064-4E53-A629-C294BC2BEE54}" type="datetimeFigureOut">
              <a:rPr lang="en-US" smtClean="0"/>
              <a:pPr/>
              <a:t>4/16/2020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85C76B-F002-4A94-A253-00B48FEC12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A79A2D-5064-4E53-A629-C294BC2BEE54}" type="datetimeFigureOut">
              <a:rPr lang="en-US" smtClean="0"/>
              <a:pPr/>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5C76B-F002-4A94-A253-00B48FEC12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A79A2D-5064-4E53-A629-C294BC2BEE54}" type="datetimeFigureOut">
              <a:rPr lang="en-US" smtClean="0"/>
              <a:pPr/>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5C76B-F002-4A94-A253-00B48FEC12B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79A2D-5064-4E53-A629-C294BC2BEE54}" type="datetimeFigureOut">
              <a:rPr lang="en-US" smtClean="0"/>
              <a:pPr/>
              <a:t>4/16/2020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85C76B-F002-4A94-A253-00B48FEC12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Interface: </a:t>
            </a:r>
            <a:r>
              <a:rPr lang="en-US" dirty="0"/>
              <a:t>An </a:t>
            </a:r>
            <a:r>
              <a:rPr lang="en-US" b="1" dirty="0"/>
              <a:t>interface in Java</a:t>
            </a:r>
            <a:r>
              <a:rPr lang="en-US" dirty="0"/>
              <a:t> is a blueprint of a class. It has static constants and abstract methods. The </a:t>
            </a:r>
            <a:r>
              <a:rPr lang="en-US" b="1" dirty="0"/>
              <a:t>interface in Java</a:t>
            </a:r>
            <a:r>
              <a:rPr lang="en-US" dirty="0"/>
              <a:t> is a mechanism to achieve abstraction. There can be only abstract methods in the </a:t>
            </a:r>
            <a:r>
              <a:rPr lang="en-US" b="1" dirty="0"/>
              <a:t>Java interface</a:t>
            </a:r>
            <a:r>
              <a:rPr lang="en-US" dirty="0"/>
              <a:t>, not method body. It is used to achieve abstraction and multiple inheritance in </a:t>
            </a:r>
            <a:r>
              <a:rPr lang="en-US" b="1" dirty="0"/>
              <a:t>Java</a:t>
            </a:r>
            <a:r>
              <a:rPr lang="en-US" dirty="0"/>
              <a:t>.</a:t>
            </a:r>
            <a:endParaRPr lang="en-US" dirty="0" smtClean="0"/>
          </a:p>
          <a:p>
            <a:endParaRPr lang="en-US" dirty="0"/>
          </a:p>
          <a:p>
            <a:r>
              <a:rPr lang="en-US" dirty="0" smtClean="0"/>
              <a:t>Abstract Class: </a:t>
            </a:r>
            <a:r>
              <a:rPr lang="en-US" dirty="0"/>
              <a:t>An </a:t>
            </a:r>
            <a:r>
              <a:rPr lang="en-US" b="1" dirty="0"/>
              <a:t>abstract class</a:t>
            </a:r>
            <a:r>
              <a:rPr lang="en-US" dirty="0"/>
              <a:t> is a template </a:t>
            </a:r>
            <a:r>
              <a:rPr lang="en-US" b="1" dirty="0"/>
              <a:t>definition</a:t>
            </a:r>
            <a:r>
              <a:rPr lang="en-US" dirty="0"/>
              <a:t> of methods and variables of a </a:t>
            </a:r>
            <a:r>
              <a:rPr lang="en-US" b="1" dirty="0"/>
              <a:t>class</a:t>
            </a:r>
            <a:r>
              <a:rPr lang="en-US" dirty="0"/>
              <a:t> (category of objects) that contains one or more abstracted methods. </a:t>
            </a:r>
            <a:r>
              <a:rPr lang="en-US" dirty="0" smtClean="0"/>
              <a:t>Declaring </a:t>
            </a:r>
            <a:r>
              <a:rPr lang="en-US" dirty="0"/>
              <a:t>a </a:t>
            </a:r>
            <a:r>
              <a:rPr lang="en-US" b="1" dirty="0"/>
              <a:t>class</a:t>
            </a:r>
            <a:r>
              <a:rPr lang="en-US" dirty="0"/>
              <a:t> as </a:t>
            </a:r>
            <a:r>
              <a:rPr lang="en-US" b="1" dirty="0"/>
              <a:t>abstract</a:t>
            </a:r>
            <a:r>
              <a:rPr lang="en-US" dirty="0"/>
              <a:t> means that it cannot be directly instantiated, which means that an object cannot be created from it.</a:t>
            </a:r>
            <a:endParaRPr lang="en-US" dirty="0" smtClean="0"/>
          </a:p>
          <a:p>
            <a:endParaRPr lang="en-US" dirty="0"/>
          </a:p>
          <a:p>
            <a:r>
              <a:rPr lang="en-US" dirty="0" smtClean="0"/>
              <a:t>Concrete Class: A class that is not abstract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Creational Design Patterns</a:t>
            </a:r>
            <a:endParaRPr lang="en-US" dirty="0"/>
          </a:p>
        </p:txBody>
      </p:sp>
      <p:sp>
        <p:nvSpPr>
          <p:cNvPr id="3" name="Content Placeholder 2"/>
          <p:cNvSpPr>
            <a:spLocks noGrp="1"/>
          </p:cNvSpPr>
          <p:nvPr>
            <p:ph idx="1"/>
          </p:nvPr>
        </p:nvSpPr>
        <p:spPr/>
        <p:txBody>
          <a:bodyPr/>
          <a:lstStyle/>
          <a:p>
            <a:r>
              <a:rPr lang="en-US" dirty="0"/>
              <a:t>These design patterns are all about class instantiation. This pattern can be further divided into class-creation patterns and object-creational patterns.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Design Patterns</a:t>
            </a:r>
            <a:endParaRPr lang="en-US" dirty="0"/>
          </a:p>
        </p:txBody>
      </p:sp>
      <p:sp>
        <p:nvSpPr>
          <p:cNvPr id="3" name="Content Placeholder 2"/>
          <p:cNvSpPr>
            <a:spLocks noGrp="1"/>
          </p:cNvSpPr>
          <p:nvPr>
            <p:ph idx="1"/>
          </p:nvPr>
        </p:nvSpPr>
        <p:spPr/>
        <p:txBody>
          <a:bodyPr/>
          <a:lstStyle/>
          <a:p>
            <a:r>
              <a:rPr lang="en-US" dirty="0"/>
              <a:t>These design patterns are all about Class and Object composition. Structural class-creation patterns use inheritance to compose interfaces. Structural object-patterns define ways to compose objects to obtain new functionality.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Design Patterns</a:t>
            </a:r>
            <a:endParaRPr lang="en-US" dirty="0"/>
          </a:p>
        </p:txBody>
      </p:sp>
      <p:sp>
        <p:nvSpPr>
          <p:cNvPr id="3" name="Content Placeholder 2"/>
          <p:cNvSpPr>
            <a:spLocks noGrp="1"/>
          </p:cNvSpPr>
          <p:nvPr>
            <p:ph idx="1"/>
          </p:nvPr>
        </p:nvSpPr>
        <p:spPr/>
        <p:txBody>
          <a:bodyPr/>
          <a:lstStyle/>
          <a:p>
            <a:r>
              <a:rPr lang="en-US" dirty="0"/>
              <a:t>These design patterns are all about Class's objects communication. Behavioral patterns are those patterns that are most specifically concerned with communication between objects.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Creational Design Patterns</a:t>
            </a:r>
            <a:endParaRPr lang="en-US" dirty="0"/>
          </a:p>
        </p:txBody>
      </p:sp>
      <p:sp>
        <p:nvSpPr>
          <p:cNvPr id="3" name="Content Placeholder 2"/>
          <p:cNvSpPr>
            <a:spLocks noGrp="1"/>
          </p:cNvSpPr>
          <p:nvPr>
            <p:ph idx="1"/>
          </p:nvPr>
        </p:nvSpPr>
        <p:spPr/>
        <p:txBody>
          <a:bodyPr/>
          <a:lstStyle/>
          <a:p>
            <a:r>
              <a:rPr lang="en-US" dirty="0" smtClean="0"/>
              <a:t>Singleton</a:t>
            </a:r>
          </a:p>
          <a:p>
            <a:r>
              <a:rPr lang="en-US" dirty="0" smtClean="0"/>
              <a:t>Factory Method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3" name="Content Placeholder 2"/>
          <p:cNvSpPr>
            <a:spLocks noGrp="1"/>
          </p:cNvSpPr>
          <p:nvPr>
            <p:ph idx="1"/>
          </p:nvPr>
        </p:nvSpPr>
        <p:spPr/>
        <p:txBody>
          <a:bodyPr>
            <a:normAutofit/>
          </a:bodyPr>
          <a:lstStyle/>
          <a:p>
            <a:r>
              <a:rPr lang="en-US" b="1" dirty="0" smtClean="0"/>
              <a:t>Intent</a:t>
            </a:r>
          </a:p>
          <a:p>
            <a:r>
              <a:rPr lang="en-US" dirty="0" smtClean="0"/>
              <a:t>Ensure </a:t>
            </a:r>
            <a:r>
              <a:rPr lang="en-US" dirty="0"/>
              <a:t>a class has only one instance, and provide a global point of access to it</a:t>
            </a:r>
            <a:r>
              <a:rPr lang="en-US" dirty="0" smtClean="0"/>
              <a:t>.</a:t>
            </a:r>
          </a:p>
          <a:p>
            <a:r>
              <a:rPr lang="en-US" b="1" dirty="0"/>
              <a:t>Problem</a:t>
            </a:r>
          </a:p>
          <a:p>
            <a:r>
              <a:rPr lang="en-US" dirty="0"/>
              <a:t>Application needs one, and only one, instance of an object. </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Graphical Representation of Singleton Pattern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133600" y="1524000"/>
            <a:ext cx="4800600" cy="51930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of Singleton Pattern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28600" y="2590800"/>
            <a:ext cx="8603192" cy="4267200"/>
          </a:xfrm>
          <a:prstGeom prst="rect">
            <a:avLst/>
          </a:prstGeom>
          <a:noFill/>
          <a:ln w="9525">
            <a:noFill/>
            <a:miter lim="800000"/>
            <a:headEnd/>
            <a:tailEnd/>
          </a:ln>
          <a:effectLst/>
        </p:spPr>
      </p:pic>
      <p:sp>
        <p:nvSpPr>
          <p:cNvPr id="5" name="TextBox 4"/>
          <p:cNvSpPr txBox="1"/>
          <p:nvPr/>
        </p:nvSpPr>
        <p:spPr>
          <a:xfrm>
            <a:off x="381000" y="1371600"/>
            <a:ext cx="3505200" cy="923330"/>
          </a:xfrm>
          <a:prstGeom prst="rect">
            <a:avLst/>
          </a:prstGeom>
          <a:noFill/>
        </p:spPr>
        <p:txBody>
          <a:bodyPr wrap="square" rtlCol="0">
            <a:spAutoFit/>
          </a:bodyPr>
          <a:lstStyle/>
          <a:p>
            <a:r>
              <a:rPr lang="en-US" b="1" dirty="0" smtClean="0"/>
              <a:t>Step 1</a:t>
            </a:r>
          </a:p>
          <a:p>
            <a:r>
              <a:rPr lang="en-US" dirty="0" smtClean="0"/>
              <a:t>Create a Singleton Class.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of Singleton Pattern</a:t>
            </a:r>
            <a:endParaRPr lang="en-US" dirty="0"/>
          </a:p>
        </p:txBody>
      </p:sp>
      <p:pic>
        <p:nvPicPr>
          <p:cNvPr id="4098" name="Picture 2"/>
          <p:cNvPicPr>
            <a:picLocks noChangeAspect="1" noChangeArrowheads="1"/>
          </p:cNvPicPr>
          <p:nvPr/>
        </p:nvPicPr>
        <p:blipFill>
          <a:blip r:embed="rId2"/>
          <a:srcRect/>
          <a:stretch>
            <a:fillRect/>
          </a:stretch>
        </p:blipFill>
        <p:spPr bwMode="auto">
          <a:xfrm>
            <a:off x="457200" y="2438400"/>
            <a:ext cx="8420418" cy="4095750"/>
          </a:xfrm>
          <a:prstGeom prst="rect">
            <a:avLst/>
          </a:prstGeom>
          <a:noFill/>
          <a:ln w="9525">
            <a:noFill/>
            <a:miter lim="800000"/>
            <a:headEnd/>
            <a:tailEnd/>
          </a:ln>
          <a:effectLst/>
        </p:spPr>
      </p:pic>
      <p:sp>
        <p:nvSpPr>
          <p:cNvPr id="5" name="TextBox 4"/>
          <p:cNvSpPr txBox="1"/>
          <p:nvPr/>
        </p:nvSpPr>
        <p:spPr>
          <a:xfrm>
            <a:off x="457200" y="1524000"/>
            <a:ext cx="4320029" cy="923330"/>
          </a:xfrm>
          <a:prstGeom prst="rect">
            <a:avLst/>
          </a:prstGeom>
          <a:noFill/>
        </p:spPr>
        <p:txBody>
          <a:bodyPr wrap="none" rtlCol="0">
            <a:spAutoFit/>
          </a:bodyPr>
          <a:lstStyle/>
          <a:p>
            <a:r>
              <a:rPr lang="en-US" b="1" dirty="0"/>
              <a:t>Step 2</a:t>
            </a:r>
          </a:p>
          <a:p>
            <a:r>
              <a:rPr lang="en-US" dirty="0"/>
              <a:t>Get the only object from the singleton class.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of Singleton Pattern</a:t>
            </a:r>
            <a:endParaRPr lang="en-US" dirty="0"/>
          </a:p>
        </p:txBody>
      </p:sp>
      <p:pic>
        <p:nvPicPr>
          <p:cNvPr id="5122" name="Picture 2"/>
          <p:cNvPicPr>
            <a:picLocks noChangeAspect="1" noChangeArrowheads="1"/>
          </p:cNvPicPr>
          <p:nvPr/>
        </p:nvPicPr>
        <p:blipFill>
          <a:blip r:embed="rId2"/>
          <a:srcRect/>
          <a:stretch>
            <a:fillRect/>
          </a:stretch>
        </p:blipFill>
        <p:spPr bwMode="auto">
          <a:xfrm>
            <a:off x="914400" y="3276600"/>
            <a:ext cx="6296025" cy="685800"/>
          </a:xfrm>
          <a:prstGeom prst="rect">
            <a:avLst/>
          </a:prstGeom>
          <a:noFill/>
          <a:ln w="9525">
            <a:noFill/>
            <a:miter lim="800000"/>
            <a:headEnd/>
            <a:tailEnd/>
          </a:ln>
          <a:effectLst/>
        </p:spPr>
      </p:pic>
      <p:sp>
        <p:nvSpPr>
          <p:cNvPr id="5" name="TextBox 4"/>
          <p:cNvSpPr txBox="1"/>
          <p:nvPr/>
        </p:nvSpPr>
        <p:spPr>
          <a:xfrm>
            <a:off x="990600" y="2209800"/>
            <a:ext cx="1915974" cy="923330"/>
          </a:xfrm>
          <a:prstGeom prst="rect">
            <a:avLst/>
          </a:prstGeom>
          <a:noFill/>
        </p:spPr>
        <p:txBody>
          <a:bodyPr wrap="none" rtlCol="0">
            <a:spAutoFit/>
          </a:bodyPr>
          <a:lstStyle/>
          <a:p>
            <a:r>
              <a:rPr lang="en-US" dirty="0"/>
              <a:t>Step 3</a:t>
            </a:r>
          </a:p>
          <a:p>
            <a:r>
              <a:rPr lang="en-US" dirty="0"/>
              <a:t>Verify the output.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US" dirty="0"/>
          </a:p>
        </p:txBody>
      </p:sp>
      <p:sp>
        <p:nvSpPr>
          <p:cNvPr id="3" name="Content Placeholder 2"/>
          <p:cNvSpPr>
            <a:spLocks noGrp="1"/>
          </p:cNvSpPr>
          <p:nvPr>
            <p:ph idx="1"/>
          </p:nvPr>
        </p:nvSpPr>
        <p:spPr/>
        <p:txBody>
          <a:bodyPr/>
          <a:lstStyle/>
          <a:p>
            <a:r>
              <a:rPr lang="en-US" dirty="0" smtClean="0"/>
              <a:t>A</a:t>
            </a:r>
            <a:r>
              <a:rPr lang="en-US" dirty="0"/>
              <a:t> </a:t>
            </a:r>
            <a:r>
              <a:rPr lang="en-US" b="1" dirty="0"/>
              <a:t>design pattern</a:t>
            </a:r>
            <a:r>
              <a:rPr lang="en-US" dirty="0"/>
              <a:t> is a general repeatable solution to a commonly occurring problem in software design. </a:t>
            </a:r>
            <a:endParaRPr lang="en-US" dirty="0" smtClean="0"/>
          </a:p>
          <a:p>
            <a:r>
              <a:rPr lang="en-US" dirty="0" smtClean="0"/>
              <a:t>A </a:t>
            </a:r>
            <a:r>
              <a:rPr lang="en-US" dirty="0"/>
              <a:t>design pattern isn't a finished design that can be transformed directly into code. </a:t>
            </a:r>
            <a:endParaRPr lang="en-US" dirty="0" smtClean="0"/>
          </a:p>
          <a:p>
            <a:r>
              <a:rPr lang="en-US" dirty="0" smtClean="0"/>
              <a:t>It </a:t>
            </a:r>
            <a:r>
              <a:rPr lang="en-US" dirty="0"/>
              <a:t>is a description or template for how to solve a problem that can be used in many different situations.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3" name="Content Placeholder 2"/>
          <p:cNvSpPr>
            <a:spLocks noGrp="1"/>
          </p:cNvSpPr>
          <p:nvPr>
            <p:ph idx="1"/>
          </p:nvPr>
        </p:nvSpPr>
        <p:spPr/>
        <p:txBody>
          <a:bodyPr/>
          <a:lstStyle/>
          <a:p>
            <a:r>
              <a:rPr lang="en-US" b="1" dirty="0" smtClean="0"/>
              <a:t>Summary</a:t>
            </a:r>
          </a:p>
          <a:p>
            <a:r>
              <a:rPr lang="en-US" dirty="0" smtClean="0"/>
              <a:t>This pattern involves a single class which is responsible to create an object while making sure that only single object gets created. This class provides a way to access its only object which can be accessed directly without need to instantiate the object of the class.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 Pattern</a:t>
            </a:r>
            <a:endParaRPr lang="en-US" dirty="0"/>
          </a:p>
        </p:txBody>
      </p:sp>
      <p:sp>
        <p:nvSpPr>
          <p:cNvPr id="3" name="Content Placeholder 2"/>
          <p:cNvSpPr>
            <a:spLocks noGrp="1"/>
          </p:cNvSpPr>
          <p:nvPr>
            <p:ph idx="1"/>
          </p:nvPr>
        </p:nvSpPr>
        <p:spPr/>
        <p:txBody>
          <a:bodyPr>
            <a:normAutofit/>
          </a:bodyPr>
          <a:lstStyle/>
          <a:p>
            <a:r>
              <a:rPr lang="en-US" dirty="0"/>
              <a:t>A Factory Pattern or Factory Method Pattern says that just </a:t>
            </a:r>
            <a:r>
              <a:rPr lang="en-US" b="1" dirty="0"/>
              <a:t>define an interface or abstract class for creating an object but let the subclasses decide which class to instantiate.</a:t>
            </a:r>
            <a:r>
              <a:rPr lang="en-US" dirty="0"/>
              <a:t> </a:t>
            </a:r>
            <a:endParaRPr lang="en-US" dirty="0" smtClean="0"/>
          </a:p>
          <a:p>
            <a:r>
              <a:rPr lang="en-US" dirty="0" smtClean="0"/>
              <a:t>In </a:t>
            </a:r>
            <a:r>
              <a:rPr lang="en-US" dirty="0"/>
              <a:t>other words, subclasses are responsible to create the instance of the class.</a:t>
            </a:r>
          </a:p>
          <a:p>
            <a:r>
              <a:rPr lang="en-US" dirty="0"/>
              <a:t>The Factory Method Pattern is also known as </a:t>
            </a:r>
            <a:r>
              <a:rPr lang="en-US" b="1" dirty="0"/>
              <a:t>Virtual Constructor.</a:t>
            </a:r>
            <a:endParaRPr lang="en-US" dirty="0"/>
          </a:p>
          <a:p>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Advantages</a:t>
            </a:r>
            <a:endParaRPr lang="en-US" dirty="0"/>
          </a:p>
          <a:p>
            <a:r>
              <a:rPr lang="en-US" dirty="0"/>
              <a:t>Factory Method Pattern allows the sub-classes to choose the type of objects to create.</a:t>
            </a:r>
          </a:p>
          <a:p>
            <a:r>
              <a:rPr lang="en-US" dirty="0"/>
              <a:t>It promotes the </a:t>
            </a:r>
            <a:r>
              <a:rPr lang="en-US" b="1" dirty="0"/>
              <a:t>loose-coupling</a:t>
            </a:r>
            <a:r>
              <a:rPr lang="en-US" dirty="0"/>
              <a:t> by eliminating the need to bind application-specific classes into the code. That means the code interacts solely with the resultant interface or abstract class, so that it will work with any classes that implement that interface or that extends that abstract class.</a:t>
            </a:r>
          </a:p>
          <a:p>
            <a:r>
              <a:rPr lang="en-US" b="1" dirty="0" smtClean="0"/>
              <a:t>Usage</a:t>
            </a:r>
            <a:endParaRPr lang="en-US" dirty="0"/>
          </a:p>
          <a:p>
            <a:r>
              <a:rPr lang="en-US" dirty="0"/>
              <a:t>When a class doesn't know what sub-classes will be required to create</a:t>
            </a:r>
          </a:p>
          <a:p>
            <a:r>
              <a:rPr lang="en-US" dirty="0"/>
              <a:t>When a class wants that its sub-classes specify the objects to be created.</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Graphical Representation of Factory Pattern</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685800" y="1752600"/>
            <a:ext cx="7737461" cy="4128294"/>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Factory Pattern</a:t>
            </a:r>
            <a:endParaRPr lang="en-US" dirty="0"/>
          </a:p>
        </p:txBody>
      </p:sp>
      <p:pic>
        <p:nvPicPr>
          <p:cNvPr id="7171" name="Picture 3"/>
          <p:cNvPicPr>
            <a:picLocks noGrp="1" noChangeAspect="1" noChangeArrowheads="1"/>
          </p:cNvPicPr>
          <p:nvPr>
            <p:ph idx="1"/>
          </p:nvPr>
        </p:nvPicPr>
        <p:blipFill>
          <a:blip r:embed="rId2"/>
          <a:srcRect/>
          <a:stretch>
            <a:fillRect/>
          </a:stretch>
        </p:blipFill>
        <p:spPr bwMode="auto">
          <a:xfrm>
            <a:off x="1404937" y="3429794"/>
            <a:ext cx="6334125" cy="1066006"/>
          </a:xfrm>
          <a:prstGeom prst="rect">
            <a:avLst/>
          </a:prstGeom>
          <a:noFill/>
          <a:ln w="9525">
            <a:noFill/>
            <a:miter lim="800000"/>
            <a:headEnd/>
            <a:tailEnd/>
          </a:ln>
          <a:effectLst/>
        </p:spPr>
      </p:pic>
      <p:sp>
        <p:nvSpPr>
          <p:cNvPr id="7" name="TextBox 6"/>
          <p:cNvSpPr txBox="1"/>
          <p:nvPr/>
        </p:nvSpPr>
        <p:spPr>
          <a:xfrm>
            <a:off x="1066800" y="2057400"/>
            <a:ext cx="2027414" cy="923330"/>
          </a:xfrm>
          <a:prstGeom prst="rect">
            <a:avLst/>
          </a:prstGeom>
          <a:noFill/>
        </p:spPr>
        <p:txBody>
          <a:bodyPr wrap="none" rtlCol="0">
            <a:spAutoFit/>
          </a:bodyPr>
          <a:lstStyle/>
          <a:p>
            <a:r>
              <a:rPr lang="en-US" dirty="0" smtClean="0"/>
              <a:t>Step 1:</a:t>
            </a:r>
          </a:p>
          <a:p>
            <a:endParaRPr lang="en-US" dirty="0"/>
          </a:p>
          <a:p>
            <a:r>
              <a:rPr lang="en-US" dirty="0"/>
              <a:t>Create an interface.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609600" y="1524000"/>
            <a:ext cx="6296025" cy="1590675"/>
          </a:xfrm>
          <a:prstGeom prst="rect">
            <a:avLst/>
          </a:prstGeom>
          <a:noFill/>
          <a:ln w="9525">
            <a:noFill/>
            <a:miter lim="800000"/>
            <a:headEnd/>
            <a:tailEnd/>
          </a:ln>
          <a:effectLst/>
        </p:spPr>
      </p:pic>
      <p:pic>
        <p:nvPicPr>
          <p:cNvPr id="8195" name="Picture 3"/>
          <p:cNvPicPr>
            <a:picLocks noGrp="1" noChangeAspect="1" noChangeArrowheads="1"/>
          </p:cNvPicPr>
          <p:nvPr>
            <p:ph idx="1"/>
          </p:nvPr>
        </p:nvPicPr>
        <p:blipFill>
          <a:blip r:embed="rId3"/>
          <a:srcRect/>
          <a:stretch>
            <a:fillRect/>
          </a:stretch>
        </p:blipFill>
        <p:spPr bwMode="auto">
          <a:xfrm>
            <a:off x="609600" y="3200400"/>
            <a:ext cx="6296025" cy="1609725"/>
          </a:xfrm>
          <a:prstGeom prst="rect">
            <a:avLst/>
          </a:prstGeom>
          <a:noFill/>
          <a:ln w="9525">
            <a:noFill/>
            <a:miter lim="800000"/>
            <a:headEnd/>
            <a:tailEnd/>
          </a:ln>
          <a:effectLst/>
        </p:spPr>
      </p:pic>
      <p:pic>
        <p:nvPicPr>
          <p:cNvPr id="8197" name="Picture 5"/>
          <p:cNvPicPr>
            <a:picLocks noChangeAspect="1" noChangeArrowheads="1"/>
          </p:cNvPicPr>
          <p:nvPr/>
        </p:nvPicPr>
        <p:blipFill>
          <a:blip r:embed="rId4"/>
          <a:srcRect/>
          <a:stretch>
            <a:fillRect/>
          </a:stretch>
        </p:blipFill>
        <p:spPr bwMode="auto">
          <a:xfrm>
            <a:off x="533400" y="4772025"/>
            <a:ext cx="6353175" cy="1628775"/>
          </a:xfrm>
          <a:prstGeom prst="rect">
            <a:avLst/>
          </a:prstGeom>
          <a:noFill/>
          <a:ln w="9525">
            <a:noFill/>
            <a:miter lim="800000"/>
            <a:headEnd/>
            <a:tailEnd/>
          </a:ln>
          <a:effectLst/>
        </p:spPr>
      </p:pic>
      <p:sp>
        <p:nvSpPr>
          <p:cNvPr id="8" name="TextBox 7"/>
          <p:cNvSpPr txBox="1"/>
          <p:nvPr/>
        </p:nvSpPr>
        <p:spPr>
          <a:xfrm>
            <a:off x="7010400" y="2057400"/>
            <a:ext cx="2172326" cy="1415772"/>
          </a:xfrm>
          <a:prstGeom prst="rect">
            <a:avLst/>
          </a:prstGeom>
          <a:noFill/>
        </p:spPr>
        <p:txBody>
          <a:bodyPr wrap="none" rtlCol="0">
            <a:spAutoFit/>
          </a:bodyPr>
          <a:lstStyle/>
          <a:p>
            <a:r>
              <a:rPr lang="en-US" dirty="0" smtClean="0"/>
              <a:t>Step 2:</a:t>
            </a:r>
          </a:p>
          <a:p>
            <a:endParaRPr lang="en-US" dirty="0"/>
          </a:p>
          <a:p>
            <a:r>
              <a:rPr lang="en-US" sz="1600" dirty="0"/>
              <a:t>Create concrete classes </a:t>
            </a:r>
            <a:endParaRPr lang="en-US" sz="1600" dirty="0" smtClean="0"/>
          </a:p>
          <a:p>
            <a:r>
              <a:rPr lang="en-US" sz="1600" dirty="0" smtClean="0"/>
              <a:t>implementing </a:t>
            </a:r>
            <a:r>
              <a:rPr lang="en-US" sz="1600" dirty="0"/>
              <a:t>the </a:t>
            </a:r>
            <a:r>
              <a:rPr lang="en-US" sz="1600" dirty="0" smtClean="0"/>
              <a:t>same</a:t>
            </a:r>
          </a:p>
          <a:p>
            <a:r>
              <a:rPr lang="en-US" sz="1600" dirty="0" smtClean="0"/>
              <a:t> </a:t>
            </a:r>
            <a:r>
              <a:rPr lang="en-US" sz="1600" dirty="0"/>
              <a:t>interface</a:t>
            </a:r>
            <a:r>
              <a:rPr 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685800" y="2438400"/>
            <a:ext cx="6362700" cy="4010025"/>
          </a:xfrm>
          <a:prstGeom prst="rect">
            <a:avLst/>
          </a:prstGeom>
          <a:noFill/>
          <a:ln w="9525">
            <a:noFill/>
            <a:miter lim="800000"/>
            <a:headEnd/>
            <a:tailEnd/>
          </a:ln>
          <a:effectLst/>
        </p:spPr>
      </p:pic>
      <p:sp>
        <p:nvSpPr>
          <p:cNvPr id="5" name="TextBox 4"/>
          <p:cNvSpPr txBox="1"/>
          <p:nvPr/>
        </p:nvSpPr>
        <p:spPr>
          <a:xfrm>
            <a:off x="533400" y="1676400"/>
            <a:ext cx="7773667" cy="646331"/>
          </a:xfrm>
          <a:prstGeom prst="rect">
            <a:avLst/>
          </a:prstGeom>
          <a:noFill/>
        </p:spPr>
        <p:txBody>
          <a:bodyPr wrap="none" rtlCol="0">
            <a:spAutoFit/>
          </a:bodyPr>
          <a:lstStyle/>
          <a:p>
            <a:r>
              <a:rPr lang="en-US" dirty="0" smtClean="0"/>
              <a:t>Step 3:</a:t>
            </a:r>
          </a:p>
          <a:p>
            <a:r>
              <a:rPr lang="en-US" dirty="0"/>
              <a:t>Create a Factory to generate object of concrete class based on given information.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609600" y="2133600"/>
            <a:ext cx="7086600" cy="4503675"/>
          </a:xfrm>
          <a:prstGeom prst="rect">
            <a:avLst/>
          </a:prstGeom>
          <a:noFill/>
          <a:ln w="9525">
            <a:noFill/>
            <a:miter lim="800000"/>
            <a:headEnd/>
            <a:tailEnd/>
          </a:ln>
          <a:effectLst/>
        </p:spPr>
      </p:pic>
      <p:sp>
        <p:nvSpPr>
          <p:cNvPr id="5" name="Rectangle 4"/>
          <p:cNvSpPr/>
          <p:nvPr/>
        </p:nvSpPr>
        <p:spPr>
          <a:xfrm>
            <a:off x="533400" y="1371600"/>
            <a:ext cx="4572000" cy="923330"/>
          </a:xfrm>
          <a:prstGeom prst="rect">
            <a:avLst/>
          </a:prstGeom>
        </p:spPr>
        <p:txBody>
          <a:bodyPr>
            <a:spAutoFit/>
          </a:bodyPr>
          <a:lstStyle/>
          <a:p>
            <a:r>
              <a:rPr lang="en-US" dirty="0" smtClean="0"/>
              <a:t>Step 4: </a:t>
            </a:r>
          </a:p>
          <a:p>
            <a:r>
              <a:rPr lang="en-US" dirty="0" smtClean="0"/>
              <a:t>Use </a:t>
            </a:r>
            <a:r>
              <a:rPr lang="en-US" dirty="0"/>
              <a:t>the Factory to get object of concrete class by passing an information such as type.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914400" y="3657600"/>
            <a:ext cx="6315075" cy="895350"/>
          </a:xfrm>
          <a:prstGeom prst="rect">
            <a:avLst/>
          </a:prstGeom>
          <a:noFill/>
          <a:ln w="9525">
            <a:noFill/>
            <a:miter lim="800000"/>
            <a:headEnd/>
            <a:tailEnd/>
          </a:ln>
          <a:effectLst/>
        </p:spPr>
      </p:pic>
      <p:sp>
        <p:nvSpPr>
          <p:cNvPr id="5" name="Rectangle 4"/>
          <p:cNvSpPr/>
          <p:nvPr/>
        </p:nvSpPr>
        <p:spPr>
          <a:xfrm>
            <a:off x="838200" y="2438400"/>
            <a:ext cx="4572000" cy="646331"/>
          </a:xfrm>
          <a:prstGeom prst="rect">
            <a:avLst/>
          </a:prstGeom>
        </p:spPr>
        <p:txBody>
          <a:bodyPr>
            <a:spAutoFit/>
          </a:bodyPr>
          <a:lstStyle/>
          <a:p>
            <a:r>
              <a:rPr lang="en-US" dirty="0"/>
              <a:t>Step 5</a:t>
            </a:r>
          </a:p>
          <a:p>
            <a:r>
              <a:rPr lang="en-US" dirty="0"/>
              <a:t>Verify the output.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Summary</a:t>
            </a:r>
          </a:p>
          <a:p>
            <a:r>
              <a:rPr lang="en-US" dirty="0" smtClean="0"/>
              <a:t>In Factory pattern, we create object without exposing the creation logic to the client and refer to newly created object using a common interface.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Patterns </a:t>
            </a:r>
            <a:r>
              <a:rPr lang="en-US" dirty="0" err="1" smtClean="0"/>
              <a:t>vs</a:t>
            </a:r>
            <a:r>
              <a:rPr lang="en-US" dirty="0" smtClean="0"/>
              <a:t> Design Patterns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architecture of an application refers to the larger structure and organization of the application, while a design pattern refers to a method of solving a specific type of problem, typically much more focused and lower level than the global structure of the system. </a:t>
            </a:r>
            <a:endParaRPr lang="en-US" dirty="0" smtClean="0"/>
          </a:p>
          <a:p>
            <a:r>
              <a:rPr lang="en-US" dirty="0" smtClean="0"/>
              <a:t>For </a:t>
            </a:r>
            <a:r>
              <a:rPr lang="en-US" dirty="0"/>
              <a:t>example, a design pattern can be a solution to the problem of an object's </a:t>
            </a:r>
            <a:r>
              <a:rPr lang="en-US" dirty="0" smtClean="0"/>
              <a:t>behavior </a:t>
            </a:r>
            <a:r>
              <a:rPr lang="en-US" dirty="0"/>
              <a:t>depending on its internal state, or when the </a:t>
            </a:r>
            <a:r>
              <a:rPr lang="en-US" dirty="0" smtClean="0"/>
              <a:t>behavior </a:t>
            </a:r>
            <a:r>
              <a:rPr lang="en-US" dirty="0"/>
              <a:t>of an object depends on the state of other objects in the system. </a:t>
            </a:r>
            <a:endParaRPr lang="en-US" dirty="0" smtClean="0"/>
          </a:p>
          <a:p>
            <a:r>
              <a:rPr lang="en-US" dirty="0" smtClean="0"/>
              <a:t>With </a:t>
            </a:r>
            <a:r>
              <a:rPr lang="en-US" dirty="0"/>
              <a:t>architectural level design, you aren't worried about details of how each piece is going to work, you're concerned with how to structure all the pieces together.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Design Patterns</a:t>
            </a:r>
            <a:endParaRPr lang="en-US" dirty="0"/>
          </a:p>
        </p:txBody>
      </p:sp>
      <p:sp>
        <p:nvSpPr>
          <p:cNvPr id="3" name="Content Placeholder 2"/>
          <p:cNvSpPr>
            <a:spLocks noGrp="1"/>
          </p:cNvSpPr>
          <p:nvPr>
            <p:ph idx="1"/>
          </p:nvPr>
        </p:nvSpPr>
        <p:spPr/>
        <p:txBody>
          <a:bodyPr/>
          <a:lstStyle/>
          <a:p>
            <a:r>
              <a:rPr lang="en-US" dirty="0"/>
              <a:t>In 1994, four authors Erich Gamma, Richard Helm, Ralph Johnson and John </a:t>
            </a:r>
            <a:r>
              <a:rPr lang="en-US" dirty="0" err="1"/>
              <a:t>Vlissides</a:t>
            </a:r>
            <a:r>
              <a:rPr lang="en-US" dirty="0"/>
              <a:t> published a book titled </a:t>
            </a:r>
            <a:r>
              <a:rPr lang="en-US" b="1" dirty="0"/>
              <a:t>Design Patterns - Elements of Reusable Object-Oriented Software</a:t>
            </a:r>
            <a:r>
              <a:rPr lang="en-US" dirty="0"/>
              <a:t> which initiated the concept of Design Pattern in Software development.</a:t>
            </a:r>
          </a:p>
          <a:p>
            <a:r>
              <a:rPr lang="en-US" dirty="0"/>
              <a:t>These authors are collectively known as </a:t>
            </a:r>
            <a:r>
              <a:rPr lang="en-US" b="1" dirty="0"/>
              <a:t>Gang of Four (GOF)</a:t>
            </a:r>
            <a:r>
              <a:rPr lang="en-US" dirty="0"/>
              <a:t>.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Design Patterns</a:t>
            </a:r>
            <a:endParaRPr lang="en-US" dirty="0"/>
          </a:p>
        </p:txBody>
      </p:sp>
      <p:sp>
        <p:nvSpPr>
          <p:cNvPr id="3" name="Content Placeholder 2"/>
          <p:cNvSpPr>
            <a:spLocks noGrp="1"/>
          </p:cNvSpPr>
          <p:nvPr>
            <p:ph idx="1"/>
          </p:nvPr>
        </p:nvSpPr>
        <p:spPr/>
        <p:txBody>
          <a:bodyPr>
            <a:normAutofit fontScale="85000" lnSpcReduction="20000"/>
          </a:bodyPr>
          <a:lstStyle/>
          <a:p>
            <a:r>
              <a:rPr lang="en-US" dirty="0"/>
              <a:t>Effective software design requires considering issues that may not become visible until later in the implementation</a:t>
            </a:r>
            <a:r>
              <a:rPr lang="en-US" dirty="0" smtClean="0"/>
              <a:t>.</a:t>
            </a:r>
          </a:p>
          <a:p>
            <a:r>
              <a:rPr lang="en-US" dirty="0" smtClean="0"/>
              <a:t> </a:t>
            </a:r>
            <a:r>
              <a:rPr lang="en-US" dirty="0"/>
              <a:t>Reusing design patterns helps to prevent subtle issues that can cause major problems and improves code readability for coders and architects familiar with the patterns</a:t>
            </a:r>
            <a:r>
              <a:rPr lang="en-US" dirty="0" smtClean="0"/>
              <a:t>.</a:t>
            </a:r>
          </a:p>
          <a:p>
            <a:r>
              <a:rPr lang="en-US" dirty="0" smtClean="0"/>
              <a:t>Design patterns </a:t>
            </a:r>
            <a:r>
              <a:rPr lang="en-US" dirty="0"/>
              <a:t>allow developers to communicate using well-known, well understood names for software interactions. Common design patterns can be improved over time, making them more robust than ad-hoc designs.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Based on OOP concepts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Class: </a:t>
            </a:r>
            <a:r>
              <a:rPr lang="en-US" dirty="0"/>
              <a:t>A class is a collection of method and variables. It is a blueprint that defines the data and behavior of a type.</a:t>
            </a:r>
            <a:endParaRPr lang="en-US" dirty="0" smtClean="0"/>
          </a:p>
          <a:p>
            <a:r>
              <a:rPr lang="en-US" b="1" dirty="0" smtClean="0"/>
              <a:t>Object:</a:t>
            </a:r>
            <a:r>
              <a:rPr lang="en-US" dirty="0" smtClean="0"/>
              <a:t>  Instantiation of a class</a:t>
            </a:r>
          </a:p>
          <a:p>
            <a:r>
              <a:rPr lang="en-US" b="1" dirty="0" smtClean="0"/>
              <a:t>Encapsulation: </a:t>
            </a:r>
            <a:r>
              <a:rPr lang="en-US" dirty="0" smtClean="0"/>
              <a:t>Wrapping </a:t>
            </a:r>
            <a:r>
              <a:rPr lang="en-US" dirty="0"/>
              <a:t>the data and code. </a:t>
            </a:r>
            <a:r>
              <a:rPr lang="en-US" dirty="0" smtClean="0"/>
              <a:t>The </a:t>
            </a:r>
            <a:r>
              <a:rPr lang="en-US" dirty="0"/>
              <a:t>variables of a class are always hidden from other classes. It can only be accessed using the methods of their current class. </a:t>
            </a:r>
            <a:endParaRPr lang="en-US" b="1" dirty="0" smtClean="0"/>
          </a:p>
          <a:p>
            <a:r>
              <a:rPr lang="en-US" b="1" dirty="0" smtClean="0"/>
              <a:t>Abstraction: </a:t>
            </a:r>
            <a:r>
              <a:rPr lang="en-US" dirty="0"/>
              <a:t>An abstraction is an act of representing essential features without including background details.</a:t>
            </a:r>
            <a:endParaRPr lang="en-US" b="1" dirty="0" smtClean="0"/>
          </a:p>
          <a:p>
            <a:r>
              <a:rPr lang="en-US" b="1" dirty="0" smtClean="0"/>
              <a:t>Inheritance: </a:t>
            </a:r>
            <a:r>
              <a:rPr lang="en-US" dirty="0"/>
              <a:t> </a:t>
            </a:r>
            <a:r>
              <a:rPr lang="en-US" dirty="0" smtClean="0"/>
              <a:t>One </a:t>
            </a:r>
            <a:r>
              <a:rPr lang="en-US" dirty="0"/>
              <a:t>object acquires the properties and behaviors of the parent object. It’s creating a parent-child relationship between two classes. </a:t>
            </a:r>
            <a:endParaRPr lang="en-US" b="1"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Based on OOP concepts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Polymorphism: </a:t>
            </a:r>
            <a:r>
              <a:rPr lang="en-US" dirty="0" smtClean="0"/>
              <a:t>Polymorphism refers to the ability of a variable, object or function to take on multiple forms.</a:t>
            </a:r>
            <a:endParaRPr lang="en-US" b="1" dirty="0" smtClean="0"/>
          </a:p>
          <a:p>
            <a:r>
              <a:rPr lang="en-US" b="1" dirty="0" smtClean="0"/>
              <a:t>Association: </a:t>
            </a:r>
            <a:r>
              <a:rPr lang="en-US" dirty="0" smtClean="0"/>
              <a:t>Association is a relationship between two objects. It defines the diversity between objects. In this OOP concept, all object have their separate lifecycle, and there is no owner.</a:t>
            </a:r>
            <a:endParaRPr lang="en-US" b="1" dirty="0" smtClean="0"/>
          </a:p>
          <a:p>
            <a:r>
              <a:rPr lang="en-US" b="1" dirty="0" smtClean="0"/>
              <a:t>Aggregation: </a:t>
            </a:r>
            <a:r>
              <a:rPr lang="en-US" dirty="0"/>
              <a:t>In this technique, all objects have their separate lifecycle. However, there is ownership such that child object can’t belong to another parent object. </a:t>
            </a:r>
            <a:endParaRPr lang="en-US" b="1"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Based on OOP concepts</a:t>
            </a:r>
            <a:endParaRPr lang="en-US" dirty="0"/>
          </a:p>
        </p:txBody>
      </p:sp>
      <p:sp>
        <p:nvSpPr>
          <p:cNvPr id="3" name="Content Placeholder 2"/>
          <p:cNvSpPr>
            <a:spLocks noGrp="1"/>
          </p:cNvSpPr>
          <p:nvPr>
            <p:ph idx="1"/>
          </p:nvPr>
        </p:nvSpPr>
        <p:spPr/>
        <p:txBody>
          <a:bodyPr/>
          <a:lstStyle/>
          <a:p>
            <a:r>
              <a:rPr lang="en-US" b="1" dirty="0" smtClean="0"/>
              <a:t>Composition: </a:t>
            </a:r>
            <a:r>
              <a:rPr lang="en-US" dirty="0"/>
              <a:t>A composition is a specialized form of Aggregation. It is also called "death" relationship. Child objects do not have their lifecycle so when parent object deletes all child object will also delete automatically.</a:t>
            </a:r>
            <a:endParaRPr lang="en-US" b="1"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Design Patterns</a:t>
            </a:r>
            <a:endParaRPr lang="en-US" dirty="0"/>
          </a:p>
        </p:txBody>
      </p:sp>
      <p:sp>
        <p:nvSpPr>
          <p:cNvPr id="3" name="Content Placeholder 2"/>
          <p:cNvSpPr>
            <a:spLocks noGrp="1"/>
          </p:cNvSpPr>
          <p:nvPr>
            <p:ph idx="1"/>
          </p:nvPr>
        </p:nvSpPr>
        <p:spPr/>
        <p:txBody>
          <a:bodyPr/>
          <a:lstStyle/>
          <a:p>
            <a:r>
              <a:rPr lang="en-US" dirty="0" smtClean="0"/>
              <a:t>Creational Design Patterns</a:t>
            </a:r>
          </a:p>
          <a:p>
            <a:r>
              <a:rPr lang="en-US" dirty="0" smtClean="0"/>
              <a:t>Structural Design Patterns</a:t>
            </a:r>
          </a:p>
          <a:p>
            <a:r>
              <a:rPr lang="en-US" dirty="0" smtClean="0"/>
              <a:t>Behavioral Design Patterns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817</Words>
  <Application>Microsoft Office PowerPoint</Application>
  <PresentationFormat>On-screen Show (4:3)</PresentationFormat>
  <Paragraphs>91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Design Patterns</vt:lpstr>
      <vt:lpstr>Architectural Patterns vs Design Patterns</vt:lpstr>
      <vt:lpstr>History of Design Patterns</vt:lpstr>
      <vt:lpstr>Uses of Design Patterns</vt:lpstr>
      <vt:lpstr>Based on OOP concepts</vt:lpstr>
      <vt:lpstr>Based on OOP concepts</vt:lpstr>
      <vt:lpstr>Based on OOP concepts</vt:lpstr>
      <vt:lpstr>Types of Design Patterns</vt:lpstr>
      <vt:lpstr>Slide 10</vt:lpstr>
      <vt:lpstr>Creational Design Patterns</vt:lpstr>
      <vt:lpstr>Structural Design Patterns</vt:lpstr>
      <vt:lpstr>Behavioral Design Patterns</vt:lpstr>
      <vt:lpstr>Creational Design Patterns</vt:lpstr>
      <vt:lpstr>Singleton Pattern</vt:lpstr>
      <vt:lpstr>Graphical Representation of Singleton Pattern</vt:lpstr>
      <vt:lpstr>Implementation of Singleton Pattern</vt:lpstr>
      <vt:lpstr>Implementation of Singleton Pattern</vt:lpstr>
      <vt:lpstr>Implementation of Singleton Pattern</vt:lpstr>
      <vt:lpstr>Singleton Pattern</vt:lpstr>
      <vt:lpstr>Factory Method Pattern</vt:lpstr>
      <vt:lpstr>Slide 22</vt:lpstr>
      <vt:lpstr>Graphical Representation of Factory Pattern</vt:lpstr>
      <vt:lpstr>Implementation of Factory Pattern</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 computer</dc:creator>
  <cp:lastModifiedBy>prince computer</cp:lastModifiedBy>
  <cp:revision>48</cp:revision>
  <dcterms:created xsi:type="dcterms:W3CDTF">2020-04-14T05:32:30Z</dcterms:created>
  <dcterms:modified xsi:type="dcterms:W3CDTF">2020-04-16T08:36:18Z</dcterms:modified>
</cp:coreProperties>
</file>