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59" r:id="rId5"/>
    <p:sldId id="268" r:id="rId6"/>
    <p:sldId id="260" r:id="rId7"/>
    <p:sldId id="270" r:id="rId8"/>
    <p:sldId id="273" r:id="rId9"/>
    <p:sldId id="263" r:id="rId10"/>
    <p:sldId id="264" r:id="rId11"/>
    <p:sldId id="279" r:id="rId12"/>
    <p:sldId id="280" r:id="rId13"/>
    <p:sldId id="281" r:id="rId14"/>
    <p:sldId id="275" r:id="rId15"/>
    <p:sldId id="277" r:id="rId16"/>
    <p:sldId id="265" r:id="rId17"/>
    <p:sldId id="276" r:id="rId18"/>
    <p:sldId id="274" r:id="rId19"/>
    <p:sldId id="271" r:id="rId20"/>
    <p:sldId id="278"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8" d="100"/>
          <a:sy n="68" d="100"/>
        </p:scale>
        <p:origin x="608"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F7C150-B8C0-4A71-A921-B31BF6C619A7}" type="datetimeFigureOut">
              <a:rPr lang="en-US" smtClean="0"/>
              <a:t>10/20/2022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6C3F12-C6E5-445A-834A-31DE5453DE52}" type="slidenum">
              <a:rPr lang="en-US" smtClean="0"/>
              <a:t>‹#›</a:t>
            </a:fld>
            <a:endParaRPr lang="en-US" dirty="0"/>
          </a:p>
        </p:txBody>
      </p:sp>
    </p:spTree>
    <p:extLst>
      <p:ext uri="{BB962C8B-B14F-4D97-AF65-F5344CB8AC3E}">
        <p14:creationId xmlns:p14="http://schemas.microsoft.com/office/powerpoint/2010/main" val="1614281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7C150-B8C0-4A71-A921-B31BF6C619A7}" type="datetimeFigureOut">
              <a:rPr lang="en-US" smtClean="0"/>
              <a:t>10/20/2022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6C3F12-C6E5-445A-834A-31DE5453DE52}" type="slidenum">
              <a:rPr lang="en-US" smtClean="0"/>
              <a:t>‹#›</a:t>
            </a:fld>
            <a:endParaRPr lang="en-US" dirty="0"/>
          </a:p>
        </p:txBody>
      </p:sp>
    </p:spTree>
    <p:extLst>
      <p:ext uri="{BB962C8B-B14F-4D97-AF65-F5344CB8AC3E}">
        <p14:creationId xmlns:p14="http://schemas.microsoft.com/office/powerpoint/2010/main" val="216476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7C150-B8C0-4A71-A921-B31BF6C619A7}" type="datetimeFigureOut">
              <a:rPr lang="en-US" smtClean="0"/>
              <a:t>10/20/2022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6C3F12-C6E5-445A-834A-31DE5453DE52}" type="slidenum">
              <a:rPr lang="en-US" smtClean="0"/>
              <a:t>‹#›</a:t>
            </a:fld>
            <a:endParaRPr lang="en-US" dirty="0"/>
          </a:p>
        </p:txBody>
      </p:sp>
    </p:spTree>
    <p:extLst>
      <p:ext uri="{BB962C8B-B14F-4D97-AF65-F5344CB8AC3E}">
        <p14:creationId xmlns:p14="http://schemas.microsoft.com/office/powerpoint/2010/main" val="4029710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7C150-B8C0-4A71-A921-B31BF6C619A7}" type="datetimeFigureOut">
              <a:rPr lang="en-US" smtClean="0"/>
              <a:t>10/20/2022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6C3F12-C6E5-445A-834A-31DE5453DE52}"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3189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7C150-B8C0-4A71-A921-B31BF6C619A7}" type="datetimeFigureOut">
              <a:rPr lang="en-US" smtClean="0"/>
              <a:t>10/20/2022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6C3F12-C6E5-445A-834A-31DE5453DE52}" type="slidenum">
              <a:rPr lang="en-US" smtClean="0"/>
              <a:t>‹#›</a:t>
            </a:fld>
            <a:endParaRPr lang="en-US" dirty="0"/>
          </a:p>
        </p:txBody>
      </p:sp>
    </p:spTree>
    <p:extLst>
      <p:ext uri="{BB962C8B-B14F-4D97-AF65-F5344CB8AC3E}">
        <p14:creationId xmlns:p14="http://schemas.microsoft.com/office/powerpoint/2010/main" val="3073342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F7C150-B8C0-4A71-A921-B31BF6C619A7}" type="datetimeFigureOut">
              <a:rPr lang="en-US" smtClean="0"/>
              <a:t>10/20/2022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6C3F12-C6E5-445A-834A-31DE5453DE52}" type="slidenum">
              <a:rPr lang="en-US" smtClean="0"/>
              <a:t>‹#›</a:t>
            </a:fld>
            <a:endParaRPr lang="en-US" dirty="0"/>
          </a:p>
        </p:txBody>
      </p:sp>
    </p:spTree>
    <p:extLst>
      <p:ext uri="{BB962C8B-B14F-4D97-AF65-F5344CB8AC3E}">
        <p14:creationId xmlns:p14="http://schemas.microsoft.com/office/powerpoint/2010/main" val="3845955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F7C150-B8C0-4A71-A921-B31BF6C619A7}" type="datetimeFigureOut">
              <a:rPr lang="en-US" smtClean="0"/>
              <a:t>10/20/2022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6C3F12-C6E5-445A-834A-31DE5453DE52}" type="slidenum">
              <a:rPr lang="en-US" smtClean="0"/>
              <a:t>‹#›</a:t>
            </a:fld>
            <a:endParaRPr lang="en-US" dirty="0"/>
          </a:p>
        </p:txBody>
      </p:sp>
    </p:spTree>
    <p:extLst>
      <p:ext uri="{BB962C8B-B14F-4D97-AF65-F5344CB8AC3E}">
        <p14:creationId xmlns:p14="http://schemas.microsoft.com/office/powerpoint/2010/main" val="2146049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7C150-B8C0-4A71-A921-B31BF6C619A7}" type="datetimeFigureOut">
              <a:rPr lang="en-US" smtClean="0"/>
              <a:t>10/20/2022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6C3F12-C6E5-445A-834A-31DE5453DE52}" type="slidenum">
              <a:rPr lang="en-US" smtClean="0"/>
              <a:t>‹#›</a:t>
            </a:fld>
            <a:endParaRPr lang="en-US" dirty="0"/>
          </a:p>
        </p:txBody>
      </p:sp>
    </p:spTree>
    <p:extLst>
      <p:ext uri="{BB962C8B-B14F-4D97-AF65-F5344CB8AC3E}">
        <p14:creationId xmlns:p14="http://schemas.microsoft.com/office/powerpoint/2010/main" val="1100096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7C150-B8C0-4A71-A921-B31BF6C619A7}" type="datetimeFigureOut">
              <a:rPr lang="en-US" smtClean="0"/>
              <a:t>10/20/2022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6C3F12-C6E5-445A-834A-31DE5453DE52}" type="slidenum">
              <a:rPr lang="en-US" smtClean="0"/>
              <a:t>‹#›</a:t>
            </a:fld>
            <a:endParaRPr lang="en-US" dirty="0"/>
          </a:p>
        </p:txBody>
      </p:sp>
    </p:spTree>
    <p:extLst>
      <p:ext uri="{BB962C8B-B14F-4D97-AF65-F5344CB8AC3E}">
        <p14:creationId xmlns:p14="http://schemas.microsoft.com/office/powerpoint/2010/main" val="25831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7C150-B8C0-4A71-A921-B31BF6C619A7}" type="datetimeFigureOut">
              <a:rPr lang="en-US" smtClean="0"/>
              <a:t>10/20/2022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6C3F12-C6E5-445A-834A-31DE5453DE52}" type="slidenum">
              <a:rPr lang="en-US" smtClean="0"/>
              <a:t>‹#›</a:t>
            </a:fld>
            <a:endParaRPr lang="en-US" dirty="0"/>
          </a:p>
        </p:txBody>
      </p:sp>
    </p:spTree>
    <p:extLst>
      <p:ext uri="{BB962C8B-B14F-4D97-AF65-F5344CB8AC3E}">
        <p14:creationId xmlns:p14="http://schemas.microsoft.com/office/powerpoint/2010/main" val="2024899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7C150-B8C0-4A71-A921-B31BF6C619A7}" type="datetimeFigureOut">
              <a:rPr lang="en-US" smtClean="0"/>
              <a:t>10/20/2022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6C3F12-C6E5-445A-834A-31DE5453DE52}" type="slidenum">
              <a:rPr lang="en-US" smtClean="0"/>
              <a:t>‹#›</a:t>
            </a:fld>
            <a:endParaRPr lang="en-US" dirty="0"/>
          </a:p>
        </p:txBody>
      </p:sp>
    </p:spTree>
    <p:extLst>
      <p:ext uri="{BB962C8B-B14F-4D97-AF65-F5344CB8AC3E}">
        <p14:creationId xmlns:p14="http://schemas.microsoft.com/office/powerpoint/2010/main" val="2384510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F7C150-B8C0-4A71-A921-B31BF6C619A7}" type="datetimeFigureOut">
              <a:rPr lang="en-US" smtClean="0"/>
              <a:t>10/20/2022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6C3F12-C6E5-445A-834A-31DE5453DE52}" type="slidenum">
              <a:rPr lang="en-US" smtClean="0"/>
              <a:t>‹#›</a:t>
            </a:fld>
            <a:endParaRPr lang="en-US" dirty="0"/>
          </a:p>
        </p:txBody>
      </p:sp>
    </p:spTree>
    <p:extLst>
      <p:ext uri="{BB962C8B-B14F-4D97-AF65-F5344CB8AC3E}">
        <p14:creationId xmlns:p14="http://schemas.microsoft.com/office/powerpoint/2010/main" val="419163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F7C150-B8C0-4A71-A921-B31BF6C619A7}" type="datetimeFigureOut">
              <a:rPr lang="en-US" smtClean="0"/>
              <a:t>10/20/2022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6C3F12-C6E5-445A-834A-31DE5453DE52}" type="slidenum">
              <a:rPr lang="en-US" smtClean="0"/>
              <a:t>‹#›</a:t>
            </a:fld>
            <a:endParaRPr lang="en-US" dirty="0"/>
          </a:p>
        </p:txBody>
      </p:sp>
    </p:spTree>
    <p:extLst>
      <p:ext uri="{BB962C8B-B14F-4D97-AF65-F5344CB8AC3E}">
        <p14:creationId xmlns:p14="http://schemas.microsoft.com/office/powerpoint/2010/main" val="70135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F7C150-B8C0-4A71-A921-B31BF6C619A7}" type="datetimeFigureOut">
              <a:rPr lang="en-US" smtClean="0"/>
              <a:t>10/20/2022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6C3F12-C6E5-445A-834A-31DE5453DE52}" type="slidenum">
              <a:rPr lang="en-US" smtClean="0"/>
              <a:t>‹#›</a:t>
            </a:fld>
            <a:endParaRPr lang="en-US" dirty="0"/>
          </a:p>
        </p:txBody>
      </p:sp>
    </p:spTree>
    <p:extLst>
      <p:ext uri="{BB962C8B-B14F-4D97-AF65-F5344CB8AC3E}">
        <p14:creationId xmlns:p14="http://schemas.microsoft.com/office/powerpoint/2010/main" val="3605215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7C150-B8C0-4A71-A921-B31BF6C619A7}" type="datetimeFigureOut">
              <a:rPr lang="en-US" smtClean="0"/>
              <a:t>10/20/2022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66C3F12-C6E5-445A-834A-31DE5453DE52}" type="slidenum">
              <a:rPr lang="en-US" smtClean="0"/>
              <a:t>‹#›</a:t>
            </a:fld>
            <a:endParaRPr lang="en-US" dirty="0"/>
          </a:p>
        </p:txBody>
      </p:sp>
    </p:spTree>
    <p:extLst>
      <p:ext uri="{BB962C8B-B14F-4D97-AF65-F5344CB8AC3E}">
        <p14:creationId xmlns:p14="http://schemas.microsoft.com/office/powerpoint/2010/main" val="2683404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7C150-B8C0-4A71-A921-B31BF6C619A7}" type="datetimeFigureOut">
              <a:rPr lang="en-US" smtClean="0"/>
              <a:t>10/20/2022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6C3F12-C6E5-445A-834A-31DE5453DE52}" type="slidenum">
              <a:rPr lang="en-US" smtClean="0"/>
              <a:t>‹#›</a:t>
            </a:fld>
            <a:endParaRPr lang="en-US" dirty="0"/>
          </a:p>
        </p:txBody>
      </p:sp>
    </p:spTree>
    <p:extLst>
      <p:ext uri="{BB962C8B-B14F-4D97-AF65-F5344CB8AC3E}">
        <p14:creationId xmlns:p14="http://schemas.microsoft.com/office/powerpoint/2010/main" val="235405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7C150-B8C0-4A71-A921-B31BF6C619A7}" type="datetimeFigureOut">
              <a:rPr lang="en-US" smtClean="0"/>
              <a:t>10/20/2022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6C3F12-C6E5-445A-834A-31DE5453DE52}" type="slidenum">
              <a:rPr lang="en-US" smtClean="0"/>
              <a:t>‹#›</a:t>
            </a:fld>
            <a:endParaRPr lang="en-US" dirty="0"/>
          </a:p>
        </p:txBody>
      </p:sp>
    </p:spTree>
    <p:extLst>
      <p:ext uri="{BB962C8B-B14F-4D97-AF65-F5344CB8AC3E}">
        <p14:creationId xmlns:p14="http://schemas.microsoft.com/office/powerpoint/2010/main" val="1144535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1F7C150-B8C0-4A71-A921-B31BF6C619A7}" type="datetimeFigureOut">
              <a:rPr lang="en-US" smtClean="0"/>
              <a:t>10/20/2022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66C3F12-C6E5-445A-834A-31DE5453DE52}" type="slidenum">
              <a:rPr lang="en-US" smtClean="0"/>
              <a:t>‹#›</a:t>
            </a:fld>
            <a:endParaRPr lang="en-US" dirty="0"/>
          </a:p>
        </p:txBody>
      </p:sp>
    </p:spTree>
    <p:extLst>
      <p:ext uri="{BB962C8B-B14F-4D97-AF65-F5344CB8AC3E}">
        <p14:creationId xmlns:p14="http://schemas.microsoft.com/office/powerpoint/2010/main" val="316315659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geron" TargetMode="External"/><Relationship Id="rId2" Type="http://schemas.openxmlformats.org/officeDocument/2006/relationships/hyperlink" Target="https://www.analyticsvidhya.com/blog/2021/10/a-comprehensive-guide-on-deep-learning-optimizer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E0D7-C897-4E19-AB8B-51A66E75F51E}"/>
              </a:ext>
            </a:extLst>
          </p:cNvPr>
          <p:cNvSpPr>
            <a:spLocks noGrp="1"/>
          </p:cNvSpPr>
          <p:nvPr>
            <p:ph type="ctrTitle"/>
          </p:nvPr>
        </p:nvSpPr>
        <p:spPr>
          <a:xfrm>
            <a:off x="1524000" y="1122364"/>
            <a:ext cx="9144000" cy="1131832"/>
          </a:xfrm>
        </p:spPr>
        <p:txBody>
          <a:bodyPr>
            <a:normAutofit fontScale="90000"/>
          </a:bodyPr>
          <a:lstStyle/>
          <a:p>
            <a:r>
              <a:rPr lang="en-US" sz="4400" dirty="0">
                <a:latin typeface="Calibri" panose="020F0502020204030204" pitchFamily="34" charset="0"/>
                <a:cs typeface="Calibri" panose="020F0502020204030204" pitchFamily="34" charset="0"/>
              </a:rPr>
              <a:t>Recognizing Traffic Signs</a:t>
            </a:r>
            <a:br>
              <a:rPr lang="en-US" sz="4400" dirty="0">
                <a:latin typeface="Calibri" panose="020F0502020204030204" pitchFamily="34" charset="0"/>
                <a:cs typeface="Calibri" panose="020F0502020204030204" pitchFamily="34" charset="0"/>
              </a:rPr>
            </a:br>
            <a:endParaRPr lang="en-US" sz="44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018EA936-8254-4998-A3BD-BB6B8484C088}"/>
              </a:ext>
            </a:extLst>
          </p:cNvPr>
          <p:cNvSpPr>
            <a:spLocks noGrp="1"/>
          </p:cNvSpPr>
          <p:nvPr>
            <p:ph type="subTitle" idx="1"/>
          </p:nvPr>
        </p:nvSpPr>
        <p:spPr>
          <a:xfrm>
            <a:off x="1524000" y="1979875"/>
            <a:ext cx="9144000" cy="4051189"/>
          </a:xfrm>
        </p:spPr>
        <p:txBody>
          <a:bodyPr>
            <a:noAutofit/>
          </a:bodyPr>
          <a:lstStyle/>
          <a:p>
            <a:pPr algn="l"/>
            <a:r>
              <a:rPr lang="en-US" sz="2600" dirty="0">
                <a:effectLst/>
                <a:latin typeface="Calibri" panose="020F0502020204030204" pitchFamily="34" charset="0"/>
                <a:cs typeface="Calibri" panose="020F0502020204030204" pitchFamily="34" charset="0"/>
              </a:rPr>
              <a:t>The goal of this project is to build a </a:t>
            </a:r>
            <a:r>
              <a:rPr lang="en-US" sz="2800" dirty="0">
                <a:effectLst/>
                <a:latin typeface="Calibri" panose="020F0502020204030204" pitchFamily="34" charset="0"/>
                <a:cs typeface="Calibri" panose="020F0502020204030204" pitchFamily="34" charset="0"/>
              </a:rPr>
              <a:t>model</a:t>
            </a:r>
            <a:r>
              <a:rPr lang="en-US" sz="2600" dirty="0">
                <a:effectLst/>
                <a:latin typeface="Calibri" panose="020F0502020204030204" pitchFamily="34" charset="0"/>
                <a:cs typeface="Calibri" panose="020F0502020204030204" pitchFamily="34" charset="0"/>
              </a:rPr>
              <a:t> capable of determining the type of traffic sign displayed.</a:t>
            </a:r>
          </a:p>
          <a:p>
            <a:pPr algn="l"/>
            <a:endParaRPr lang="en-US" sz="2600" b="1" dirty="0">
              <a:latin typeface="Calibri" panose="020F0502020204030204" pitchFamily="34" charset="0"/>
              <a:cs typeface="Calibri" panose="020F0502020204030204" pitchFamily="34" charset="0"/>
            </a:endParaRPr>
          </a:p>
          <a:p>
            <a:pPr algn="l"/>
            <a:r>
              <a:rPr lang="en-US" sz="2600" dirty="0">
                <a:effectLst/>
                <a:latin typeface="Calibri" panose="020F0502020204030204" pitchFamily="34" charset="0"/>
                <a:cs typeface="Calibri" panose="020F0502020204030204" pitchFamily="34" charset="0"/>
              </a:rPr>
              <a:t>Traffic signs come in pictures mostly, with different colors and shape. The help communicate messages to drivers and pedestrians for overall safety.</a:t>
            </a:r>
          </a:p>
          <a:p>
            <a:pPr algn="r"/>
            <a:endParaRPr lang="en-US" sz="2600" b="1" dirty="0">
              <a:latin typeface="Calibri" panose="020F0502020204030204" pitchFamily="34" charset="0"/>
              <a:cs typeface="Calibri" panose="020F0502020204030204" pitchFamily="34" charset="0"/>
            </a:endParaRPr>
          </a:p>
          <a:p>
            <a:pPr algn="r"/>
            <a:r>
              <a:rPr lang="en-US" sz="2600" b="1" dirty="0">
                <a:latin typeface="Calibri" panose="020F0502020204030204" pitchFamily="34" charset="0"/>
                <a:cs typeface="Calibri" panose="020F0502020204030204" pitchFamily="34" charset="0"/>
              </a:rPr>
              <a:t>Saswati Halder</a:t>
            </a:r>
          </a:p>
          <a:p>
            <a:pPr algn="r"/>
            <a:endParaRPr lang="en-US" sz="2600" b="1" dirty="0">
              <a:latin typeface="Calibri" panose="020F0502020204030204" pitchFamily="34" charset="0"/>
              <a:cs typeface="Calibri" panose="020F0502020204030204" pitchFamily="34" charset="0"/>
            </a:endParaRPr>
          </a:p>
          <a:p>
            <a:pPr algn="r"/>
            <a:endParaRPr lang="en-US" sz="2600" b="1" dirty="0">
              <a:latin typeface="Calibri" panose="020F0502020204030204" pitchFamily="34" charset="0"/>
              <a:cs typeface="Calibri" panose="020F0502020204030204" pitchFamily="34" charset="0"/>
            </a:endParaRPr>
          </a:p>
          <a:p>
            <a:pPr algn="r"/>
            <a:r>
              <a:rPr lang="en-US" sz="2600" b="1" dirty="0">
                <a:latin typeface="Calibri" panose="020F0502020204030204" pitchFamily="34" charset="0"/>
                <a:cs typeface="Calibri" panose="020F0502020204030204" pitchFamily="34" charset="0"/>
              </a:rPr>
              <a:t>Saswati Halder</a:t>
            </a:r>
          </a:p>
        </p:txBody>
      </p:sp>
    </p:spTree>
    <p:extLst>
      <p:ext uri="{BB962C8B-B14F-4D97-AF65-F5344CB8AC3E}">
        <p14:creationId xmlns:p14="http://schemas.microsoft.com/office/powerpoint/2010/main" val="3265715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A33A3-0F12-45F5-9783-C64801A17CB6}"/>
              </a:ext>
            </a:extLst>
          </p:cNvPr>
          <p:cNvSpPr>
            <a:spLocks noGrp="1"/>
          </p:cNvSpPr>
          <p:nvPr>
            <p:ph type="title"/>
          </p:nvPr>
        </p:nvSpPr>
        <p:spPr>
          <a:xfrm>
            <a:off x="913796" y="234463"/>
            <a:ext cx="10353761" cy="1415416"/>
          </a:xfrm>
        </p:spPr>
        <p:txBody>
          <a:bodyPr>
            <a:normAutofit/>
          </a:bodyPr>
          <a:lstStyle/>
          <a:p>
            <a:pPr algn="ctr"/>
            <a:r>
              <a:rPr lang="en-US" sz="4000" dirty="0">
                <a:latin typeface="Calibri" panose="020F0502020204030204" pitchFamily="34" charset="0"/>
                <a:cs typeface="Calibri" panose="020F0502020204030204" pitchFamily="34" charset="0"/>
              </a:rPr>
              <a:t>Define our CNN Model</a:t>
            </a:r>
          </a:p>
        </p:txBody>
      </p:sp>
      <p:pic>
        <p:nvPicPr>
          <p:cNvPr id="6" name="Content Placeholder 5">
            <a:extLst>
              <a:ext uri="{FF2B5EF4-FFF2-40B4-BE49-F238E27FC236}">
                <a16:creationId xmlns:a16="http://schemas.microsoft.com/office/drawing/2014/main" id="{B9DF5F9C-D622-F79B-FE38-74F3D6EDC291}"/>
              </a:ext>
            </a:extLst>
          </p:cNvPr>
          <p:cNvPicPr>
            <a:picLocks noGrp="1" noChangeAspect="1"/>
          </p:cNvPicPr>
          <p:nvPr>
            <p:ph idx="1"/>
          </p:nvPr>
        </p:nvPicPr>
        <p:blipFill>
          <a:blip r:embed="rId2"/>
          <a:stretch>
            <a:fillRect/>
          </a:stretch>
        </p:blipFill>
        <p:spPr>
          <a:xfrm>
            <a:off x="1596520" y="1649879"/>
            <a:ext cx="9671037" cy="4687060"/>
          </a:xfrm>
        </p:spPr>
      </p:pic>
      <p:pic>
        <p:nvPicPr>
          <p:cNvPr id="8" name="Picture 7">
            <a:extLst>
              <a:ext uri="{FF2B5EF4-FFF2-40B4-BE49-F238E27FC236}">
                <a16:creationId xmlns:a16="http://schemas.microsoft.com/office/drawing/2014/main" id="{A95C1C0E-47E4-2D03-2CC8-836003FCE8E8}"/>
              </a:ext>
            </a:extLst>
          </p:cNvPr>
          <p:cNvPicPr>
            <a:picLocks noChangeAspect="1"/>
          </p:cNvPicPr>
          <p:nvPr/>
        </p:nvPicPr>
        <p:blipFill>
          <a:blip r:embed="rId3"/>
          <a:stretch>
            <a:fillRect/>
          </a:stretch>
        </p:blipFill>
        <p:spPr>
          <a:xfrm>
            <a:off x="7929924" y="4508856"/>
            <a:ext cx="3122530" cy="879070"/>
          </a:xfrm>
          <a:prstGeom prst="rect">
            <a:avLst/>
          </a:prstGeom>
        </p:spPr>
      </p:pic>
    </p:spTree>
    <p:extLst>
      <p:ext uri="{BB962C8B-B14F-4D97-AF65-F5344CB8AC3E}">
        <p14:creationId xmlns:p14="http://schemas.microsoft.com/office/powerpoint/2010/main" val="254788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6DB8-B9D5-4D06-9560-7F6E28F84ECC}"/>
              </a:ext>
            </a:extLst>
          </p:cNvPr>
          <p:cNvSpPr>
            <a:spLocks noGrp="1"/>
          </p:cNvSpPr>
          <p:nvPr>
            <p:ph type="title"/>
          </p:nvPr>
        </p:nvSpPr>
        <p:spPr>
          <a:xfrm>
            <a:off x="913796" y="389937"/>
            <a:ext cx="10353761" cy="1326321"/>
          </a:xfrm>
        </p:spPr>
        <p:txBody>
          <a:bodyPr>
            <a:normAutofit/>
          </a:bodyPr>
          <a:lstStyle/>
          <a:p>
            <a:r>
              <a:rPr lang="en-US" sz="4000" dirty="0">
                <a:latin typeface="Calibri" panose="020F0502020204030204" pitchFamily="34" charset="0"/>
                <a:cs typeface="Calibri" panose="020F0502020204030204" pitchFamily="34" charset="0"/>
              </a:rPr>
              <a:t>Train A Model – Not normalized</a:t>
            </a:r>
          </a:p>
        </p:txBody>
      </p:sp>
      <p:sp>
        <p:nvSpPr>
          <p:cNvPr id="3" name="Content Placeholder 2">
            <a:extLst>
              <a:ext uri="{FF2B5EF4-FFF2-40B4-BE49-F238E27FC236}">
                <a16:creationId xmlns:a16="http://schemas.microsoft.com/office/drawing/2014/main" id="{178024FB-C539-4962-AEDA-AE3B798626E7}"/>
              </a:ext>
            </a:extLst>
          </p:cNvPr>
          <p:cNvSpPr>
            <a:spLocks noGrp="1"/>
          </p:cNvSpPr>
          <p:nvPr>
            <p:ph idx="1"/>
          </p:nvPr>
        </p:nvSpPr>
        <p:spPr>
          <a:xfrm>
            <a:off x="708074" y="1716258"/>
            <a:ext cx="10559483" cy="4728274"/>
          </a:xfrm>
        </p:spPr>
        <p:txBody>
          <a:bodyPr>
            <a:normAutofit/>
          </a:bodyPr>
          <a:lstStyle/>
          <a:p>
            <a:r>
              <a:rPr lang="en-US" sz="2800" dirty="0">
                <a:latin typeface="Calibri" panose="020F0502020204030204" pitchFamily="34" charset="0"/>
                <a:cs typeface="Calibri" panose="020F0502020204030204" pitchFamily="34" charset="0"/>
              </a:rPr>
              <a:t>Epochs: 30 </a:t>
            </a:r>
          </a:p>
          <a:p>
            <a:r>
              <a:rPr lang="en-US" sz="2800" dirty="0">
                <a:latin typeface="Calibri" panose="020F0502020204030204" pitchFamily="34" charset="0"/>
                <a:cs typeface="Calibri" panose="020F0502020204030204" pitchFamily="34" charset="0"/>
              </a:rPr>
              <a:t>Metrics used: Accuracy</a:t>
            </a:r>
          </a:p>
          <a:p>
            <a:r>
              <a:rPr lang="en-US" sz="2800" dirty="0">
                <a:latin typeface="Calibri" panose="020F0502020204030204" pitchFamily="34" charset="0"/>
                <a:cs typeface="Calibri" panose="020F0502020204030204" pitchFamily="34" charset="0"/>
              </a:rPr>
              <a:t>Loss Function: Categorical Cross-entropy (labels are one-hot encoded)</a:t>
            </a:r>
          </a:p>
          <a:p>
            <a:r>
              <a:rPr lang="en-US" sz="2800" dirty="0">
                <a:latin typeface="Calibri" panose="020F0502020204030204" pitchFamily="34" charset="0"/>
                <a:cs typeface="Calibri" panose="020F0502020204030204" pitchFamily="34" charset="0"/>
              </a:rPr>
              <a:t>Optimizers: </a:t>
            </a:r>
            <a:r>
              <a:rPr lang="en-US" sz="2200" b="1" i="1" dirty="0">
                <a:effectLst/>
                <a:latin typeface="Helvetica Neue"/>
              </a:rPr>
              <a:t>RMS (root mean square) prop </a:t>
            </a:r>
          </a:p>
          <a:p>
            <a:r>
              <a:rPr lang="en-US" sz="2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 Augmentation: Yes, </a:t>
            </a:r>
            <a:r>
              <a:rPr lang="en-US" sz="2800" dirty="0" err="1">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X_Train</a:t>
            </a:r>
            <a:r>
              <a:rPr lang="en-US" sz="2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is augmented</a:t>
            </a:r>
          </a:p>
          <a:p>
            <a:pPr marL="0" indent="0">
              <a:buNone/>
            </a:pPr>
            <a:endParaRPr lang="en-US" sz="28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A8B1A1D4-AF02-7EA5-3603-5189D56B9840}"/>
              </a:ext>
            </a:extLst>
          </p:cNvPr>
          <p:cNvPicPr>
            <a:picLocks noChangeAspect="1"/>
          </p:cNvPicPr>
          <p:nvPr/>
        </p:nvPicPr>
        <p:blipFill>
          <a:blip r:embed="rId2"/>
          <a:stretch>
            <a:fillRect/>
          </a:stretch>
        </p:blipFill>
        <p:spPr>
          <a:xfrm>
            <a:off x="6859241" y="3855036"/>
            <a:ext cx="2317107" cy="273405"/>
          </a:xfrm>
          <a:prstGeom prst="rect">
            <a:avLst/>
          </a:prstGeom>
        </p:spPr>
      </p:pic>
    </p:spTree>
    <p:extLst>
      <p:ext uri="{BB962C8B-B14F-4D97-AF65-F5344CB8AC3E}">
        <p14:creationId xmlns:p14="http://schemas.microsoft.com/office/powerpoint/2010/main" val="1729692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6DB8-B9D5-4D06-9560-7F6E28F84ECC}"/>
              </a:ext>
            </a:extLst>
          </p:cNvPr>
          <p:cNvSpPr>
            <a:spLocks noGrp="1"/>
          </p:cNvSpPr>
          <p:nvPr>
            <p:ph type="title"/>
          </p:nvPr>
        </p:nvSpPr>
        <p:spPr>
          <a:xfrm>
            <a:off x="913796" y="389937"/>
            <a:ext cx="10353761" cy="1326321"/>
          </a:xfrm>
        </p:spPr>
        <p:txBody>
          <a:bodyPr>
            <a:normAutofit/>
          </a:bodyPr>
          <a:lstStyle/>
          <a:p>
            <a:r>
              <a:rPr lang="en-US" sz="4000" dirty="0">
                <a:latin typeface="Calibri" panose="020F0502020204030204" pitchFamily="34" charset="0"/>
                <a:cs typeface="Calibri" panose="020F0502020204030204" pitchFamily="34" charset="0"/>
              </a:rPr>
              <a:t>Train A Model – Not normalized</a:t>
            </a:r>
          </a:p>
        </p:txBody>
      </p:sp>
      <p:sp>
        <p:nvSpPr>
          <p:cNvPr id="3" name="Content Placeholder 2">
            <a:extLst>
              <a:ext uri="{FF2B5EF4-FFF2-40B4-BE49-F238E27FC236}">
                <a16:creationId xmlns:a16="http://schemas.microsoft.com/office/drawing/2014/main" id="{178024FB-C539-4962-AEDA-AE3B798626E7}"/>
              </a:ext>
            </a:extLst>
          </p:cNvPr>
          <p:cNvSpPr>
            <a:spLocks noGrp="1"/>
          </p:cNvSpPr>
          <p:nvPr>
            <p:ph idx="1"/>
          </p:nvPr>
        </p:nvSpPr>
        <p:spPr>
          <a:xfrm>
            <a:off x="708074" y="1470991"/>
            <a:ext cx="10559483" cy="4973541"/>
          </a:xfrm>
        </p:spPr>
        <p:txBody>
          <a:bodyPr>
            <a:normAutofit/>
          </a:bodyPr>
          <a:lstStyle/>
          <a:p>
            <a:pPr marL="0" indent="0">
              <a:buNone/>
            </a:pPr>
            <a:r>
              <a:rPr lang="en-US" sz="2800" dirty="0">
                <a:latin typeface="Calibri" panose="020F0502020204030204" pitchFamily="34" charset="0"/>
                <a:cs typeface="Calibri" panose="020F0502020204030204" pitchFamily="34" charset="0"/>
              </a:rPr>
              <a:t>Learning Curves: </a:t>
            </a:r>
          </a:p>
          <a:p>
            <a:pPr marL="0" indent="0">
              <a:buNone/>
            </a:pPr>
            <a:endParaRPr lang="en-US" sz="28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1416581-AAC1-28E6-8112-F847A1E8D17F}"/>
              </a:ext>
            </a:extLst>
          </p:cNvPr>
          <p:cNvPicPr>
            <a:picLocks noChangeAspect="1"/>
          </p:cNvPicPr>
          <p:nvPr/>
        </p:nvPicPr>
        <p:blipFill>
          <a:blip r:embed="rId2"/>
          <a:stretch>
            <a:fillRect/>
          </a:stretch>
        </p:blipFill>
        <p:spPr>
          <a:xfrm>
            <a:off x="934109" y="2076974"/>
            <a:ext cx="6161062" cy="3437255"/>
          </a:xfrm>
          <a:prstGeom prst="rect">
            <a:avLst/>
          </a:prstGeom>
        </p:spPr>
      </p:pic>
      <p:sp>
        <p:nvSpPr>
          <p:cNvPr id="6" name="TextBox 5">
            <a:extLst>
              <a:ext uri="{FF2B5EF4-FFF2-40B4-BE49-F238E27FC236}">
                <a16:creationId xmlns:a16="http://schemas.microsoft.com/office/drawing/2014/main" id="{EA1B3B79-3F02-FF8B-7817-180A95FD94E6}"/>
              </a:ext>
            </a:extLst>
          </p:cNvPr>
          <p:cNvSpPr txBox="1"/>
          <p:nvPr/>
        </p:nvSpPr>
        <p:spPr>
          <a:xfrm>
            <a:off x="500932" y="5514230"/>
            <a:ext cx="9398442" cy="1200329"/>
          </a:xfrm>
          <a:prstGeom prst="rect">
            <a:avLst/>
          </a:prstGeom>
          <a:noFill/>
        </p:spPr>
        <p:txBody>
          <a:bodyPr wrap="square">
            <a:spAutoFit/>
          </a:bodyPr>
          <a:lstStyle/>
          <a:p>
            <a:r>
              <a:rPr lang="en-US" sz="2400" dirty="0">
                <a:solidFill>
                  <a:schemeClr val="accent3">
                    <a:lumMod val="60000"/>
                    <a:lumOff val="40000"/>
                  </a:schemeClr>
                </a:solidFill>
                <a:latin typeface="Calibri" panose="020F0502020204030204" pitchFamily="34" charset="0"/>
                <a:cs typeface="Calibri" panose="020F0502020204030204" pitchFamily="34" charset="0"/>
              </a:rPr>
              <a:t>Epoch 30/30  (Trained Model without normalization)</a:t>
            </a:r>
          </a:p>
          <a:p>
            <a:r>
              <a:rPr lang="en-US" sz="2400" dirty="0">
                <a:solidFill>
                  <a:schemeClr val="accent3">
                    <a:lumMod val="60000"/>
                    <a:lumOff val="40000"/>
                  </a:schemeClr>
                </a:solidFill>
                <a:latin typeface="Calibri" panose="020F0502020204030204" pitchFamily="34" charset="0"/>
                <a:cs typeface="Calibri" panose="020F0502020204030204" pitchFamily="34" charset="0"/>
              </a:rPr>
              <a:t>loss: 0.0119     accuracy: 0.9968 val_loss: 0.1069     val_accuracy: 0.9859 </a:t>
            </a:r>
          </a:p>
          <a:p>
            <a:r>
              <a:rPr lang="en-US" sz="2400" dirty="0">
                <a:solidFill>
                  <a:schemeClr val="accent3">
                    <a:lumMod val="60000"/>
                    <a:lumOff val="40000"/>
                  </a:schemeClr>
                </a:solidFill>
                <a:latin typeface="Calibri" panose="020F0502020204030204" pitchFamily="34" charset="0"/>
                <a:cs typeface="Calibri" panose="020F0502020204030204" pitchFamily="34" charset="0"/>
              </a:rPr>
              <a:t>Elapsed time is 58.885 mins</a:t>
            </a:r>
          </a:p>
        </p:txBody>
      </p:sp>
      <p:sp>
        <p:nvSpPr>
          <p:cNvPr id="7" name="TextBox 6">
            <a:extLst>
              <a:ext uri="{FF2B5EF4-FFF2-40B4-BE49-F238E27FC236}">
                <a16:creationId xmlns:a16="http://schemas.microsoft.com/office/drawing/2014/main" id="{22590DB8-8119-46B0-8D79-C7EAEDCE869E}"/>
              </a:ext>
            </a:extLst>
          </p:cNvPr>
          <p:cNvSpPr txBox="1"/>
          <p:nvPr/>
        </p:nvSpPr>
        <p:spPr>
          <a:xfrm>
            <a:off x="7337957" y="2076975"/>
            <a:ext cx="3960846" cy="3046988"/>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Accuracy metrics looks good for train and validation set. </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The validation accuracy is high and very close to training accuracy indication that our model is not overfitting.</a:t>
            </a:r>
          </a:p>
        </p:txBody>
      </p:sp>
    </p:spTree>
    <p:extLst>
      <p:ext uri="{BB962C8B-B14F-4D97-AF65-F5344CB8AC3E}">
        <p14:creationId xmlns:p14="http://schemas.microsoft.com/office/powerpoint/2010/main" val="3121243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6DB8-B9D5-4D06-9560-7F6E28F84ECC}"/>
              </a:ext>
            </a:extLst>
          </p:cNvPr>
          <p:cNvSpPr>
            <a:spLocks noGrp="1"/>
          </p:cNvSpPr>
          <p:nvPr>
            <p:ph type="title"/>
          </p:nvPr>
        </p:nvSpPr>
        <p:spPr>
          <a:xfrm>
            <a:off x="913796" y="389937"/>
            <a:ext cx="10353761" cy="1326321"/>
          </a:xfrm>
        </p:spPr>
        <p:txBody>
          <a:bodyPr>
            <a:normAutofit/>
          </a:bodyPr>
          <a:lstStyle/>
          <a:p>
            <a:r>
              <a:rPr lang="en-US" sz="4000" dirty="0">
                <a:latin typeface="Calibri" panose="020F0502020204030204" pitchFamily="34" charset="0"/>
                <a:cs typeface="Calibri" panose="020F0502020204030204" pitchFamily="34" charset="0"/>
              </a:rPr>
              <a:t>Evaluate Model on Test – Not normalized</a:t>
            </a:r>
          </a:p>
        </p:txBody>
      </p:sp>
      <p:sp>
        <p:nvSpPr>
          <p:cNvPr id="3" name="Content Placeholder 2">
            <a:extLst>
              <a:ext uri="{FF2B5EF4-FFF2-40B4-BE49-F238E27FC236}">
                <a16:creationId xmlns:a16="http://schemas.microsoft.com/office/drawing/2014/main" id="{178024FB-C539-4962-AEDA-AE3B798626E7}"/>
              </a:ext>
            </a:extLst>
          </p:cNvPr>
          <p:cNvSpPr>
            <a:spLocks noGrp="1"/>
          </p:cNvSpPr>
          <p:nvPr>
            <p:ph idx="1"/>
          </p:nvPr>
        </p:nvSpPr>
        <p:spPr>
          <a:xfrm>
            <a:off x="708074" y="1470991"/>
            <a:ext cx="10559483" cy="4973541"/>
          </a:xfrm>
        </p:spPr>
        <p:txBody>
          <a:bodyPr>
            <a:normAutofit/>
          </a:bodyPr>
          <a:lstStyle/>
          <a:p>
            <a:pPr marL="0" indent="0">
              <a:buNone/>
            </a:pPr>
            <a:r>
              <a:rPr lang="en-US" sz="2800" dirty="0">
                <a:latin typeface="Calibri" panose="020F0502020204030204" pitchFamily="34" charset="0"/>
                <a:cs typeface="Calibri" panose="020F0502020204030204" pitchFamily="34" charset="0"/>
              </a:rPr>
              <a:t>Display some correct results:</a:t>
            </a:r>
          </a:p>
          <a:p>
            <a:pPr marL="0" indent="0">
              <a:buNone/>
            </a:pPr>
            <a:endParaRPr lang="en-US" sz="2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A1B3B79-3F02-FF8B-7817-180A95FD94E6}"/>
              </a:ext>
            </a:extLst>
          </p:cNvPr>
          <p:cNvSpPr txBox="1"/>
          <p:nvPr/>
        </p:nvSpPr>
        <p:spPr>
          <a:xfrm>
            <a:off x="210409" y="5446225"/>
            <a:ext cx="3856684" cy="120032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A9CCC">
                    <a:lumMod val="60000"/>
                    <a:lumOff val="40000"/>
                  </a:srgbClr>
                </a:solidFill>
                <a:effectLst/>
                <a:uLnTx/>
                <a:uFillTx/>
                <a:latin typeface="Calibri" panose="020F0502020204030204" pitchFamily="34" charset="0"/>
                <a:ea typeface="+mn-ea"/>
                <a:cs typeface="Calibri" panose="020F0502020204030204" pitchFamily="34" charset="0"/>
              </a:rPr>
              <a:t>Evaluate model on test data: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A9CCC">
                    <a:lumMod val="60000"/>
                    <a:lumOff val="40000"/>
                  </a:srgbClr>
                </a:solidFill>
                <a:effectLst/>
                <a:uLnTx/>
                <a:uFillTx/>
                <a:latin typeface="Calibri" panose="020F0502020204030204" pitchFamily="34" charset="0"/>
                <a:ea typeface="+mn-ea"/>
                <a:cs typeface="Calibri" panose="020F0502020204030204" pitchFamily="34" charset="0"/>
              </a:rPr>
              <a:t>loss: 0.29     accuracy: 0.9770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A9CCC">
                    <a:lumMod val="60000"/>
                    <a:lumOff val="40000"/>
                  </a:srgbClr>
                </a:solidFill>
                <a:effectLst/>
                <a:uLnTx/>
                <a:uFillTx/>
                <a:latin typeface="Calibri" panose="020F0502020204030204" pitchFamily="34" charset="0"/>
                <a:ea typeface="+mn-ea"/>
                <a:cs typeface="Calibri" panose="020F0502020204030204" pitchFamily="34" charset="0"/>
              </a:rPr>
              <a:t>Elapsed time is 58.885 mins</a:t>
            </a:r>
          </a:p>
        </p:txBody>
      </p:sp>
      <p:sp>
        <p:nvSpPr>
          <p:cNvPr id="7" name="TextBox 6">
            <a:extLst>
              <a:ext uri="{FF2B5EF4-FFF2-40B4-BE49-F238E27FC236}">
                <a16:creationId xmlns:a16="http://schemas.microsoft.com/office/drawing/2014/main" id="{22590DB8-8119-46B0-8D79-C7EAEDCE869E}"/>
              </a:ext>
            </a:extLst>
          </p:cNvPr>
          <p:cNvSpPr txBox="1"/>
          <p:nvPr/>
        </p:nvSpPr>
        <p:spPr>
          <a:xfrm>
            <a:off x="576899" y="2197215"/>
            <a:ext cx="3903661" cy="3046988"/>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Accuracy metrics looks really good for feature set that was not normalized</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accent1">
                    <a:lumMod val="60000"/>
                    <a:lumOff val="40000"/>
                  </a:schemeClr>
                </a:solidFill>
                <a:latin typeface="Calibri" panose="020F0502020204030204" pitchFamily="34" charset="0"/>
                <a:cs typeface="Calibri" panose="020F0502020204030204" pitchFamily="34" charset="0"/>
              </a:rPr>
              <a:t>This CNN model was very successful at bringing out the features from the images for correct prediction</a:t>
            </a:r>
            <a:endParaRPr kumimoji="0" lang="en-US" sz="24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n-ea"/>
              <a:cs typeface="Calibri" panose="020F0502020204030204" pitchFamily="34" charset="0"/>
            </a:endParaRPr>
          </a:p>
        </p:txBody>
      </p:sp>
      <p:pic>
        <p:nvPicPr>
          <p:cNvPr id="8" name="Picture 7">
            <a:extLst>
              <a:ext uri="{FF2B5EF4-FFF2-40B4-BE49-F238E27FC236}">
                <a16:creationId xmlns:a16="http://schemas.microsoft.com/office/drawing/2014/main" id="{C8B0F1FA-A96A-689F-A755-B5E019B35DA1}"/>
              </a:ext>
            </a:extLst>
          </p:cNvPr>
          <p:cNvPicPr>
            <a:picLocks noChangeAspect="1"/>
          </p:cNvPicPr>
          <p:nvPr/>
        </p:nvPicPr>
        <p:blipFill>
          <a:blip r:embed="rId2"/>
          <a:stretch>
            <a:fillRect/>
          </a:stretch>
        </p:blipFill>
        <p:spPr>
          <a:xfrm>
            <a:off x="5526132" y="2105764"/>
            <a:ext cx="5872599" cy="4501433"/>
          </a:xfrm>
          <a:prstGeom prst="rect">
            <a:avLst/>
          </a:prstGeom>
        </p:spPr>
      </p:pic>
    </p:spTree>
    <p:extLst>
      <p:ext uri="{BB962C8B-B14F-4D97-AF65-F5344CB8AC3E}">
        <p14:creationId xmlns:p14="http://schemas.microsoft.com/office/powerpoint/2010/main" val="931126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6DB8-B9D5-4D06-9560-7F6E28F84ECC}"/>
              </a:ext>
            </a:extLst>
          </p:cNvPr>
          <p:cNvSpPr>
            <a:spLocks noGrp="1"/>
          </p:cNvSpPr>
          <p:nvPr>
            <p:ph type="title"/>
          </p:nvPr>
        </p:nvSpPr>
        <p:spPr/>
        <p:txBody>
          <a:bodyPr>
            <a:normAutofit/>
          </a:bodyPr>
          <a:lstStyle/>
          <a:p>
            <a:r>
              <a:rPr lang="en-US" sz="4000" dirty="0">
                <a:latin typeface="Calibri" panose="020F0502020204030204" pitchFamily="34" charset="0"/>
                <a:cs typeface="Calibri" panose="020F0502020204030204" pitchFamily="34" charset="0"/>
              </a:rPr>
              <a:t>Train more Models - Normalized</a:t>
            </a:r>
          </a:p>
        </p:txBody>
      </p:sp>
      <p:sp>
        <p:nvSpPr>
          <p:cNvPr id="3" name="Content Placeholder 2">
            <a:extLst>
              <a:ext uri="{FF2B5EF4-FFF2-40B4-BE49-F238E27FC236}">
                <a16:creationId xmlns:a16="http://schemas.microsoft.com/office/drawing/2014/main" id="{178024FB-C539-4962-AEDA-AE3B798626E7}"/>
              </a:ext>
            </a:extLst>
          </p:cNvPr>
          <p:cNvSpPr>
            <a:spLocks noGrp="1"/>
          </p:cNvSpPr>
          <p:nvPr>
            <p:ph idx="1"/>
          </p:nvPr>
        </p:nvSpPr>
        <p:spPr>
          <a:xfrm>
            <a:off x="708074" y="1716258"/>
            <a:ext cx="10559483" cy="4728274"/>
          </a:xfrm>
        </p:spPr>
        <p:txBody>
          <a:bodyPr>
            <a:normAutofit/>
          </a:bodyPr>
          <a:lstStyle/>
          <a:p>
            <a:r>
              <a:rPr lang="en-US" sz="2800" dirty="0">
                <a:latin typeface="Calibri" panose="020F0502020204030204" pitchFamily="34" charset="0"/>
                <a:cs typeface="Calibri" panose="020F0502020204030204" pitchFamily="34" charset="0"/>
              </a:rPr>
              <a:t>Epochs: 4 </a:t>
            </a:r>
          </a:p>
          <a:p>
            <a:r>
              <a:rPr lang="en-US" sz="2800" dirty="0">
                <a:latin typeface="Calibri" panose="020F0502020204030204" pitchFamily="34" charset="0"/>
                <a:cs typeface="Calibri" panose="020F0502020204030204" pitchFamily="34" charset="0"/>
              </a:rPr>
              <a:t>Metrics used: Accuracy</a:t>
            </a:r>
          </a:p>
          <a:p>
            <a:r>
              <a:rPr lang="en-US" sz="2800" dirty="0">
                <a:latin typeface="Calibri" panose="020F0502020204030204" pitchFamily="34" charset="0"/>
                <a:cs typeface="Calibri" panose="020F0502020204030204" pitchFamily="34" charset="0"/>
              </a:rPr>
              <a:t>Loss Function: Categorical Cross-entropy (labels are one-hot encoded)</a:t>
            </a:r>
          </a:p>
          <a:p>
            <a:r>
              <a:rPr lang="en-US" sz="2800" dirty="0">
                <a:latin typeface="Calibri" panose="020F0502020204030204" pitchFamily="34" charset="0"/>
                <a:cs typeface="Calibri" panose="020F0502020204030204" pitchFamily="34" charset="0"/>
              </a:rPr>
              <a:t>Optimizers: </a:t>
            </a:r>
          </a:p>
          <a:p>
            <a:pPr lvl="1"/>
            <a:r>
              <a:rPr lang="en-US" sz="2600" dirty="0">
                <a:latin typeface="Calibri" panose="020F0502020204030204" pitchFamily="34" charset="0"/>
                <a:cs typeface="Calibri" panose="020F0502020204030204" pitchFamily="34" charset="0"/>
              </a:rPr>
              <a:t>Adam </a:t>
            </a:r>
            <a:r>
              <a:rPr lang="en-US" sz="2200" b="1" i="0" dirty="0">
                <a:effectLst/>
                <a:latin typeface="Helvetica Neue"/>
              </a:rPr>
              <a:t>(</a:t>
            </a:r>
            <a:r>
              <a:rPr lang="en-US" sz="2200" b="1" i="1" dirty="0">
                <a:effectLst/>
                <a:latin typeface="Helvetica Neue"/>
              </a:rPr>
              <a:t>adaptive moment estimation) </a:t>
            </a:r>
          </a:p>
          <a:p>
            <a:pPr lvl="1"/>
            <a:r>
              <a:rPr lang="en-US" sz="2200" b="1" i="1" dirty="0">
                <a:effectLst/>
                <a:latin typeface="Helvetica Neue"/>
              </a:rPr>
              <a:t>SGD (stochastic gradient descent )</a:t>
            </a:r>
          </a:p>
          <a:p>
            <a:pPr lvl="1"/>
            <a:r>
              <a:rPr lang="en-US" sz="2200" b="1" i="1" dirty="0">
                <a:effectLst/>
                <a:latin typeface="Helvetica Neue"/>
              </a:rPr>
              <a:t>RMS (root mean square) prop </a:t>
            </a:r>
          </a:p>
          <a:p>
            <a:pPr marL="0" indent="0">
              <a:buNone/>
            </a:pPr>
            <a:endParaRPr lang="en-US" sz="28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37D1F71-F38B-3BB9-76D3-72B65409A630}"/>
              </a:ext>
            </a:extLst>
          </p:cNvPr>
          <p:cNvPicPr>
            <a:picLocks noChangeAspect="1"/>
          </p:cNvPicPr>
          <p:nvPr/>
        </p:nvPicPr>
        <p:blipFill>
          <a:blip r:embed="rId2"/>
          <a:stretch>
            <a:fillRect/>
          </a:stretch>
        </p:blipFill>
        <p:spPr>
          <a:xfrm>
            <a:off x="6579553" y="4371447"/>
            <a:ext cx="2348507" cy="364675"/>
          </a:xfrm>
          <a:prstGeom prst="rect">
            <a:avLst/>
          </a:prstGeom>
        </p:spPr>
      </p:pic>
      <p:pic>
        <p:nvPicPr>
          <p:cNvPr id="7" name="Picture 6">
            <a:extLst>
              <a:ext uri="{FF2B5EF4-FFF2-40B4-BE49-F238E27FC236}">
                <a16:creationId xmlns:a16="http://schemas.microsoft.com/office/drawing/2014/main" id="{73646F8A-4377-398E-BD8E-E8CBFF727D63}"/>
              </a:ext>
            </a:extLst>
          </p:cNvPr>
          <p:cNvPicPr>
            <a:picLocks noChangeAspect="1"/>
          </p:cNvPicPr>
          <p:nvPr/>
        </p:nvPicPr>
        <p:blipFill>
          <a:blip r:embed="rId3"/>
          <a:stretch>
            <a:fillRect/>
          </a:stretch>
        </p:blipFill>
        <p:spPr>
          <a:xfrm>
            <a:off x="6483452" y="4893871"/>
            <a:ext cx="4201070" cy="306412"/>
          </a:xfrm>
          <a:prstGeom prst="rect">
            <a:avLst/>
          </a:prstGeom>
        </p:spPr>
      </p:pic>
      <p:pic>
        <p:nvPicPr>
          <p:cNvPr id="9" name="Picture 8">
            <a:extLst>
              <a:ext uri="{FF2B5EF4-FFF2-40B4-BE49-F238E27FC236}">
                <a16:creationId xmlns:a16="http://schemas.microsoft.com/office/drawing/2014/main" id="{A8B1A1D4-AF02-7EA5-3603-5189D56B9840}"/>
              </a:ext>
            </a:extLst>
          </p:cNvPr>
          <p:cNvPicPr>
            <a:picLocks noChangeAspect="1"/>
          </p:cNvPicPr>
          <p:nvPr/>
        </p:nvPicPr>
        <p:blipFill>
          <a:blip r:embed="rId4"/>
          <a:stretch>
            <a:fillRect/>
          </a:stretch>
        </p:blipFill>
        <p:spPr>
          <a:xfrm>
            <a:off x="5583057" y="5345905"/>
            <a:ext cx="2317107" cy="273405"/>
          </a:xfrm>
          <a:prstGeom prst="rect">
            <a:avLst/>
          </a:prstGeom>
        </p:spPr>
      </p:pic>
    </p:spTree>
    <p:extLst>
      <p:ext uri="{BB962C8B-B14F-4D97-AF65-F5344CB8AC3E}">
        <p14:creationId xmlns:p14="http://schemas.microsoft.com/office/powerpoint/2010/main" val="2502406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6DB8-B9D5-4D06-9560-7F6E28F84ECC}"/>
              </a:ext>
            </a:extLst>
          </p:cNvPr>
          <p:cNvSpPr>
            <a:spLocks noGrp="1"/>
          </p:cNvSpPr>
          <p:nvPr>
            <p:ph type="title"/>
          </p:nvPr>
        </p:nvSpPr>
        <p:spPr>
          <a:xfrm>
            <a:off x="919119" y="304880"/>
            <a:ext cx="10353761" cy="1241264"/>
          </a:xfrm>
        </p:spPr>
        <p:txBody>
          <a:bodyPr>
            <a:normAutofit/>
          </a:bodyPr>
          <a:lstStyle/>
          <a:p>
            <a:r>
              <a:rPr lang="en-US" sz="4000" dirty="0">
                <a:latin typeface="Calibri" panose="020F0502020204030204" pitchFamily="34" charset="0"/>
                <a:cs typeface="Calibri" panose="020F0502020204030204" pitchFamily="34" charset="0"/>
              </a:rPr>
              <a:t>Train our Initial Models'</a:t>
            </a:r>
          </a:p>
        </p:txBody>
      </p:sp>
      <p:sp>
        <p:nvSpPr>
          <p:cNvPr id="3" name="Content Placeholder 2">
            <a:extLst>
              <a:ext uri="{FF2B5EF4-FFF2-40B4-BE49-F238E27FC236}">
                <a16:creationId xmlns:a16="http://schemas.microsoft.com/office/drawing/2014/main" id="{178024FB-C539-4962-AEDA-AE3B798626E7}"/>
              </a:ext>
            </a:extLst>
          </p:cNvPr>
          <p:cNvSpPr>
            <a:spLocks noGrp="1"/>
          </p:cNvSpPr>
          <p:nvPr>
            <p:ph idx="1"/>
          </p:nvPr>
        </p:nvSpPr>
        <p:spPr>
          <a:xfrm>
            <a:off x="708074" y="1716258"/>
            <a:ext cx="10559483" cy="4728274"/>
          </a:xfrm>
        </p:spPr>
        <p:txBody>
          <a:bodyPr>
            <a:normAutofit lnSpcReduction="10000"/>
          </a:bodyPr>
          <a:lstStyle/>
          <a:p>
            <a:pPr lvl="1"/>
            <a:r>
              <a:rPr lang="en-US" sz="2600" dirty="0">
                <a:latin typeface="Calibri" panose="020F0502020204030204" pitchFamily="34" charset="0"/>
                <a:cs typeface="Calibri" panose="020F0502020204030204" pitchFamily="34" charset="0"/>
              </a:rPr>
              <a:t>Adam </a:t>
            </a:r>
            <a:r>
              <a:rPr lang="en-US" sz="2200" b="1" i="0" dirty="0">
                <a:effectLst/>
                <a:latin typeface="Helvetica Neue"/>
              </a:rPr>
              <a:t>(</a:t>
            </a:r>
            <a:r>
              <a:rPr lang="en-US" sz="2200" b="1" i="1" dirty="0">
                <a:effectLst/>
                <a:latin typeface="Helvetica Neue"/>
              </a:rPr>
              <a:t>adaptive moment estimation) </a:t>
            </a:r>
          </a:p>
          <a:p>
            <a:pPr lvl="1"/>
            <a:endParaRPr lang="en-US" sz="2200" b="1" i="1" dirty="0">
              <a:effectLst/>
              <a:latin typeface="Helvetica Neue"/>
            </a:endParaRPr>
          </a:p>
          <a:p>
            <a:pPr lvl="1"/>
            <a:endParaRPr lang="en-US" sz="2200" b="1" i="1" dirty="0">
              <a:effectLst/>
              <a:latin typeface="Helvetica Neue"/>
            </a:endParaRPr>
          </a:p>
          <a:p>
            <a:pPr marL="457200" lvl="1" indent="0">
              <a:buNone/>
            </a:pPr>
            <a:endParaRPr lang="en-US" sz="2200" b="1" i="1" dirty="0">
              <a:effectLst/>
              <a:latin typeface="Helvetica Neue"/>
            </a:endParaRPr>
          </a:p>
          <a:p>
            <a:pPr marL="457200" lvl="1" indent="0">
              <a:buNone/>
            </a:pPr>
            <a:endParaRPr lang="en-US" sz="2200" b="1" i="1" dirty="0">
              <a:effectLst/>
              <a:latin typeface="Helvetica Neue"/>
            </a:endParaRPr>
          </a:p>
          <a:p>
            <a:pPr lvl="1" algn="just"/>
            <a:r>
              <a:rPr lang="en-US" sz="2200" b="1" i="1" dirty="0">
                <a:effectLst/>
                <a:latin typeface="Helvetica Neue"/>
              </a:rPr>
              <a:t>                                                         SGD (stochastic gradient descent )</a:t>
            </a:r>
          </a:p>
          <a:p>
            <a:pPr lvl="1"/>
            <a:endParaRPr lang="en-US" sz="2200" b="1" i="1" dirty="0">
              <a:effectLst/>
              <a:latin typeface="Helvetica Neue"/>
            </a:endParaRPr>
          </a:p>
          <a:p>
            <a:pPr lvl="1"/>
            <a:endParaRPr lang="en-US" sz="2200" b="1" i="1" dirty="0">
              <a:effectLst/>
              <a:latin typeface="Helvetica Neue"/>
            </a:endParaRPr>
          </a:p>
          <a:p>
            <a:pPr marL="457200" lvl="1" indent="0">
              <a:buNone/>
            </a:pPr>
            <a:endParaRPr lang="en-US" sz="2200" b="1" i="1" dirty="0">
              <a:effectLst/>
              <a:latin typeface="Helvetica Neue"/>
            </a:endParaRPr>
          </a:p>
          <a:p>
            <a:pPr lvl="1"/>
            <a:r>
              <a:rPr lang="en-US" sz="2200" b="1" i="1" dirty="0">
                <a:effectLst/>
                <a:latin typeface="Helvetica Neue"/>
              </a:rPr>
              <a:t>RMS (root mean square) prop </a:t>
            </a:r>
          </a:p>
          <a:p>
            <a:pPr marL="0" indent="0">
              <a:buNone/>
            </a:pPr>
            <a:endParaRPr lang="en-US" sz="28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93F50104-77DA-BAD1-B2BA-5505CE5E53BE}"/>
              </a:ext>
            </a:extLst>
          </p:cNvPr>
          <p:cNvPicPr>
            <a:picLocks noChangeAspect="1"/>
          </p:cNvPicPr>
          <p:nvPr/>
        </p:nvPicPr>
        <p:blipFill>
          <a:blip r:embed="rId2"/>
          <a:stretch>
            <a:fillRect/>
          </a:stretch>
        </p:blipFill>
        <p:spPr>
          <a:xfrm>
            <a:off x="6905299" y="1382020"/>
            <a:ext cx="3654850" cy="2146500"/>
          </a:xfrm>
          <a:prstGeom prst="rect">
            <a:avLst/>
          </a:prstGeom>
        </p:spPr>
      </p:pic>
      <p:sp>
        <p:nvSpPr>
          <p:cNvPr id="8" name="Arrow: Right 7">
            <a:extLst>
              <a:ext uri="{FF2B5EF4-FFF2-40B4-BE49-F238E27FC236}">
                <a16:creationId xmlns:a16="http://schemas.microsoft.com/office/drawing/2014/main" id="{6E653DB9-E414-36DD-4C7E-399A4A9A7B48}"/>
              </a:ext>
            </a:extLst>
          </p:cNvPr>
          <p:cNvSpPr/>
          <p:nvPr/>
        </p:nvSpPr>
        <p:spPr>
          <a:xfrm>
            <a:off x="6466450" y="1838179"/>
            <a:ext cx="332935" cy="33762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Arrow: Right 9">
            <a:extLst>
              <a:ext uri="{FF2B5EF4-FFF2-40B4-BE49-F238E27FC236}">
                <a16:creationId xmlns:a16="http://schemas.microsoft.com/office/drawing/2014/main" id="{D312BBCD-ABE1-C607-A068-F741E40D5F29}"/>
              </a:ext>
            </a:extLst>
          </p:cNvPr>
          <p:cNvSpPr/>
          <p:nvPr/>
        </p:nvSpPr>
        <p:spPr>
          <a:xfrm rot="10800000">
            <a:off x="5400285" y="4045302"/>
            <a:ext cx="379828" cy="321212"/>
          </a:xfrm>
          <a:prstGeom prst="rightArrow">
            <a:avLst>
              <a:gd name="adj1" fmla="val 50000"/>
              <a:gd name="adj2" fmla="val 5281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5FC34A92-5105-B92E-D99E-EA13776B251D}"/>
              </a:ext>
            </a:extLst>
          </p:cNvPr>
          <p:cNvPicPr>
            <a:picLocks noChangeAspect="1"/>
          </p:cNvPicPr>
          <p:nvPr/>
        </p:nvPicPr>
        <p:blipFill>
          <a:blip r:embed="rId3"/>
          <a:stretch>
            <a:fillRect/>
          </a:stretch>
        </p:blipFill>
        <p:spPr>
          <a:xfrm>
            <a:off x="1258877" y="3184261"/>
            <a:ext cx="3857379" cy="2259322"/>
          </a:xfrm>
          <a:prstGeom prst="rect">
            <a:avLst/>
          </a:prstGeom>
        </p:spPr>
      </p:pic>
      <p:sp>
        <p:nvSpPr>
          <p:cNvPr id="14" name="Arrow: Right 13">
            <a:extLst>
              <a:ext uri="{FF2B5EF4-FFF2-40B4-BE49-F238E27FC236}">
                <a16:creationId xmlns:a16="http://schemas.microsoft.com/office/drawing/2014/main" id="{0F574D3A-3FD3-232A-63C5-2AB1E04425B2}"/>
              </a:ext>
            </a:extLst>
          </p:cNvPr>
          <p:cNvSpPr/>
          <p:nvPr/>
        </p:nvSpPr>
        <p:spPr>
          <a:xfrm>
            <a:off x="5654880" y="5757509"/>
            <a:ext cx="332935" cy="33762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F4E82EB7-FE02-6FF6-F4C0-81ED62CAC577}"/>
              </a:ext>
            </a:extLst>
          </p:cNvPr>
          <p:cNvPicPr>
            <a:picLocks noChangeAspect="1"/>
          </p:cNvPicPr>
          <p:nvPr/>
        </p:nvPicPr>
        <p:blipFill>
          <a:blip r:embed="rId4"/>
          <a:stretch>
            <a:fillRect/>
          </a:stretch>
        </p:blipFill>
        <p:spPr>
          <a:xfrm>
            <a:off x="6311348" y="4564513"/>
            <a:ext cx="4133793" cy="2202948"/>
          </a:xfrm>
          <a:prstGeom prst="rect">
            <a:avLst/>
          </a:prstGeom>
        </p:spPr>
      </p:pic>
    </p:spTree>
    <p:extLst>
      <p:ext uri="{BB962C8B-B14F-4D97-AF65-F5344CB8AC3E}">
        <p14:creationId xmlns:p14="http://schemas.microsoft.com/office/powerpoint/2010/main" val="70425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E3391-3C84-484C-83DC-77EFA436A489}"/>
              </a:ext>
            </a:extLst>
          </p:cNvPr>
          <p:cNvSpPr>
            <a:spLocks noGrp="1"/>
          </p:cNvSpPr>
          <p:nvPr>
            <p:ph type="title"/>
          </p:nvPr>
        </p:nvSpPr>
        <p:spPr/>
        <p:txBody>
          <a:bodyPr>
            <a:normAutofit/>
          </a:bodyPr>
          <a:lstStyle/>
          <a:p>
            <a:pPr algn="ctr"/>
            <a:r>
              <a:rPr lang="en-US" sz="4000" dirty="0">
                <a:latin typeface="Calibri" panose="020F0502020204030204" pitchFamily="34" charset="0"/>
                <a:cs typeface="Calibri" panose="020F0502020204030204" pitchFamily="34" charset="0"/>
              </a:rPr>
              <a:t>Visualizations and results</a:t>
            </a:r>
          </a:p>
        </p:txBody>
      </p:sp>
      <p:sp>
        <p:nvSpPr>
          <p:cNvPr id="3" name="Content Placeholder 2">
            <a:extLst>
              <a:ext uri="{FF2B5EF4-FFF2-40B4-BE49-F238E27FC236}">
                <a16:creationId xmlns:a16="http://schemas.microsoft.com/office/drawing/2014/main" id="{80945ACE-5493-4666-8674-7349FAD60397}"/>
              </a:ext>
            </a:extLst>
          </p:cNvPr>
          <p:cNvSpPr>
            <a:spLocks noGrp="1"/>
          </p:cNvSpPr>
          <p:nvPr>
            <p:ph idx="1"/>
          </p:nvPr>
        </p:nvSpPr>
        <p:spPr>
          <a:xfrm>
            <a:off x="913795" y="1786597"/>
            <a:ext cx="10621713" cy="4792393"/>
          </a:xfrm>
        </p:spPr>
        <p:txBody>
          <a:bodyPr>
            <a:normAutofit/>
          </a:bodyPr>
          <a:lstStyle/>
          <a:p>
            <a:pPr marL="0" indent="0">
              <a:buNone/>
            </a:pPr>
            <a:r>
              <a:rPr lang="en-US" sz="2800" dirty="0">
                <a:latin typeface="Calibri" panose="020F0502020204030204" pitchFamily="34" charset="0"/>
                <a:cs typeface="Calibri" panose="020F0502020204030204" pitchFamily="34" charset="0"/>
              </a:rPr>
              <a:t>With an epoch=4, all the optimizers fair well with the given parameters:</a:t>
            </a:r>
          </a:p>
          <a:p>
            <a:pPr marL="0" indent="0">
              <a:buNone/>
            </a:pPr>
            <a:endParaRPr lang="en-US" sz="2800" dirty="0">
              <a:latin typeface="Calibri" panose="020F0502020204030204" pitchFamily="34" charset="0"/>
              <a:cs typeface="Calibri" panose="020F0502020204030204" pitchFamily="34" charset="0"/>
            </a:endParaRPr>
          </a:p>
          <a:p>
            <a:pPr marL="0" indent="0">
              <a:buNone/>
            </a:pPr>
            <a:endParaRPr lang="en-US" sz="2800" dirty="0">
              <a:latin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cs typeface="Calibri" panose="020F0502020204030204" pitchFamily="34" charset="0"/>
              </a:rPr>
              <a:t>Based on the initial models, select final optimizer:</a:t>
            </a:r>
          </a:p>
          <a:p>
            <a:pPr lvl="1"/>
            <a:r>
              <a:rPr lang="en-US" sz="2600" dirty="0">
                <a:solidFill>
                  <a:srgbClr val="C00000"/>
                </a:solidFill>
                <a:latin typeface="Calibri" panose="020F0502020204030204" pitchFamily="34" charset="0"/>
                <a:cs typeface="Calibri" panose="020F0502020204030204" pitchFamily="34" charset="0"/>
              </a:rPr>
              <a:t>Rejected SGD since for long runs, it tends to slow down to converge</a:t>
            </a:r>
          </a:p>
          <a:p>
            <a:pPr lvl="1"/>
            <a:r>
              <a:rPr lang="en-US" sz="2600" dirty="0">
                <a:solidFill>
                  <a:srgbClr val="C00000"/>
                </a:solidFill>
                <a:latin typeface="Calibri" panose="020F0502020204030204" pitchFamily="34" charset="0"/>
                <a:cs typeface="Calibri" panose="020F0502020204030204" pitchFamily="34" charset="0"/>
              </a:rPr>
              <a:t>Rejected Adam since lowest accuracy, although quicker to converge</a:t>
            </a:r>
          </a:p>
          <a:p>
            <a:pPr lvl="1"/>
            <a:r>
              <a:rPr lang="en-US" sz="2600" dirty="0">
                <a:solidFill>
                  <a:schemeClr val="accent2"/>
                </a:solidFill>
                <a:latin typeface="Calibri" panose="020F0502020204030204" pitchFamily="34" charset="0"/>
                <a:cs typeface="Calibri" panose="020F0502020204030204" pitchFamily="34" charset="0"/>
              </a:rPr>
              <a:t>Selected RMSProp since both train and valid. accuracy looks good and it’s an adaptive learning rate optimizer like Adam.</a:t>
            </a:r>
          </a:p>
        </p:txBody>
      </p:sp>
      <p:sp>
        <p:nvSpPr>
          <p:cNvPr id="4" name="Content Placeholder 2">
            <a:extLst>
              <a:ext uri="{FF2B5EF4-FFF2-40B4-BE49-F238E27FC236}">
                <a16:creationId xmlns:a16="http://schemas.microsoft.com/office/drawing/2014/main" id="{2A537AC3-3AF5-4B49-914D-31D0B8E5B9C0}"/>
              </a:ext>
            </a:extLst>
          </p:cNvPr>
          <p:cNvSpPr txBox="1">
            <a:spLocks/>
          </p:cNvSpPr>
          <p:nvPr/>
        </p:nvSpPr>
        <p:spPr>
          <a:xfrm>
            <a:off x="913795" y="2096064"/>
            <a:ext cx="10353762" cy="41523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endParaRPr lang="en-US" sz="28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DE51043A-487B-C565-3979-7E18AF43F8E1}"/>
              </a:ext>
            </a:extLst>
          </p:cNvPr>
          <p:cNvPicPr>
            <a:picLocks noChangeAspect="1"/>
          </p:cNvPicPr>
          <p:nvPr/>
        </p:nvPicPr>
        <p:blipFill>
          <a:blip r:embed="rId2"/>
          <a:stretch>
            <a:fillRect/>
          </a:stretch>
        </p:blipFill>
        <p:spPr>
          <a:xfrm>
            <a:off x="1068224" y="2506851"/>
            <a:ext cx="10044901" cy="1212134"/>
          </a:xfrm>
          <a:prstGeom prst="rect">
            <a:avLst/>
          </a:prstGeom>
        </p:spPr>
      </p:pic>
    </p:spTree>
    <p:extLst>
      <p:ext uri="{BB962C8B-B14F-4D97-AF65-F5344CB8AC3E}">
        <p14:creationId xmlns:p14="http://schemas.microsoft.com/office/powerpoint/2010/main" val="3481366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EA5C-CF10-407E-BE3B-935561DC01D3}"/>
              </a:ext>
            </a:extLst>
          </p:cNvPr>
          <p:cNvSpPr>
            <a:spLocks noGrp="1"/>
          </p:cNvSpPr>
          <p:nvPr>
            <p:ph type="title"/>
          </p:nvPr>
        </p:nvSpPr>
        <p:spPr/>
        <p:txBody>
          <a:bodyPr>
            <a:normAutofit/>
          </a:bodyPr>
          <a:lstStyle/>
          <a:p>
            <a:r>
              <a:rPr lang="en-US" sz="4000" dirty="0">
                <a:latin typeface="Calibri" panose="020F0502020204030204" pitchFamily="34" charset="0"/>
                <a:cs typeface="Calibri" panose="020F0502020204030204" pitchFamily="34" charset="0"/>
              </a:rPr>
              <a:t>Hyperparameter Tuning </a:t>
            </a:r>
          </a:p>
        </p:txBody>
      </p:sp>
      <p:sp>
        <p:nvSpPr>
          <p:cNvPr id="4" name="Content Placeholder 3">
            <a:extLst>
              <a:ext uri="{FF2B5EF4-FFF2-40B4-BE49-F238E27FC236}">
                <a16:creationId xmlns:a16="http://schemas.microsoft.com/office/drawing/2014/main" id="{E9BC53BB-B87E-7352-1FF2-BF53DA456B4C}"/>
              </a:ext>
            </a:extLst>
          </p:cNvPr>
          <p:cNvSpPr>
            <a:spLocks noGrp="1"/>
          </p:cNvSpPr>
          <p:nvPr>
            <p:ph idx="1"/>
          </p:nvPr>
        </p:nvSpPr>
        <p:spPr>
          <a:xfrm>
            <a:off x="656492" y="1935920"/>
            <a:ext cx="10846191" cy="4394541"/>
          </a:xfrm>
        </p:spPr>
        <p:txBody>
          <a:bodyPr>
            <a:normAutofit lnSpcReduction="10000"/>
          </a:bodyPr>
          <a:lstStyle/>
          <a:p>
            <a:r>
              <a:rPr lang="en-US" sz="2800" dirty="0">
                <a:latin typeface="Calibri" panose="020F0502020204030204" pitchFamily="34" charset="0"/>
                <a:cs typeface="Calibri" panose="020F0502020204030204" pitchFamily="34" charset="0"/>
              </a:rPr>
              <a:t>Batch Normalization and Drop Out layers were added to our CNN layers to regularize and help generalize well.</a:t>
            </a:r>
          </a:p>
          <a:p>
            <a:r>
              <a:rPr lang="en-US" sz="2800" dirty="0">
                <a:latin typeface="Calibri" panose="020F0502020204030204" pitchFamily="34" charset="0"/>
                <a:cs typeface="Calibri" panose="020F0502020204030204" pitchFamily="34" charset="0"/>
              </a:rPr>
              <a:t>Except for Adam and RMSprop, the SGD optimizer had momentum=0.9 and Nesterov=True for faster convergence.</a:t>
            </a:r>
          </a:p>
          <a:p>
            <a:r>
              <a:rPr lang="en-US" sz="2800" dirty="0">
                <a:latin typeface="Calibri" panose="020F0502020204030204" pitchFamily="34" charset="0"/>
                <a:cs typeface="Calibri" panose="020F0502020204030204" pitchFamily="34" charset="0"/>
              </a:rPr>
              <a:t>For training the model with epochs=30 , “Learning Rate Scheduling” was set as Keras callbacks. </a:t>
            </a:r>
          </a:p>
          <a:p>
            <a:pPr marL="0" indent="0">
              <a:buNone/>
            </a:pPr>
            <a:r>
              <a:rPr lang="en-US" sz="2800" dirty="0">
                <a:latin typeface="Calibri" panose="020F0502020204030204" pitchFamily="34" charset="0"/>
                <a:cs typeface="Calibri" panose="020F0502020204030204" pitchFamily="34" charset="0"/>
              </a:rPr>
              <a:t>Learning rate scheduling, started with higher learning rate was that decreased by half if preferred accuracy is not reached by certain epochs.</a:t>
            </a:r>
          </a:p>
        </p:txBody>
      </p:sp>
    </p:spTree>
    <p:extLst>
      <p:ext uri="{BB962C8B-B14F-4D97-AF65-F5344CB8AC3E}">
        <p14:creationId xmlns:p14="http://schemas.microsoft.com/office/powerpoint/2010/main" val="2208577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A33A3-0F12-45F5-9783-C64801A17CB6}"/>
              </a:ext>
            </a:extLst>
          </p:cNvPr>
          <p:cNvSpPr>
            <a:spLocks noGrp="1"/>
          </p:cNvSpPr>
          <p:nvPr>
            <p:ph type="title"/>
          </p:nvPr>
        </p:nvSpPr>
        <p:spPr>
          <a:xfrm>
            <a:off x="913796" y="234463"/>
            <a:ext cx="10353761" cy="1252023"/>
          </a:xfrm>
        </p:spPr>
        <p:txBody>
          <a:bodyPr>
            <a:normAutofit/>
          </a:bodyPr>
          <a:lstStyle/>
          <a:p>
            <a:pPr algn="ctr"/>
            <a:r>
              <a:rPr lang="en-US" sz="4000" dirty="0">
                <a:latin typeface="Calibri" panose="020F0502020204030204" pitchFamily="34" charset="0"/>
                <a:cs typeface="Calibri" panose="020F0502020204030204" pitchFamily="34" charset="0"/>
              </a:rPr>
              <a:t>Evaluate final model</a:t>
            </a:r>
          </a:p>
        </p:txBody>
      </p:sp>
      <p:sp>
        <p:nvSpPr>
          <p:cNvPr id="4" name="Content Placeholder 2">
            <a:extLst>
              <a:ext uri="{FF2B5EF4-FFF2-40B4-BE49-F238E27FC236}">
                <a16:creationId xmlns:a16="http://schemas.microsoft.com/office/drawing/2014/main" id="{415370CD-3FE2-4643-8561-36B1223A5520}"/>
              </a:ext>
            </a:extLst>
          </p:cNvPr>
          <p:cNvSpPr txBox="1">
            <a:spLocks/>
          </p:cNvSpPr>
          <p:nvPr/>
        </p:nvSpPr>
        <p:spPr>
          <a:xfrm>
            <a:off x="913795" y="2096064"/>
            <a:ext cx="10353762" cy="41523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endParaRPr lang="en-US" sz="2800"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BAF1A41C-27BA-46CE-A02D-9B2E8F27D83B}"/>
              </a:ext>
            </a:extLst>
          </p:cNvPr>
          <p:cNvSpPr txBox="1">
            <a:spLocks/>
          </p:cNvSpPr>
          <p:nvPr/>
        </p:nvSpPr>
        <p:spPr>
          <a:xfrm>
            <a:off x="913795" y="1435209"/>
            <a:ext cx="10353762" cy="488607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endParaRPr lang="en-US" dirty="0"/>
          </a:p>
        </p:txBody>
      </p:sp>
      <p:pic>
        <p:nvPicPr>
          <p:cNvPr id="10" name="Content Placeholder 9">
            <a:extLst>
              <a:ext uri="{FF2B5EF4-FFF2-40B4-BE49-F238E27FC236}">
                <a16:creationId xmlns:a16="http://schemas.microsoft.com/office/drawing/2014/main" id="{695E0A4D-EE4A-F571-BC6F-09D74C1BD02E}"/>
              </a:ext>
            </a:extLst>
          </p:cNvPr>
          <p:cNvPicPr>
            <a:picLocks noGrp="1" noChangeAspect="1"/>
          </p:cNvPicPr>
          <p:nvPr>
            <p:ph idx="1"/>
          </p:nvPr>
        </p:nvPicPr>
        <p:blipFill>
          <a:blip r:embed="rId2"/>
          <a:stretch>
            <a:fillRect/>
          </a:stretch>
        </p:blipFill>
        <p:spPr>
          <a:xfrm>
            <a:off x="586410" y="1156744"/>
            <a:ext cx="6698974" cy="3997323"/>
          </a:xfrm>
        </p:spPr>
      </p:pic>
      <p:sp>
        <p:nvSpPr>
          <p:cNvPr id="13" name="TextBox 12">
            <a:extLst>
              <a:ext uri="{FF2B5EF4-FFF2-40B4-BE49-F238E27FC236}">
                <a16:creationId xmlns:a16="http://schemas.microsoft.com/office/drawing/2014/main" id="{A9A6643C-8148-2AE9-146A-99E2082CDB03}"/>
              </a:ext>
            </a:extLst>
          </p:cNvPr>
          <p:cNvSpPr txBox="1"/>
          <p:nvPr/>
        </p:nvSpPr>
        <p:spPr>
          <a:xfrm>
            <a:off x="323022" y="5370232"/>
            <a:ext cx="9576352" cy="1200329"/>
          </a:xfrm>
          <a:prstGeom prst="rect">
            <a:avLst/>
          </a:prstGeom>
          <a:noFill/>
        </p:spPr>
        <p:txBody>
          <a:bodyPr wrap="square">
            <a:spAutoFit/>
          </a:bodyPr>
          <a:lstStyle/>
          <a:p>
            <a:r>
              <a:rPr lang="en-US" sz="2400" dirty="0">
                <a:solidFill>
                  <a:schemeClr val="accent3">
                    <a:lumMod val="60000"/>
                    <a:lumOff val="40000"/>
                  </a:schemeClr>
                </a:solidFill>
                <a:latin typeface="Calibri" panose="020F0502020204030204" pitchFamily="34" charset="0"/>
                <a:cs typeface="Calibri" panose="020F0502020204030204" pitchFamily="34" charset="0"/>
              </a:rPr>
              <a:t>Epoch 30/30  (Trained Model)</a:t>
            </a:r>
          </a:p>
          <a:p>
            <a:r>
              <a:rPr lang="en-US" sz="2400" dirty="0">
                <a:solidFill>
                  <a:schemeClr val="accent3">
                    <a:lumMod val="60000"/>
                    <a:lumOff val="40000"/>
                  </a:schemeClr>
                </a:solidFill>
                <a:latin typeface="Calibri" panose="020F0502020204030204" pitchFamily="34" charset="0"/>
                <a:cs typeface="Calibri" panose="020F0502020204030204" pitchFamily="34" charset="0"/>
              </a:rPr>
              <a:t>loss: 0.0146     accuracy: 0.9967 val_loss: 0.3460     val_accuracy: 0.9846 </a:t>
            </a:r>
          </a:p>
          <a:p>
            <a:r>
              <a:rPr lang="en-US" sz="2400" dirty="0">
                <a:solidFill>
                  <a:schemeClr val="accent3">
                    <a:lumMod val="60000"/>
                    <a:lumOff val="40000"/>
                  </a:schemeClr>
                </a:solidFill>
                <a:latin typeface="Calibri" panose="020F0502020204030204" pitchFamily="34" charset="0"/>
                <a:cs typeface="Calibri" panose="020F0502020204030204" pitchFamily="34" charset="0"/>
              </a:rPr>
              <a:t>Elapsed time is 55.161 mins</a:t>
            </a:r>
          </a:p>
        </p:txBody>
      </p:sp>
      <p:sp>
        <p:nvSpPr>
          <p:cNvPr id="16" name="TextBox 15">
            <a:extLst>
              <a:ext uri="{FF2B5EF4-FFF2-40B4-BE49-F238E27FC236}">
                <a16:creationId xmlns:a16="http://schemas.microsoft.com/office/drawing/2014/main" id="{03D5C322-2825-AEF9-8F23-D2DB03865183}"/>
              </a:ext>
            </a:extLst>
          </p:cNvPr>
          <p:cNvSpPr txBox="1"/>
          <p:nvPr/>
        </p:nvSpPr>
        <p:spPr>
          <a:xfrm>
            <a:off x="7941366" y="1863908"/>
            <a:ext cx="3269973" cy="240065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cs typeface="Calibri" panose="020F0502020204030204" pitchFamily="34" charset="0"/>
              </a:rPr>
              <a:t>Evaluate Model on Test Data: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cs typeface="Calibri" panose="020F0502020204030204" pitchFamily="34" charset="0"/>
              </a:rPr>
              <a:t>loss: 0.2434 accuracy: 0.9787</a:t>
            </a:r>
          </a:p>
        </p:txBody>
      </p:sp>
    </p:spTree>
    <p:extLst>
      <p:ext uri="{BB962C8B-B14F-4D97-AF65-F5344CB8AC3E}">
        <p14:creationId xmlns:p14="http://schemas.microsoft.com/office/powerpoint/2010/main" val="4067037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E3391-3C84-484C-83DC-77EFA436A489}"/>
              </a:ext>
            </a:extLst>
          </p:cNvPr>
          <p:cNvSpPr>
            <a:spLocks noGrp="1"/>
          </p:cNvSpPr>
          <p:nvPr>
            <p:ph type="title"/>
          </p:nvPr>
        </p:nvSpPr>
        <p:spPr/>
        <p:txBody>
          <a:bodyPr>
            <a:normAutofit/>
          </a:bodyPr>
          <a:lstStyle/>
          <a:p>
            <a:pPr algn="ctr"/>
            <a:r>
              <a:rPr lang="en-US" sz="4000" i="0" dirty="0">
                <a:effectLst/>
                <a:latin typeface="Calibri" panose="020F0502020204030204" pitchFamily="34" charset="0"/>
                <a:cs typeface="Calibri" panose="020F0502020204030204" pitchFamily="34" charset="0"/>
              </a:rPr>
              <a:t>CONCLUSION</a:t>
            </a:r>
            <a:endParaRPr lang="en-US"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945ACE-5493-4666-8674-7349FAD60397}"/>
              </a:ext>
            </a:extLst>
          </p:cNvPr>
          <p:cNvSpPr>
            <a:spLocks noGrp="1"/>
          </p:cNvSpPr>
          <p:nvPr>
            <p:ph idx="1"/>
          </p:nvPr>
        </p:nvSpPr>
        <p:spPr>
          <a:xfrm>
            <a:off x="7195930" y="2096063"/>
            <a:ext cx="4339578" cy="3596663"/>
          </a:xfrm>
        </p:spPr>
        <p:txBody>
          <a:bodyPr>
            <a:normAutofit fontScale="92500" lnSpcReduction="10000"/>
          </a:bodyPr>
          <a:lstStyle/>
          <a:p>
            <a:pPr marL="0" indent="0">
              <a:buNone/>
            </a:pPr>
            <a:r>
              <a:rPr lang="en-US" sz="2800" dirty="0">
                <a:latin typeface="Calibri" panose="020F0502020204030204" pitchFamily="34" charset="0"/>
                <a:cs typeface="Calibri" panose="020F0502020204030204" pitchFamily="34" charset="0"/>
              </a:rPr>
              <a:t>I conclude that both the trained CNN models (normalized and not-normalized) performed really well at bringing out distinct features and correctly predicting the traffic signs, with the given images.</a:t>
            </a:r>
            <a:endParaRPr lang="en-US" sz="24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B7B9825-03A4-3CD1-10C8-5989647D40AA}"/>
              </a:ext>
            </a:extLst>
          </p:cNvPr>
          <p:cNvPicPr>
            <a:picLocks noChangeAspect="1"/>
          </p:cNvPicPr>
          <p:nvPr/>
        </p:nvPicPr>
        <p:blipFill>
          <a:blip r:embed="rId2"/>
          <a:stretch>
            <a:fillRect/>
          </a:stretch>
        </p:blipFill>
        <p:spPr>
          <a:xfrm>
            <a:off x="526774" y="1722702"/>
            <a:ext cx="6072809" cy="4590071"/>
          </a:xfrm>
          <a:prstGeom prst="rect">
            <a:avLst/>
          </a:prstGeom>
        </p:spPr>
      </p:pic>
      <p:sp>
        <p:nvSpPr>
          <p:cNvPr id="6" name="TextBox 5">
            <a:extLst>
              <a:ext uri="{FF2B5EF4-FFF2-40B4-BE49-F238E27FC236}">
                <a16:creationId xmlns:a16="http://schemas.microsoft.com/office/drawing/2014/main" id="{4C0BE05C-2753-B3E2-7362-90E193D5200E}"/>
              </a:ext>
            </a:extLst>
          </p:cNvPr>
          <p:cNvSpPr txBox="1"/>
          <p:nvPr/>
        </p:nvSpPr>
        <p:spPr>
          <a:xfrm>
            <a:off x="526774" y="6348157"/>
            <a:ext cx="7394713" cy="492443"/>
          </a:xfrm>
          <a:prstGeom prst="rect">
            <a:avLst/>
          </a:prstGeom>
          <a:noFill/>
        </p:spPr>
        <p:txBody>
          <a:bodyPr wrap="square">
            <a:spAutoFit/>
          </a:bodyPr>
          <a:lstStyle/>
          <a:p>
            <a:r>
              <a:rPr lang="en-US" sz="2600" b="1" dirty="0">
                <a:latin typeface="Calibri" panose="020F0502020204030204" pitchFamily="34" charset="0"/>
                <a:cs typeface="Calibri" panose="020F0502020204030204" pitchFamily="34" charset="0"/>
              </a:rPr>
              <a:t>Display top 6 correctly predicted results</a:t>
            </a:r>
          </a:p>
        </p:txBody>
      </p:sp>
    </p:spTree>
    <p:extLst>
      <p:ext uri="{BB962C8B-B14F-4D97-AF65-F5344CB8AC3E}">
        <p14:creationId xmlns:p14="http://schemas.microsoft.com/office/powerpoint/2010/main" val="340111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6071-B2A5-4647-96B6-42A0C2BC90A3}"/>
              </a:ext>
            </a:extLst>
          </p:cNvPr>
          <p:cNvSpPr>
            <a:spLocks noGrp="1"/>
          </p:cNvSpPr>
          <p:nvPr>
            <p:ph type="ctrTitle"/>
          </p:nvPr>
        </p:nvSpPr>
        <p:spPr>
          <a:xfrm>
            <a:off x="1524000" y="345124"/>
            <a:ext cx="9052560" cy="942988"/>
          </a:xfrm>
        </p:spPr>
        <p:txBody>
          <a:bodyPr>
            <a:normAutofit fontScale="90000"/>
          </a:bodyPr>
          <a:lstStyle/>
          <a:p>
            <a:r>
              <a:rPr lang="en-US" sz="4000" dirty="0">
                <a:latin typeface="Calibri" panose="020F0502020204030204" pitchFamily="34" charset="0"/>
                <a:cs typeface="Calibri" panose="020F0502020204030204" pitchFamily="34" charset="0"/>
              </a:rPr>
              <a:t>Why Recognizing TRAFFIC SIGN is important?</a:t>
            </a:r>
          </a:p>
        </p:txBody>
      </p:sp>
      <p:sp>
        <p:nvSpPr>
          <p:cNvPr id="4" name="TextBox 3">
            <a:extLst>
              <a:ext uri="{FF2B5EF4-FFF2-40B4-BE49-F238E27FC236}">
                <a16:creationId xmlns:a16="http://schemas.microsoft.com/office/drawing/2014/main" id="{40D1871F-6AFE-4DEE-AEE7-CC7717722ECC}"/>
              </a:ext>
            </a:extLst>
          </p:cNvPr>
          <p:cNvSpPr txBox="1"/>
          <p:nvPr/>
        </p:nvSpPr>
        <p:spPr>
          <a:xfrm>
            <a:off x="576774" y="1731447"/>
            <a:ext cx="10696135" cy="4549835"/>
          </a:xfrm>
          <a:prstGeom prst="rect">
            <a:avLst/>
          </a:prstGeom>
          <a:noFill/>
        </p:spPr>
        <p:txBody>
          <a:bodyPr wrap="square" rtlCol="0">
            <a:spAutoFit/>
          </a:bodyPr>
          <a:lstStyle/>
          <a:p>
            <a:pPr algn="just">
              <a:lnSpc>
                <a:spcPct val="150000"/>
              </a:lnSpc>
            </a:pPr>
            <a:r>
              <a:rPr lang="en-US" sz="2800" dirty="0">
                <a:latin typeface="Calibri" panose="020F0502020204030204" pitchFamily="34" charset="0"/>
                <a:cs typeface="Calibri" panose="020F0502020204030204" pitchFamily="34" charset="0"/>
              </a:rPr>
              <a:t>	Deep learning computer vision plays an important role in driver-assistance systems and driverless operations to detect other cars and objects, to avoid collision. </a:t>
            </a:r>
          </a:p>
          <a:p>
            <a:pPr algn="just">
              <a:lnSpc>
                <a:spcPct val="150000"/>
              </a:lnSpc>
            </a:pPr>
            <a:r>
              <a:rPr lang="en-US" sz="2800" dirty="0">
                <a:latin typeface="Calibri" panose="020F0502020204030204" pitchFamily="34" charset="0"/>
                <a:cs typeface="Calibri" panose="020F0502020204030204" pitchFamily="34" charset="0"/>
              </a:rPr>
              <a:t>	Correctly detecting and recognizing traffic signs is challenging and equally important for these cars to navigate safely, avoid collisions, avoid breaking traffic laws and ultimately contribute towards the success of the cause.</a:t>
            </a:r>
            <a:endParaRPr lang="en-US"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6495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0EAE7-A201-3D84-0BA0-DE2AEA8D7601}"/>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EFA92AE3-20A3-5E79-D7D5-58BAE25CEE54}"/>
              </a:ext>
            </a:extLst>
          </p:cNvPr>
          <p:cNvSpPr>
            <a:spLocks noGrp="1"/>
          </p:cNvSpPr>
          <p:nvPr>
            <p:ph idx="1"/>
          </p:nvPr>
        </p:nvSpPr>
        <p:spPr/>
        <p:txBody>
          <a:bodyPr/>
          <a:lstStyle/>
          <a:p>
            <a:r>
              <a:rPr lang="en-US" dirty="0"/>
              <a:t>Hands-On Machine Learning with Scikit-Learn, Keras, and TensorFlow  by Aurélien Géron</a:t>
            </a:r>
          </a:p>
          <a:p>
            <a:r>
              <a:rPr lang="en-US" dirty="0"/>
              <a:t>Stanford and Coursera Deep Learning Videos by Andrew Ng</a:t>
            </a:r>
          </a:p>
          <a:p>
            <a:r>
              <a:rPr lang="en-US" dirty="0">
                <a:hlinkClick r:id="rId2"/>
              </a:rPr>
              <a:t>https://www.analyticsvidhya.com/blog/2021/10/a-comprehensive-guide-on-deep-learning-optimizers/</a:t>
            </a:r>
            <a:endParaRPr lang="en-US" dirty="0"/>
          </a:p>
          <a:p>
            <a:r>
              <a:rPr lang="en-US" dirty="0">
                <a:hlinkClick r:id="rId3"/>
              </a:rPr>
              <a:t>https://github.com/ageron</a:t>
            </a:r>
            <a:endParaRPr lang="en-US" dirty="0"/>
          </a:p>
          <a:p>
            <a:r>
              <a:rPr lang="en-US" dirty="0"/>
              <a:t>Kaggle.com</a:t>
            </a:r>
          </a:p>
          <a:p>
            <a:pPr marL="0" indent="0">
              <a:buNone/>
            </a:pPr>
            <a:endParaRPr lang="en-US" dirty="0"/>
          </a:p>
        </p:txBody>
      </p:sp>
    </p:spTree>
    <p:extLst>
      <p:ext uri="{BB962C8B-B14F-4D97-AF65-F5344CB8AC3E}">
        <p14:creationId xmlns:p14="http://schemas.microsoft.com/office/powerpoint/2010/main" val="4294580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E3391-3C84-484C-83DC-77EFA436A489}"/>
              </a:ext>
            </a:extLst>
          </p:cNvPr>
          <p:cNvSpPr>
            <a:spLocks noGrp="1"/>
          </p:cNvSpPr>
          <p:nvPr>
            <p:ph type="title"/>
          </p:nvPr>
        </p:nvSpPr>
        <p:spPr>
          <a:xfrm>
            <a:off x="721536" y="1259840"/>
            <a:ext cx="10353761" cy="1326321"/>
          </a:xfrm>
        </p:spPr>
        <p:txBody>
          <a:bodyPr>
            <a:normAutofit/>
          </a:bodyPr>
          <a:lstStyle/>
          <a:p>
            <a:pPr algn="ctr"/>
            <a:r>
              <a:rPr lang="en-US" sz="4000" i="0" dirty="0">
                <a:effectLst/>
                <a:latin typeface="Calibri" panose="020F0502020204030204" pitchFamily="34" charset="0"/>
                <a:cs typeface="Calibri" panose="020F0502020204030204" pitchFamily="34" charset="0"/>
              </a:rPr>
              <a:t>Questions?</a:t>
            </a:r>
            <a:endParaRPr lang="en-US"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87E7638-3637-1E6E-2724-4C89E32E7015}"/>
              </a:ext>
            </a:extLst>
          </p:cNvPr>
          <p:cNvSpPr>
            <a:spLocks noGrp="1"/>
          </p:cNvSpPr>
          <p:nvPr>
            <p:ph idx="1"/>
          </p:nvPr>
        </p:nvSpPr>
        <p:spPr>
          <a:xfrm>
            <a:off x="3926211" y="3609976"/>
            <a:ext cx="4339578" cy="545537"/>
          </a:xfrm>
        </p:spPr>
        <p:txBody>
          <a:bodyPr>
            <a:normAutofit lnSpcReduction="10000"/>
          </a:bodyPr>
          <a:lstStyle/>
          <a:p>
            <a:pPr marL="0" indent="0" algn="ctr">
              <a:buNone/>
            </a:pPr>
            <a:r>
              <a:rPr lang="en-US" sz="2800" dirty="0">
                <a:latin typeface="Calibri" panose="020F0502020204030204" pitchFamily="34" charset="0"/>
                <a:cs typeface="Calibri" panose="020F0502020204030204" pitchFamily="34" charset="0"/>
              </a:rPr>
              <a:t>Thank You All!!</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69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B503-7EB4-40CD-A9E2-73B08C8ECD16}"/>
              </a:ext>
            </a:extLst>
          </p:cNvPr>
          <p:cNvSpPr>
            <a:spLocks noGrp="1"/>
          </p:cNvSpPr>
          <p:nvPr>
            <p:ph type="ctrTitle"/>
          </p:nvPr>
        </p:nvSpPr>
        <p:spPr>
          <a:xfrm>
            <a:off x="1524000" y="0"/>
            <a:ext cx="9144000" cy="1758462"/>
          </a:xfrm>
        </p:spPr>
        <p:txBody>
          <a:bodyPr>
            <a:normAutofit/>
          </a:bodyPr>
          <a:lstStyle/>
          <a:p>
            <a:r>
              <a:rPr lang="en-US" sz="4000" dirty="0">
                <a:latin typeface="Calibri" panose="020F0502020204030204" pitchFamily="34" charset="0"/>
                <a:cs typeface="Calibri" panose="020F0502020204030204" pitchFamily="34" charset="0"/>
              </a:rPr>
              <a:t>Data Set Details</a:t>
            </a:r>
            <a:br>
              <a:rPr lang="en-US" sz="4000" dirty="0">
                <a:latin typeface="Calibri" panose="020F0502020204030204" pitchFamily="34" charset="0"/>
                <a:cs typeface="Calibri" panose="020F0502020204030204" pitchFamily="34" charset="0"/>
              </a:rPr>
            </a:br>
            <a:r>
              <a:rPr lang="en-US" sz="4000" dirty="0">
                <a:latin typeface="Calibri" panose="020F0502020204030204" pitchFamily="34" charset="0"/>
                <a:cs typeface="Calibri" panose="020F0502020204030204" pitchFamily="34" charset="0"/>
              </a:rPr>
              <a:t> </a:t>
            </a:r>
          </a:p>
        </p:txBody>
      </p:sp>
      <p:sp>
        <p:nvSpPr>
          <p:cNvPr id="3" name="Subtitle 2">
            <a:extLst>
              <a:ext uri="{FF2B5EF4-FFF2-40B4-BE49-F238E27FC236}">
                <a16:creationId xmlns:a16="http://schemas.microsoft.com/office/drawing/2014/main" id="{D581B2DE-64E2-461E-AFBE-B035B23D921F}"/>
              </a:ext>
            </a:extLst>
          </p:cNvPr>
          <p:cNvSpPr>
            <a:spLocks noGrp="1"/>
          </p:cNvSpPr>
          <p:nvPr>
            <p:ph type="subTitle" idx="1"/>
          </p:nvPr>
        </p:nvSpPr>
        <p:spPr>
          <a:xfrm>
            <a:off x="1524000" y="1363649"/>
            <a:ext cx="9289774" cy="4738977"/>
          </a:xfrm>
        </p:spPr>
        <p:txBody>
          <a:bodyPr>
            <a:normAutofit fontScale="92500" lnSpcReduction="20000"/>
          </a:bodyPr>
          <a:lstStyle/>
          <a:p>
            <a:pPr marL="342900" indent="-342900" algn="l">
              <a:buFont typeface="Arial" panose="020B0604020202020204" pitchFamily="34" charset="0"/>
              <a:buChar char="•"/>
            </a:pPr>
            <a:r>
              <a:rPr lang="en-US" sz="2600" dirty="0">
                <a:latin typeface="Calibri" panose="020F0502020204030204" pitchFamily="34" charset="0"/>
                <a:cs typeface="Calibri" panose="020F0502020204030204" pitchFamily="34" charset="0"/>
              </a:rPr>
              <a:t>Data Source : </a:t>
            </a:r>
            <a:r>
              <a:rPr lang="en-US" sz="2600" dirty="0">
                <a:solidFill>
                  <a:schemeClr val="tx2"/>
                </a:solidFill>
                <a:effectLst/>
                <a:latin typeface="Calibri" panose="020F0502020204030204" pitchFamily="34" charset="0"/>
                <a:cs typeface="Calibri" panose="020F0502020204030204" pitchFamily="34" charset="0"/>
              </a:rPr>
              <a:t>Kaggle</a:t>
            </a:r>
          </a:p>
          <a:p>
            <a:pPr marL="342900" indent="-342900" algn="l">
              <a:buFont typeface="Arial" panose="020B0604020202020204" pitchFamily="34" charset="0"/>
              <a:buChar char="•"/>
            </a:pPr>
            <a:r>
              <a:rPr lang="en-US" sz="2600" dirty="0">
                <a:effectLst/>
                <a:latin typeface="Calibri" panose="020F0502020204030204" pitchFamily="34" charset="0"/>
                <a:ea typeface="Arial" panose="020B0604020202020204" pitchFamily="34" charset="0"/>
                <a:cs typeface="Calibri" panose="020F0502020204030204" pitchFamily="34" charset="0"/>
              </a:rPr>
              <a:t>Data already split into train, validation and test set</a:t>
            </a:r>
          </a:p>
          <a:p>
            <a:pPr marL="914400" lvl="1" indent="-457200" algn="l">
              <a:buFont typeface="Arial" panose="020B0604020202020204" pitchFamily="34" charset="0"/>
              <a:buChar char="•"/>
            </a:pPr>
            <a:r>
              <a:rPr lang="en-US" sz="2600" dirty="0">
                <a:effectLst/>
                <a:latin typeface="Calibri" panose="020F0502020204030204" pitchFamily="34" charset="0"/>
                <a:ea typeface="Arial" panose="020B0604020202020204" pitchFamily="34" charset="0"/>
                <a:cs typeface="Calibri" panose="020F0502020204030204" pitchFamily="34" charset="0"/>
              </a:rPr>
              <a:t>Train: 34799 data points</a:t>
            </a:r>
          </a:p>
          <a:p>
            <a:pPr marL="914400" lvl="1" indent="-457200" algn="l">
              <a:buFont typeface="Arial" panose="020B0604020202020204" pitchFamily="34" charset="0"/>
              <a:buChar char="•"/>
            </a:pPr>
            <a:r>
              <a:rPr lang="en-US" sz="2600" dirty="0">
                <a:effectLst/>
                <a:latin typeface="Calibri" panose="020F0502020204030204" pitchFamily="34" charset="0"/>
                <a:ea typeface="Arial" panose="020B0604020202020204" pitchFamily="34" charset="0"/>
                <a:cs typeface="Calibri" panose="020F0502020204030204" pitchFamily="34" charset="0"/>
              </a:rPr>
              <a:t>Valid.: 4410 data points</a:t>
            </a:r>
          </a:p>
          <a:p>
            <a:pPr marL="914400" lvl="1" indent="-457200" algn="l">
              <a:buFont typeface="Arial" panose="020B0604020202020204" pitchFamily="34" charset="0"/>
              <a:buChar char="•"/>
            </a:pPr>
            <a:r>
              <a:rPr lang="en-US" sz="2600" dirty="0">
                <a:effectLst/>
                <a:latin typeface="Calibri" panose="020F0502020204030204" pitchFamily="34" charset="0"/>
                <a:ea typeface="Arial" panose="020B0604020202020204" pitchFamily="34" charset="0"/>
                <a:cs typeface="Calibri" panose="020F0502020204030204" pitchFamily="34" charset="0"/>
              </a:rPr>
              <a:t>Test: 12630 data points</a:t>
            </a:r>
          </a:p>
          <a:p>
            <a:pPr marL="457200" indent="-457200" algn="l">
              <a:buFont typeface="Arial" panose="020B0604020202020204" pitchFamily="34" charset="0"/>
              <a:buChar char="•"/>
            </a:pPr>
            <a:r>
              <a:rPr lang="en-US" sz="2800" dirty="0">
                <a:effectLst/>
                <a:latin typeface="Calibri" panose="020F0502020204030204" pitchFamily="34" charset="0"/>
                <a:ea typeface="Arial" panose="020B0604020202020204" pitchFamily="34" charset="0"/>
                <a:cs typeface="Calibri" panose="020F0502020204030204" pitchFamily="34" charset="0"/>
              </a:rPr>
              <a:t>Features are colored images of size 32x32x3 (NumPy array) </a:t>
            </a:r>
          </a:p>
          <a:p>
            <a:pPr marL="457200" indent="-457200" algn="l">
              <a:buFont typeface="Arial" panose="020B0604020202020204" pitchFamily="34" charset="0"/>
              <a:buChar char="•"/>
            </a:pPr>
            <a:r>
              <a:rPr lang="en-US" sz="2800" dirty="0">
                <a:effectLst/>
                <a:latin typeface="Calibri" panose="020F0502020204030204" pitchFamily="34" charset="0"/>
                <a:ea typeface="Arial" panose="020B0604020202020204" pitchFamily="34" charset="0"/>
                <a:cs typeface="Calibri" panose="020F0502020204030204" pitchFamily="34" charset="0"/>
              </a:rPr>
              <a:t>Labels are in form of integers ranging from 0 to 42.</a:t>
            </a:r>
          </a:p>
          <a:p>
            <a:pPr marL="457200" indent="-457200" algn="l">
              <a:buFont typeface="Arial" panose="020B0604020202020204" pitchFamily="34" charset="0"/>
              <a:buChar char="•"/>
            </a:pPr>
            <a:r>
              <a:rPr lang="en-US" sz="2600" dirty="0">
                <a:effectLst/>
                <a:latin typeface="Calibri" panose="020F0502020204030204" pitchFamily="34" charset="0"/>
                <a:ea typeface="Arial" panose="020B0604020202020204" pitchFamily="34" charset="0"/>
                <a:cs typeface="Calibri" panose="020F0502020204030204" pitchFamily="34" charset="0"/>
              </a:rPr>
              <a:t>Additional file – signnames.csv has 43 classes of label ID from 0-42 and  names of those traffic signs</a:t>
            </a:r>
          </a:p>
          <a:p>
            <a:pPr marL="457200" indent="-457200" algn="l">
              <a:buFont typeface="Arial" panose="020B0604020202020204" pitchFamily="34" charset="0"/>
              <a:buChar char="•"/>
            </a:pPr>
            <a:r>
              <a:rPr lang="en-US" sz="2600" dirty="0">
                <a:effectLst/>
                <a:latin typeface="Calibri" panose="020F0502020204030204" pitchFamily="34" charset="0"/>
                <a:ea typeface="Arial" panose="020B0604020202020204" pitchFamily="34" charset="0"/>
                <a:cs typeface="Calibri" panose="020F0502020204030204" pitchFamily="34" charset="0"/>
              </a:rPr>
              <a:t>No missing data</a:t>
            </a:r>
          </a:p>
          <a:p>
            <a:pPr algn="l"/>
            <a:endParaRPr lang="en-US" sz="3100" dirty="0">
              <a:effectLst/>
              <a:latin typeface="Calibri" panose="020F0502020204030204" pitchFamily="34" charset="0"/>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421839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A11C-986B-4911-B3C6-C84B2330B02C}"/>
              </a:ext>
            </a:extLst>
          </p:cNvPr>
          <p:cNvSpPr>
            <a:spLocks noGrp="1"/>
          </p:cNvSpPr>
          <p:nvPr>
            <p:ph type="title"/>
          </p:nvPr>
        </p:nvSpPr>
        <p:spPr>
          <a:xfrm>
            <a:off x="919119" y="235193"/>
            <a:ext cx="10353761" cy="1326321"/>
          </a:xfrm>
        </p:spPr>
        <p:txBody>
          <a:bodyPr>
            <a:normAutofit/>
          </a:bodyPr>
          <a:lstStyle/>
          <a:p>
            <a:pPr algn="ctr"/>
            <a:r>
              <a:rPr lang="en-US" sz="4000" dirty="0">
                <a:latin typeface="Calibri" panose="020F0502020204030204" pitchFamily="34" charset="0"/>
                <a:cs typeface="Calibri" panose="020F0502020204030204" pitchFamily="34" charset="0"/>
              </a:rPr>
              <a:t>EDA and Data Challenges</a:t>
            </a:r>
          </a:p>
        </p:txBody>
      </p:sp>
      <p:sp>
        <p:nvSpPr>
          <p:cNvPr id="3" name="Content Placeholder 2">
            <a:extLst>
              <a:ext uri="{FF2B5EF4-FFF2-40B4-BE49-F238E27FC236}">
                <a16:creationId xmlns:a16="http://schemas.microsoft.com/office/drawing/2014/main" id="{E85C9476-6357-4F14-A44A-A8AB833ABD95}"/>
              </a:ext>
            </a:extLst>
          </p:cNvPr>
          <p:cNvSpPr>
            <a:spLocks noGrp="1"/>
          </p:cNvSpPr>
          <p:nvPr>
            <p:ph idx="1"/>
          </p:nvPr>
        </p:nvSpPr>
        <p:spPr>
          <a:xfrm>
            <a:off x="520505" y="1561514"/>
            <a:ext cx="11465169" cy="4564966"/>
          </a:xfrm>
        </p:spPr>
        <p:txBody>
          <a:bodyPr>
            <a:noAutofit/>
          </a:bodyPr>
          <a:lstStyle/>
          <a:p>
            <a:r>
              <a:rPr lang="en-US" sz="2800" dirty="0">
                <a:latin typeface="Calibri" panose="020F0502020204030204" pitchFamily="34" charset="0"/>
                <a:cs typeface="Calibri" panose="020F0502020204030204" pitchFamily="34" charset="0"/>
              </a:rPr>
              <a:t>The main challenge was that the images were taken under different lighting conditions, from light to dark. With small size, the images lacked clarity with some images quite blurry to even detect with human eye.</a:t>
            </a:r>
          </a:p>
        </p:txBody>
      </p:sp>
      <p:pic>
        <p:nvPicPr>
          <p:cNvPr id="5" name="Picture 4">
            <a:extLst>
              <a:ext uri="{FF2B5EF4-FFF2-40B4-BE49-F238E27FC236}">
                <a16:creationId xmlns:a16="http://schemas.microsoft.com/office/drawing/2014/main" id="{EC771F10-3037-5264-BE0F-54F0128732B3}"/>
              </a:ext>
            </a:extLst>
          </p:cNvPr>
          <p:cNvPicPr>
            <a:picLocks noChangeAspect="1"/>
          </p:cNvPicPr>
          <p:nvPr/>
        </p:nvPicPr>
        <p:blipFill>
          <a:blip r:embed="rId2"/>
          <a:stretch>
            <a:fillRect/>
          </a:stretch>
        </p:blipFill>
        <p:spPr>
          <a:xfrm>
            <a:off x="919119" y="3875012"/>
            <a:ext cx="1917694" cy="1749721"/>
          </a:xfrm>
          <a:prstGeom prst="rect">
            <a:avLst/>
          </a:prstGeom>
        </p:spPr>
      </p:pic>
      <p:pic>
        <p:nvPicPr>
          <p:cNvPr id="7" name="Picture 6">
            <a:extLst>
              <a:ext uri="{FF2B5EF4-FFF2-40B4-BE49-F238E27FC236}">
                <a16:creationId xmlns:a16="http://schemas.microsoft.com/office/drawing/2014/main" id="{3EDE8A78-7F16-105A-7F85-B7096335F616}"/>
              </a:ext>
            </a:extLst>
          </p:cNvPr>
          <p:cNvPicPr>
            <a:picLocks noChangeAspect="1"/>
          </p:cNvPicPr>
          <p:nvPr/>
        </p:nvPicPr>
        <p:blipFill>
          <a:blip r:embed="rId3"/>
          <a:stretch>
            <a:fillRect/>
          </a:stretch>
        </p:blipFill>
        <p:spPr>
          <a:xfrm>
            <a:off x="3349793" y="3875012"/>
            <a:ext cx="2059155" cy="1740963"/>
          </a:xfrm>
          <a:prstGeom prst="rect">
            <a:avLst/>
          </a:prstGeom>
        </p:spPr>
      </p:pic>
      <p:pic>
        <p:nvPicPr>
          <p:cNvPr id="9" name="Picture 8">
            <a:extLst>
              <a:ext uri="{FF2B5EF4-FFF2-40B4-BE49-F238E27FC236}">
                <a16:creationId xmlns:a16="http://schemas.microsoft.com/office/drawing/2014/main" id="{F4B91855-E902-E8B1-D1A5-F737338BCE92}"/>
              </a:ext>
            </a:extLst>
          </p:cNvPr>
          <p:cNvPicPr>
            <a:picLocks noChangeAspect="1"/>
          </p:cNvPicPr>
          <p:nvPr/>
        </p:nvPicPr>
        <p:blipFill>
          <a:blip r:embed="rId4"/>
          <a:stretch>
            <a:fillRect/>
          </a:stretch>
        </p:blipFill>
        <p:spPr>
          <a:xfrm>
            <a:off x="5888653" y="3875012"/>
            <a:ext cx="2824507" cy="1738331"/>
          </a:xfrm>
          <a:prstGeom prst="rect">
            <a:avLst/>
          </a:prstGeom>
        </p:spPr>
      </p:pic>
      <p:pic>
        <p:nvPicPr>
          <p:cNvPr id="11" name="Picture 10">
            <a:extLst>
              <a:ext uri="{FF2B5EF4-FFF2-40B4-BE49-F238E27FC236}">
                <a16:creationId xmlns:a16="http://schemas.microsoft.com/office/drawing/2014/main" id="{2D3B11AC-D1AD-DEF1-0CA0-61FD64AB9F18}"/>
              </a:ext>
            </a:extLst>
          </p:cNvPr>
          <p:cNvPicPr>
            <a:picLocks noChangeAspect="1"/>
          </p:cNvPicPr>
          <p:nvPr/>
        </p:nvPicPr>
        <p:blipFill>
          <a:blip r:embed="rId5"/>
          <a:stretch>
            <a:fillRect/>
          </a:stretch>
        </p:blipFill>
        <p:spPr>
          <a:xfrm>
            <a:off x="9192865" y="3862761"/>
            <a:ext cx="2208742" cy="1750582"/>
          </a:xfrm>
          <a:prstGeom prst="rect">
            <a:avLst/>
          </a:prstGeom>
        </p:spPr>
      </p:pic>
    </p:spTree>
    <p:extLst>
      <p:ext uri="{BB962C8B-B14F-4D97-AF65-F5344CB8AC3E}">
        <p14:creationId xmlns:p14="http://schemas.microsoft.com/office/powerpoint/2010/main" val="269437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A11C-986B-4911-B3C6-C84B2330B02C}"/>
              </a:ext>
            </a:extLst>
          </p:cNvPr>
          <p:cNvSpPr>
            <a:spLocks noGrp="1"/>
          </p:cNvSpPr>
          <p:nvPr>
            <p:ph type="title"/>
          </p:nvPr>
        </p:nvSpPr>
        <p:spPr>
          <a:xfrm>
            <a:off x="919119" y="235193"/>
            <a:ext cx="10353761" cy="1326321"/>
          </a:xfrm>
        </p:spPr>
        <p:txBody>
          <a:bodyPr>
            <a:normAutofit/>
          </a:bodyPr>
          <a:lstStyle/>
          <a:p>
            <a:pPr algn="l"/>
            <a:r>
              <a:rPr lang="en-US" sz="4000" dirty="0">
                <a:latin typeface="Calibri" panose="020F0502020204030204" pitchFamily="34" charset="0"/>
                <a:cs typeface="Calibri" panose="020F0502020204030204" pitchFamily="34" charset="0"/>
              </a:rPr>
              <a:t>EDA and Data Challenges</a:t>
            </a:r>
          </a:p>
        </p:txBody>
      </p:sp>
      <p:pic>
        <p:nvPicPr>
          <p:cNvPr id="7" name="Content Placeholder 6">
            <a:extLst>
              <a:ext uri="{FF2B5EF4-FFF2-40B4-BE49-F238E27FC236}">
                <a16:creationId xmlns:a16="http://schemas.microsoft.com/office/drawing/2014/main" id="{7F003926-0BFA-C880-48B5-01F98A1BFB46}"/>
              </a:ext>
            </a:extLst>
          </p:cNvPr>
          <p:cNvPicPr>
            <a:picLocks noGrp="1" noChangeAspect="1"/>
          </p:cNvPicPr>
          <p:nvPr>
            <p:ph idx="1"/>
          </p:nvPr>
        </p:nvPicPr>
        <p:blipFill>
          <a:blip r:embed="rId2"/>
          <a:stretch>
            <a:fillRect/>
          </a:stretch>
        </p:blipFill>
        <p:spPr>
          <a:xfrm>
            <a:off x="426179" y="1385009"/>
            <a:ext cx="7728786" cy="4157662"/>
          </a:xfrm>
        </p:spPr>
      </p:pic>
      <p:pic>
        <p:nvPicPr>
          <p:cNvPr id="10" name="Picture 9">
            <a:extLst>
              <a:ext uri="{FF2B5EF4-FFF2-40B4-BE49-F238E27FC236}">
                <a16:creationId xmlns:a16="http://schemas.microsoft.com/office/drawing/2014/main" id="{419EBAC0-A7DF-B417-7936-86A805944752}"/>
              </a:ext>
            </a:extLst>
          </p:cNvPr>
          <p:cNvPicPr>
            <a:picLocks noChangeAspect="1"/>
          </p:cNvPicPr>
          <p:nvPr/>
        </p:nvPicPr>
        <p:blipFill>
          <a:blip r:embed="rId3"/>
          <a:stretch>
            <a:fillRect/>
          </a:stretch>
        </p:blipFill>
        <p:spPr>
          <a:xfrm>
            <a:off x="8285696" y="313508"/>
            <a:ext cx="3761113" cy="6477169"/>
          </a:xfrm>
          <a:prstGeom prst="rect">
            <a:avLst/>
          </a:prstGeom>
        </p:spPr>
      </p:pic>
      <p:sp>
        <p:nvSpPr>
          <p:cNvPr id="12" name="TextBox 11">
            <a:extLst>
              <a:ext uri="{FF2B5EF4-FFF2-40B4-BE49-F238E27FC236}">
                <a16:creationId xmlns:a16="http://schemas.microsoft.com/office/drawing/2014/main" id="{808DA89B-DAD4-5795-835D-BE684B38E29E}"/>
              </a:ext>
            </a:extLst>
          </p:cNvPr>
          <p:cNvSpPr txBox="1"/>
          <p:nvPr/>
        </p:nvSpPr>
        <p:spPr>
          <a:xfrm>
            <a:off x="708074" y="5786389"/>
            <a:ext cx="7446891"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Imbalanced class distribution </a:t>
            </a:r>
          </a:p>
        </p:txBody>
      </p:sp>
    </p:spTree>
    <p:extLst>
      <p:ext uri="{BB962C8B-B14F-4D97-AF65-F5344CB8AC3E}">
        <p14:creationId xmlns:p14="http://schemas.microsoft.com/office/powerpoint/2010/main" val="858968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4C51-38C1-4903-A89B-98E3B74D944E}"/>
              </a:ext>
            </a:extLst>
          </p:cNvPr>
          <p:cNvSpPr>
            <a:spLocks noGrp="1"/>
          </p:cNvSpPr>
          <p:nvPr>
            <p:ph type="title"/>
          </p:nvPr>
        </p:nvSpPr>
        <p:spPr>
          <a:xfrm>
            <a:off x="919119" y="375139"/>
            <a:ext cx="10353761" cy="1326321"/>
          </a:xfrm>
        </p:spPr>
        <p:txBody>
          <a:bodyPr>
            <a:normAutofit/>
          </a:bodyPr>
          <a:lstStyle/>
          <a:p>
            <a:pPr algn="ctr"/>
            <a:r>
              <a:rPr lang="en-US" sz="4000" dirty="0">
                <a:effectLst/>
                <a:latin typeface="Calibri" panose="020F0502020204030204" pitchFamily="34" charset="0"/>
                <a:cs typeface="Calibri" panose="020F0502020204030204" pitchFamily="34" charset="0"/>
              </a:rPr>
              <a:t>Modeling Approach - CNN</a:t>
            </a:r>
            <a:endParaRPr lang="en-US" sz="4000" dirty="0">
              <a:latin typeface="Calibri" panose="020F0502020204030204" pitchFamily="34" charset="0"/>
              <a:cs typeface="Calibri" panose="020F0502020204030204" pitchFamily="34" charset="0"/>
            </a:endParaRPr>
          </a:p>
        </p:txBody>
      </p:sp>
      <p:sp>
        <p:nvSpPr>
          <p:cNvPr id="8" name="Content Placeholder 7">
            <a:extLst>
              <a:ext uri="{FF2B5EF4-FFF2-40B4-BE49-F238E27FC236}">
                <a16:creationId xmlns:a16="http://schemas.microsoft.com/office/drawing/2014/main" id="{29B82B09-E589-4C66-BF37-127562E8EB6C}"/>
              </a:ext>
            </a:extLst>
          </p:cNvPr>
          <p:cNvSpPr>
            <a:spLocks noGrp="1"/>
          </p:cNvSpPr>
          <p:nvPr>
            <p:ph idx="1"/>
          </p:nvPr>
        </p:nvSpPr>
        <p:spPr>
          <a:xfrm>
            <a:off x="1064945" y="1589649"/>
            <a:ext cx="10156384" cy="4595446"/>
          </a:xfrm>
        </p:spPr>
        <p:txBody>
          <a:bodyPr>
            <a:normAutofit/>
          </a:bodyPr>
          <a:lstStyle/>
          <a:p>
            <a:pPr marL="0" indent="0">
              <a:buNone/>
            </a:pPr>
            <a:r>
              <a:rPr lang="en-US" sz="2800" dirty="0">
                <a:effectLst/>
                <a:latin typeface="Calibri" panose="020F0502020204030204" pitchFamily="34" charset="0"/>
                <a:cs typeface="Calibri" panose="020F0502020204030204" pitchFamily="34" charset="0"/>
              </a:rPr>
              <a:t> </a:t>
            </a:r>
          </a:p>
        </p:txBody>
      </p:sp>
      <p:sp>
        <p:nvSpPr>
          <p:cNvPr id="4" name="Content Placeholder 2">
            <a:extLst>
              <a:ext uri="{FF2B5EF4-FFF2-40B4-BE49-F238E27FC236}">
                <a16:creationId xmlns:a16="http://schemas.microsoft.com/office/drawing/2014/main" id="{C987C82F-1F3E-4622-9A11-F644F16F2F34}"/>
              </a:ext>
            </a:extLst>
          </p:cNvPr>
          <p:cNvSpPr txBox="1">
            <a:spLocks/>
          </p:cNvSpPr>
          <p:nvPr/>
        </p:nvSpPr>
        <p:spPr>
          <a:xfrm>
            <a:off x="520505" y="1561514"/>
            <a:ext cx="11465169" cy="456496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2800" dirty="0">
                <a:latin typeface="Calibri" panose="020F0502020204030204" pitchFamily="34" charset="0"/>
                <a:cs typeface="Calibri" panose="020F0502020204030204" pitchFamily="34" charset="0"/>
              </a:rPr>
              <a:t>Convolutional Neural Network (CNN) a subset of deep learning, is a powerful neural network model that can be used for image and video processing.  </a:t>
            </a:r>
          </a:p>
          <a:p>
            <a:pPr marL="0" indent="0">
              <a:buNone/>
            </a:pPr>
            <a:endParaRPr lang="en-US" sz="28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3721FB7-DE6B-E300-8C82-06BB6400187C}"/>
              </a:ext>
            </a:extLst>
          </p:cNvPr>
          <p:cNvPicPr>
            <a:picLocks noChangeAspect="1"/>
          </p:cNvPicPr>
          <p:nvPr/>
        </p:nvPicPr>
        <p:blipFill>
          <a:blip r:embed="rId2"/>
          <a:stretch>
            <a:fillRect/>
          </a:stretch>
        </p:blipFill>
        <p:spPr>
          <a:xfrm>
            <a:off x="206326" y="2687781"/>
            <a:ext cx="7909480" cy="3953586"/>
          </a:xfrm>
          <a:prstGeom prst="rect">
            <a:avLst/>
          </a:prstGeom>
        </p:spPr>
      </p:pic>
      <p:sp>
        <p:nvSpPr>
          <p:cNvPr id="5" name="TextBox 4">
            <a:extLst>
              <a:ext uri="{FF2B5EF4-FFF2-40B4-BE49-F238E27FC236}">
                <a16:creationId xmlns:a16="http://schemas.microsoft.com/office/drawing/2014/main" id="{BC17262A-2DFA-850F-354C-27F331A9E3CE}"/>
              </a:ext>
            </a:extLst>
          </p:cNvPr>
          <p:cNvSpPr txBox="1"/>
          <p:nvPr/>
        </p:nvSpPr>
        <p:spPr>
          <a:xfrm>
            <a:off x="8227254" y="2602523"/>
            <a:ext cx="3580229" cy="4431983"/>
          </a:xfrm>
          <a:prstGeom prst="rect">
            <a:avLst/>
          </a:prstGeom>
          <a:noFill/>
        </p:spPr>
        <p:txBody>
          <a:bodyPr wrap="square" rtlCol="0">
            <a:spAutoFit/>
          </a:bodyPr>
          <a:lstStyle/>
          <a:p>
            <a:pPr marL="514350" indent="-514350">
              <a:lnSpc>
                <a:spcPct val="150000"/>
              </a:lnSpc>
              <a:buAutoNum type="arabicPeriod"/>
            </a:pPr>
            <a:r>
              <a:rPr lang="en-US" sz="2200" dirty="0">
                <a:solidFill>
                  <a:schemeClr val="accent1">
                    <a:lumMod val="60000"/>
                    <a:lumOff val="40000"/>
                  </a:schemeClr>
                </a:solidFill>
                <a:effectLst/>
                <a:latin typeface="Calibri" panose="020F0502020204030204" pitchFamily="34" charset="0"/>
                <a:cs typeface="Calibri" panose="020F0502020204030204" pitchFamily="34" charset="0"/>
              </a:rPr>
              <a:t>Input Layer</a:t>
            </a:r>
          </a:p>
          <a:p>
            <a:pPr marL="514350" indent="-514350">
              <a:lnSpc>
                <a:spcPct val="150000"/>
              </a:lnSpc>
              <a:buAutoNum type="arabicPeriod"/>
            </a:pPr>
            <a:r>
              <a:rPr lang="en-US" sz="2200" dirty="0">
                <a:solidFill>
                  <a:schemeClr val="accent1">
                    <a:lumMod val="60000"/>
                    <a:lumOff val="40000"/>
                  </a:schemeClr>
                </a:solidFill>
                <a:effectLst/>
                <a:latin typeface="Calibri" panose="020F0502020204030204" pitchFamily="34" charset="0"/>
                <a:cs typeface="Calibri" panose="020F0502020204030204" pitchFamily="34" charset="0"/>
              </a:rPr>
              <a:t>Hidden Layer – Convolutional and Pooling Layers</a:t>
            </a:r>
          </a:p>
          <a:p>
            <a:pPr marL="514350" indent="-514350">
              <a:lnSpc>
                <a:spcPct val="150000"/>
              </a:lnSpc>
              <a:buAutoNum type="arabicPeriod"/>
            </a:pPr>
            <a:r>
              <a:rPr lang="en-US" sz="2200" dirty="0">
                <a:solidFill>
                  <a:schemeClr val="accent1">
                    <a:lumMod val="60000"/>
                    <a:lumOff val="40000"/>
                  </a:schemeClr>
                </a:solidFill>
                <a:effectLst/>
                <a:latin typeface="Calibri" panose="020F0502020204030204" pitchFamily="34" charset="0"/>
                <a:cs typeface="Calibri" panose="020F0502020204030204" pitchFamily="34" charset="0"/>
              </a:rPr>
              <a:t>Flattening Layer</a:t>
            </a:r>
          </a:p>
          <a:p>
            <a:pPr marL="514350" indent="-514350">
              <a:lnSpc>
                <a:spcPct val="150000"/>
              </a:lnSpc>
              <a:buAutoNum type="arabicPeriod"/>
            </a:pPr>
            <a:r>
              <a:rPr lang="en-US" sz="2200" dirty="0">
                <a:solidFill>
                  <a:schemeClr val="accent1">
                    <a:lumMod val="60000"/>
                    <a:lumOff val="40000"/>
                  </a:schemeClr>
                </a:solidFill>
                <a:effectLst/>
                <a:latin typeface="Calibri" panose="020F0502020204030204" pitchFamily="34" charset="0"/>
                <a:cs typeface="Calibri" panose="020F0502020204030204" pitchFamily="34" charset="0"/>
              </a:rPr>
              <a:t>Fully Connected NN Layer</a:t>
            </a:r>
          </a:p>
          <a:p>
            <a:pPr marL="514350" indent="-514350">
              <a:lnSpc>
                <a:spcPct val="150000"/>
              </a:lnSpc>
              <a:buAutoNum type="arabicPeriod"/>
            </a:pPr>
            <a:r>
              <a:rPr lang="en-US" sz="2200" dirty="0">
                <a:solidFill>
                  <a:schemeClr val="accent1">
                    <a:lumMod val="60000"/>
                    <a:lumOff val="40000"/>
                  </a:schemeClr>
                </a:solidFill>
                <a:effectLst/>
                <a:latin typeface="Calibri" panose="020F0502020204030204" pitchFamily="34" charset="0"/>
                <a:cs typeface="Calibri" panose="020F0502020204030204" pitchFamily="34" charset="0"/>
              </a:rPr>
              <a:t>Output Layer</a:t>
            </a:r>
          </a:p>
          <a:p>
            <a:endParaRPr lang="en-US" dirty="0"/>
          </a:p>
        </p:txBody>
      </p:sp>
      <p:sp>
        <p:nvSpPr>
          <p:cNvPr id="6" name="TextBox 5">
            <a:extLst>
              <a:ext uri="{FF2B5EF4-FFF2-40B4-BE49-F238E27FC236}">
                <a16:creationId xmlns:a16="http://schemas.microsoft.com/office/drawing/2014/main" id="{AD0A8A43-2D81-76AF-B522-D45BAD40A7FA}"/>
              </a:ext>
            </a:extLst>
          </p:cNvPr>
          <p:cNvSpPr txBox="1"/>
          <p:nvPr/>
        </p:nvSpPr>
        <p:spPr>
          <a:xfrm>
            <a:off x="154775" y="2602523"/>
            <a:ext cx="4037899" cy="400110"/>
          </a:xfrm>
          <a:prstGeom prst="rect">
            <a:avLst/>
          </a:prstGeom>
          <a:noFill/>
        </p:spPr>
        <p:txBody>
          <a:bodyPr wrap="square" rtlCol="0">
            <a:spAutoFit/>
          </a:bodyPr>
          <a:lstStyle/>
          <a:p>
            <a:r>
              <a:rPr lang="en-US" sz="2000" dirty="0">
                <a:solidFill>
                  <a:schemeClr val="bg1"/>
                </a:solidFill>
              </a:rPr>
              <a:t>Basic CNN Architecture:</a:t>
            </a:r>
          </a:p>
        </p:txBody>
      </p:sp>
    </p:spTree>
    <p:extLst>
      <p:ext uri="{BB962C8B-B14F-4D97-AF65-F5344CB8AC3E}">
        <p14:creationId xmlns:p14="http://schemas.microsoft.com/office/powerpoint/2010/main" val="373868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4C51-38C1-4903-A89B-98E3B74D944E}"/>
              </a:ext>
            </a:extLst>
          </p:cNvPr>
          <p:cNvSpPr>
            <a:spLocks noGrp="1"/>
          </p:cNvSpPr>
          <p:nvPr>
            <p:ph type="title"/>
          </p:nvPr>
        </p:nvSpPr>
        <p:spPr>
          <a:xfrm>
            <a:off x="919119" y="375139"/>
            <a:ext cx="10353761" cy="1326321"/>
          </a:xfrm>
        </p:spPr>
        <p:txBody>
          <a:bodyPr>
            <a:normAutofit/>
          </a:bodyPr>
          <a:lstStyle/>
          <a:p>
            <a:pPr marL="0" indent="0">
              <a:buNone/>
            </a:pPr>
            <a:r>
              <a:rPr lang="en-US" sz="4000" dirty="0">
                <a:latin typeface="Calibri" panose="020F0502020204030204" pitchFamily="34" charset="0"/>
                <a:cs typeface="Calibri" panose="020F0502020204030204" pitchFamily="34" charset="0"/>
              </a:rPr>
              <a:t>Why Convolution?</a:t>
            </a:r>
          </a:p>
        </p:txBody>
      </p:sp>
      <p:pic>
        <p:nvPicPr>
          <p:cNvPr id="5" name="Content Placeholder 4">
            <a:extLst>
              <a:ext uri="{FF2B5EF4-FFF2-40B4-BE49-F238E27FC236}">
                <a16:creationId xmlns:a16="http://schemas.microsoft.com/office/drawing/2014/main" id="{AC81BC8B-1488-76AB-F7EB-2E222DE0FE67}"/>
              </a:ext>
            </a:extLst>
          </p:cNvPr>
          <p:cNvPicPr>
            <a:picLocks noGrp="1" noChangeAspect="1"/>
          </p:cNvPicPr>
          <p:nvPr>
            <p:ph idx="1"/>
          </p:nvPr>
        </p:nvPicPr>
        <p:blipFill>
          <a:blip r:embed="rId2"/>
          <a:stretch>
            <a:fillRect/>
          </a:stretch>
        </p:blipFill>
        <p:spPr>
          <a:xfrm>
            <a:off x="484247" y="2152083"/>
            <a:ext cx="6141195" cy="3418724"/>
          </a:xfrm>
        </p:spPr>
      </p:pic>
      <p:sp>
        <p:nvSpPr>
          <p:cNvPr id="7" name="TextBox 6">
            <a:extLst>
              <a:ext uri="{FF2B5EF4-FFF2-40B4-BE49-F238E27FC236}">
                <a16:creationId xmlns:a16="http://schemas.microsoft.com/office/drawing/2014/main" id="{756BFB7C-42C5-15B4-F127-A0E77DED2C15}"/>
              </a:ext>
            </a:extLst>
          </p:cNvPr>
          <p:cNvSpPr txBox="1"/>
          <p:nvPr/>
        </p:nvSpPr>
        <p:spPr>
          <a:xfrm>
            <a:off x="7061982" y="1977964"/>
            <a:ext cx="4529797" cy="4100674"/>
          </a:xfrm>
          <a:prstGeom prst="rect">
            <a:avLst/>
          </a:prstGeom>
          <a:noFill/>
        </p:spPr>
        <p:txBody>
          <a:bodyPr wrap="square" rtlCol="0">
            <a:spAutoFit/>
          </a:bodyPr>
          <a:lstStyle/>
          <a:p>
            <a:pPr algn="ctr">
              <a:lnSpc>
                <a:spcPct val="150000"/>
              </a:lnSpc>
            </a:pPr>
            <a:r>
              <a:rPr lang="en-US" sz="2200" b="1" dirty="0">
                <a:solidFill>
                  <a:schemeClr val="accent1">
                    <a:lumMod val="60000"/>
                    <a:lumOff val="40000"/>
                  </a:schemeClr>
                </a:solidFill>
                <a:effectLst/>
                <a:latin typeface="Calibri" panose="020F0502020204030204" pitchFamily="34" charset="0"/>
                <a:cs typeface="Calibri" panose="020F0502020204030204" pitchFamily="34" charset="0"/>
              </a:rPr>
              <a:t>Convenience of CNN – Reduces computational load</a:t>
            </a:r>
          </a:p>
          <a:p>
            <a:pPr marL="514350" indent="-514350">
              <a:lnSpc>
                <a:spcPct val="150000"/>
              </a:lnSpc>
              <a:buAutoNum type="arabicPeriod"/>
            </a:pPr>
            <a:r>
              <a:rPr lang="en-US" sz="2200" dirty="0">
                <a:solidFill>
                  <a:schemeClr val="accent1">
                    <a:lumMod val="60000"/>
                    <a:lumOff val="40000"/>
                  </a:schemeClr>
                </a:solidFill>
                <a:effectLst/>
                <a:latin typeface="Calibri" panose="020F0502020204030204" pitchFamily="34" charset="0"/>
                <a:cs typeface="Calibri" panose="020F0502020204030204" pitchFamily="34" charset="0"/>
              </a:rPr>
              <a:t>Parameter Sharing: </a:t>
            </a:r>
            <a:r>
              <a:rPr lang="en-US" sz="2200" dirty="0">
                <a:effectLst/>
                <a:latin typeface="Calibri" panose="020F0502020204030204" pitchFamily="34" charset="0"/>
                <a:cs typeface="Calibri" panose="020F0502020204030204" pitchFamily="34" charset="0"/>
              </a:rPr>
              <a:t>Less parameters and sharing for similar features.</a:t>
            </a:r>
          </a:p>
          <a:p>
            <a:pPr marL="514350" indent="-514350">
              <a:lnSpc>
                <a:spcPct val="150000"/>
              </a:lnSpc>
              <a:buAutoNum type="arabicPeriod"/>
            </a:pPr>
            <a:r>
              <a:rPr lang="en-US" sz="2200" dirty="0">
                <a:solidFill>
                  <a:schemeClr val="accent1">
                    <a:lumMod val="60000"/>
                    <a:lumOff val="40000"/>
                  </a:schemeClr>
                </a:solidFill>
                <a:effectLst/>
                <a:latin typeface="Calibri" panose="020F0502020204030204" pitchFamily="34" charset="0"/>
                <a:cs typeface="Calibri" panose="020F0502020204030204" pitchFamily="34" charset="0"/>
              </a:rPr>
              <a:t>Sparsity Connection: </a:t>
            </a:r>
            <a:r>
              <a:rPr lang="en-US" sz="2200" dirty="0">
                <a:effectLst/>
                <a:latin typeface="Calibri" panose="020F0502020204030204" pitchFamily="34" charset="0"/>
                <a:cs typeface="Calibri" panose="020F0502020204030204" pitchFamily="34" charset="0"/>
              </a:rPr>
              <a:t>In each layer, output value depends on small number of inputs</a:t>
            </a:r>
            <a:endParaRPr lang="en-US" dirty="0"/>
          </a:p>
        </p:txBody>
      </p:sp>
    </p:spTree>
    <p:extLst>
      <p:ext uri="{BB962C8B-B14F-4D97-AF65-F5344CB8AC3E}">
        <p14:creationId xmlns:p14="http://schemas.microsoft.com/office/powerpoint/2010/main" val="2730285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828A-D8F0-4C8D-AC6E-F1897B5EC8B8}"/>
              </a:ext>
            </a:extLst>
          </p:cNvPr>
          <p:cNvSpPr>
            <a:spLocks noGrp="1"/>
          </p:cNvSpPr>
          <p:nvPr>
            <p:ph type="title"/>
          </p:nvPr>
        </p:nvSpPr>
        <p:spPr>
          <a:xfrm>
            <a:off x="868612" y="362449"/>
            <a:ext cx="10353761" cy="1326321"/>
          </a:xfrm>
        </p:spPr>
        <p:txBody>
          <a:bodyPr/>
          <a:lstStyle/>
          <a:p>
            <a:r>
              <a:rPr lang="en-US" dirty="0"/>
              <a:t>Data Preparation</a:t>
            </a:r>
          </a:p>
        </p:txBody>
      </p:sp>
      <p:pic>
        <p:nvPicPr>
          <p:cNvPr id="8" name="Picture 7">
            <a:extLst>
              <a:ext uri="{FF2B5EF4-FFF2-40B4-BE49-F238E27FC236}">
                <a16:creationId xmlns:a16="http://schemas.microsoft.com/office/drawing/2014/main" id="{9282ED54-48E5-F013-1E05-E11C017BA1EA}"/>
              </a:ext>
            </a:extLst>
          </p:cNvPr>
          <p:cNvPicPr>
            <a:picLocks noChangeAspect="1"/>
          </p:cNvPicPr>
          <p:nvPr/>
        </p:nvPicPr>
        <p:blipFill>
          <a:blip r:embed="rId2"/>
          <a:stretch>
            <a:fillRect/>
          </a:stretch>
        </p:blipFill>
        <p:spPr>
          <a:xfrm>
            <a:off x="5325247" y="1529336"/>
            <a:ext cx="6476755" cy="1326321"/>
          </a:xfrm>
          <a:prstGeom prst="rect">
            <a:avLst/>
          </a:prstGeom>
        </p:spPr>
      </p:pic>
      <p:pic>
        <p:nvPicPr>
          <p:cNvPr id="18" name="Picture 17">
            <a:extLst>
              <a:ext uri="{FF2B5EF4-FFF2-40B4-BE49-F238E27FC236}">
                <a16:creationId xmlns:a16="http://schemas.microsoft.com/office/drawing/2014/main" id="{D3BA1A4D-311C-BF92-EE7D-08773C20138B}"/>
              </a:ext>
            </a:extLst>
          </p:cNvPr>
          <p:cNvPicPr>
            <a:picLocks noChangeAspect="1"/>
          </p:cNvPicPr>
          <p:nvPr/>
        </p:nvPicPr>
        <p:blipFill>
          <a:blip r:embed="rId3"/>
          <a:stretch>
            <a:fillRect/>
          </a:stretch>
        </p:blipFill>
        <p:spPr>
          <a:xfrm>
            <a:off x="9147421" y="5044410"/>
            <a:ext cx="1652921" cy="1603107"/>
          </a:xfrm>
          <a:prstGeom prst="rect">
            <a:avLst/>
          </a:prstGeom>
        </p:spPr>
      </p:pic>
      <p:pic>
        <p:nvPicPr>
          <p:cNvPr id="19" name="Picture 18">
            <a:extLst>
              <a:ext uri="{FF2B5EF4-FFF2-40B4-BE49-F238E27FC236}">
                <a16:creationId xmlns:a16="http://schemas.microsoft.com/office/drawing/2014/main" id="{99C7F242-772E-85A0-E37F-47DFF495717D}"/>
              </a:ext>
            </a:extLst>
          </p:cNvPr>
          <p:cNvPicPr>
            <a:picLocks noChangeAspect="1"/>
          </p:cNvPicPr>
          <p:nvPr/>
        </p:nvPicPr>
        <p:blipFill>
          <a:blip r:embed="rId4"/>
          <a:stretch>
            <a:fillRect/>
          </a:stretch>
        </p:blipFill>
        <p:spPr>
          <a:xfrm>
            <a:off x="802477" y="3187222"/>
            <a:ext cx="10486029" cy="1761897"/>
          </a:xfrm>
          <a:prstGeom prst="rect">
            <a:avLst/>
          </a:prstGeom>
        </p:spPr>
      </p:pic>
      <p:pic>
        <p:nvPicPr>
          <p:cNvPr id="21" name="Picture 20">
            <a:extLst>
              <a:ext uri="{FF2B5EF4-FFF2-40B4-BE49-F238E27FC236}">
                <a16:creationId xmlns:a16="http://schemas.microsoft.com/office/drawing/2014/main" id="{A358E3C4-46AF-0A00-608F-EBB223A0FDF3}"/>
              </a:ext>
            </a:extLst>
          </p:cNvPr>
          <p:cNvPicPr>
            <a:picLocks noChangeAspect="1"/>
          </p:cNvPicPr>
          <p:nvPr/>
        </p:nvPicPr>
        <p:blipFill>
          <a:blip r:embed="rId5"/>
          <a:stretch>
            <a:fillRect/>
          </a:stretch>
        </p:blipFill>
        <p:spPr>
          <a:xfrm>
            <a:off x="3247598" y="5044411"/>
            <a:ext cx="1718298" cy="1623296"/>
          </a:xfrm>
          <a:prstGeom prst="rect">
            <a:avLst/>
          </a:prstGeom>
        </p:spPr>
      </p:pic>
      <p:pic>
        <p:nvPicPr>
          <p:cNvPr id="23" name="Picture 22">
            <a:extLst>
              <a:ext uri="{FF2B5EF4-FFF2-40B4-BE49-F238E27FC236}">
                <a16:creationId xmlns:a16="http://schemas.microsoft.com/office/drawing/2014/main" id="{7CC6B316-6448-7A86-37F5-DAB0547C3815}"/>
              </a:ext>
            </a:extLst>
          </p:cNvPr>
          <p:cNvPicPr>
            <a:picLocks noChangeAspect="1"/>
          </p:cNvPicPr>
          <p:nvPr/>
        </p:nvPicPr>
        <p:blipFill>
          <a:blip r:embed="rId6"/>
          <a:stretch>
            <a:fillRect/>
          </a:stretch>
        </p:blipFill>
        <p:spPr>
          <a:xfrm>
            <a:off x="868612" y="4975111"/>
            <a:ext cx="1652921" cy="1673844"/>
          </a:xfrm>
          <a:prstGeom prst="rect">
            <a:avLst/>
          </a:prstGeom>
        </p:spPr>
      </p:pic>
      <p:pic>
        <p:nvPicPr>
          <p:cNvPr id="25" name="Picture 24">
            <a:extLst>
              <a:ext uri="{FF2B5EF4-FFF2-40B4-BE49-F238E27FC236}">
                <a16:creationId xmlns:a16="http://schemas.microsoft.com/office/drawing/2014/main" id="{21FAB17C-D7C4-095A-9143-7D7DBDB18333}"/>
              </a:ext>
            </a:extLst>
          </p:cNvPr>
          <p:cNvPicPr>
            <a:picLocks noChangeAspect="1"/>
          </p:cNvPicPr>
          <p:nvPr/>
        </p:nvPicPr>
        <p:blipFill>
          <a:blip r:embed="rId7"/>
          <a:stretch>
            <a:fillRect/>
          </a:stretch>
        </p:blipFill>
        <p:spPr>
          <a:xfrm>
            <a:off x="5789747" y="5044411"/>
            <a:ext cx="1652921" cy="1624138"/>
          </a:xfrm>
          <a:prstGeom prst="rect">
            <a:avLst/>
          </a:prstGeom>
        </p:spPr>
      </p:pic>
      <p:pic>
        <p:nvPicPr>
          <p:cNvPr id="27" name="Picture 26">
            <a:extLst>
              <a:ext uri="{FF2B5EF4-FFF2-40B4-BE49-F238E27FC236}">
                <a16:creationId xmlns:a16="http://schemas.microsoft.com/office/drawing/2014/main" id="{B6492EC2-85C7-025E-656A-AC8F0FEE6B8A}"/>
              </a:ext>
            </a:extLst>
          </p:cNvPr>
          <p:cNvPicPr>
            <a:picLocks noChangeAspect="1"/>
          </p:cNvPicPr>
          <p:nvPr/>
        </p:nvPicPr>
        <p:blipFill>
          <a:blip r:embed="rId8"/>
          <a:stretch>
            <a:fillRect/>
          </a:stretch>
        </p:blipFill>
        <p:spPr>
          <a:xfrm>
            <a:off x="428123" y="1465855"/>
            <a:ext cx="4686423" cy="1453281"/>
          </a:xfrm>
          <a:prstGeom prst="rect">
            <a:avLst/>
          </a:prstGeom>
        </p:spPr>
      </p:pic>
    </p:spTree>
    <p:extLst>
      <p:ext uri="{BB962C8B-B14F-4D97-AF65-F5344CB8AC3E}">
        <p14:creationId xmlns:p14="http://schemas.microsoft.com/office/powerpoint/2010/main" val="4209638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9CA70-807A-47F5-876F-2DBA6B6FA17A}"/>
              </a:ext>
            </a:extLst>
          </p:cNvPr>
          <p:cNvSpPr>
            <a:spLocks noGrp="1"/>
          </p:cNvSpPr>
          <p:nvPr>
            <p:ph type="title"/>
          </p:nvPr>
        </p:nvSpPr>
        <p:spPr/>
        <p:txBody>
          <a:bodyPr>
            <a:normAutofit/>
          </a:bodyPr>
          <a:lstStyle/>
          <a:p>
            <a:pPr algn="ctr"/>
            <a:r>
              <a:rPr lang="en-US" sz="4000" dirty="0">
                <a:latin typeface="Calibri" panose="020F0502020204030204" pitchFamily="34" charset="0"/>
                <a:cs typeface="Calibri" panose="020F0502020204030204" pitchFamily="34" charset="0"/>
              </a:rPr>
              <a:t>Data Preparation</a:t>
            </a:r>
          </a:p>
        </p:txBody>
      </p:sp>
      <p:pic>
        <p:nvPicPr>
          <p:cNvPr id="4" name="Content Placeholder 3">
            <a:extLst>
              <a:ext uri="{FF2B5EF4-FFF2-40B4-BE49-F238E27FC236}">
                <a16:creationId xmlns:a16="http://schemas.microsoft.com/office/drawing/2014/main" id="{7E545C17-B28B-98C1-1B28-0208CE74D961}"/>
              </a:ext>
            </a:extLst>
          </p:cNvPr>
          <p:cNvPicPr>
            <a:picLocks noGrp="1" noChangeAspect="1"/>
          </p:cNvPicPr>
          <p:nvPr>
            <p:ph idx="1"/>
          </p:nvPr>
        </p:nvPicPr>
        <p:blipFill>
          <a:blip r:embed="rId2"/>
          <a:stretch>
            <a:fillRect/>
          </a:stretch>
        </p:blipFill>
        <p:spPr>
          <a:xfrm>
            <a:off x="99504" y="1935921"/>
            <a:ext cx="4522296" cy="2082156"/>
          </a:xfrm>
          <a:prstGeom prst="rect">
            <a:avLst/>
          </a:prstGeom>
        </p:spPr>
      </p:pic>
      <p:pic>
        <p:nvPicPr>
          <p:cNvPr id="6" name="Picture 5">
            <a:extLst>
              <a:ext uri="{FF2B5EF4-FFF2-40B4-BE49-F238E27FC236}">
                <a16:creationId xmlns:a16="http://schemas.microsoft.com/office/drawing/2014/main" id="{6675CBC0-4FDC-DC90-AE49-8F68A4C2B323}"/>
              </a:ext>
            </a:extLst>
          </p:cNvPr>
          <p:cNvPicPr>
            <a:picLocks noChangeAspect="1"/>
          </p:cNvPicPr>
          <p:nvPr/>
        </p:nvPicPr>
        <p:blipFill>
          <a:blip r:embed="rId3"/>
          <a:stretch>
            <a:fillRect/>
          </a:stretch>
        </p:blipFill>
        <p:spPr>
          <a:xfrm>
            <a:off x="4960897" y="3308398"/>
            <a:ext cx="6965346" cy="3227363"/>
          </a:xfrm>
          <a:prstGeom prst="rect">
            <a:avLst/>
          </a:prstGeom>
        </p:spPr>
      </p:pic>
    </p:spTree>
    <p:extLst>
      <p:ext uri="{BB962C8B-B14F-4D97-AF65-F5344CB8AC3E}">
        <p14:creationId xmlns:p14="http://schemas.microsoft.com/office/powerpoint/2010/main" val="3543412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8571</TotalTime>
  <Words>882</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Bookman Old Style</vt:lpstr>
      <vt:lpstr>Calibri</vt:lpstr>
      <vt:lpstr>Helvetica Neue</vt:lpstr>
      <vt:lpstr>Rockwell</vt:lpstr>
      <vt:lpstr>Damask</vt:lpstr>
      <vt:lpstr>Recognizing Traffic Signs </vt:lpstr>
      <vt:lpstr>Why Recognizing TRAFFIC SIGN is important?</vt:lpstr>
      <vt:lpstr>Data Set Details  </vt:lpstr>
      <vt:lpstr>EDA and Data Challenges</vt:lpstr>
      <vt:lpstr>EDA and Data Challenges</vt:lpstr>
      <vt:lpstr>Modeling Approach - CNN</vt:lpstr>
      <vt:lpstr>Why Convolution?</vt:lpstr>
      <vt:lpstr>Data Preparation</vt:lpstr>
      <vt:lpstr>Data Preparation</vt:lpstr>
      <vt:lpstr>Define our CNN Model</vt:lpstr>
      <vt:lpstr>Train A Model – Not normalized</vt:lpstr>
      <vt:lpstr>Train A Model – Not normalized</vt:lpstr>
      <vt:lpstr>Evaluate Model on Test – Not normalized</vt:lpstr>
      <vt:lpstr>Train more Models - Normalized</vt:lpstr>
      <vt:lpstr>Train our Initial Models'</vt:lpstr>
      <vt:lpstr>Visualizations and results</vt:lpstr>
      <vt:lpstr>Hyperparameter Tuning </vt:lpstr>
      <vt:lpstr>Evaluate final model</vt:lpstr>
      <vt:lpstr>CONCLUSION</vt:lpstr>
      <vt:lpstr>Credits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Saswati Halder</dc:creator>
  <cp:lastModifiedBy>Saswati Halder</cp:lastModifiedBy>
  <cp:revision>96</cp:revision>
  <dcterms:created xsi:type="dcterms:W3CDTF">2021-03-09T06:18:42Z</dcterms:created>
  <dcterms:modified xsi:type="dcterms:W3CDTF">2022-10-22T03:59:38Z</dcterms:modified>
</cp:coreProperties>
</file>