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B5F7-FC5E-4FC2-9C4C-7636CD9727E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9746-A0DE-4F66-A6CF-97D96C114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1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T-SQL (Transact-SQL)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229600" cy="1752600"/>
          </a:xfrm>
        </p:spPr>
        <p:txBody>
          <a:bodyPr/>
          <a:lstStyle/>
          <a:p>
            <a:pPr algn="l"/>
            <a:r>
              <a:rPr lang="en-US" dirty="0" smtClean="0"/>
              <a:t>T-SQL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macam</a:t>
            </a: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/>
              <a:t>T-</a:t>
            </a:r>
            <a:r>
              <a:rPr lang="en-US" dirty="0" err="1" smtClean="0"/>
              <a:t>sql</a:t>
            </a:r>
            <a:r>
              <a:rPr lang="en-US" dirty="0" smtClean="0"/>
              <a:t> query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T-</a:t>
            </a:r>
            <a:r>
              <a:rPr lang="en-US" dirty="0" err="1" smtClean="0"/>
              <a:t>sql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2004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T-SQL Query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bahasa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pemrograman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server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mengakses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juga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melakukan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modifikasi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data,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mulai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select,insert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, update,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dan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delete data.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Menggunakan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query-query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secara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tepat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dan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efisien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performa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pada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database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akan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meningkatkan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5029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T-SQL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Programming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membutuhkan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business process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business rule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database,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T-SQL programming,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stored procedure, function, trigger, cursor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temp.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database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server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jauh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lebih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39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dirty="0" err="1" smtClean="0">
                <a:solidFill>
                  <a:srgbClr val="FF0000"/>
                </a:solidFill>
              </a:rPr>
              <a:t>Mendefiniskan</a:t>
            </a:r>
            <a:r>
              <a:rPr lang="en-US" dirty="0" smtClean="0">
                <a:solidFill>
                  <a:srgbClr val="FF0000"/>
                </a:solidFill>
              </a:rPr>
              <a:t> JOIN TABLE</a:t>
            </a:r>
          </a:p>
          <a:p>
            <a:pPr marL="0" indent="0">
              <a:buNone/>
            </a:pPr>
            <a:r>
              <a:rPr lang="en-US" dirty="0" smtClean="0"/>
              <a:t>Join table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SQL 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lain. Join table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server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menggunkan</a:t>
            </a:r>
            <a:r>
              <a:rPr lang="en-US" dirty="0" smtClean="0"/>
              <a:t> INNER JOIN, LEFT JOIN,  RIGHT JOIN </a:t>
            </a:r>
            <a:r>
              <a:rPr lang="en-US" dirty="0" err="1" smtClean="0"/>
              <a:t>dan</a:t>
            </a:r>
            <a:r>
              <a:rPr lang="en-US" dirty="0" smtClean="0"/>
              <a:t> FULL JOIN.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INNER JOIN </a:t>
            </a:r>
            <a:r>
              <a:rPr lang="en-US" dirty="0" err="1" smtClean="0"/>
              <a:t>dan</a:t>
            </a:r>
            <a:r>
              <a:rPr lang="en-US" dirty="0" smtClean="0"/>
              <a:t> LEFT JOIN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 script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mendefiniskan</a:t>
            </a:r>
            <a:r>
              <a:rPr lang="en-US" dirty="0" smtClean="0"/>
              <a:t> query </a:t>
            </a:r>
            <a:r>
              <a:rPr lang="en-US" dirty="0" err="1" smtClean="0"/>
              <a:t>dengan</a:t>
            </a:r>
            <a:r>
              <a:rPr lang="en-US" dirty="0" smtClean="0"/>
              <a:t> join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3505200" cy="5791200"/>
          </a:xfrm>
          <a:solidFill>
            <a:schemeClr val="accent1"/>
          </a:solidFill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--- Query (1)</a:t>
            </a:r>
          </a:p>
          <a:p>
            <a:pPr lvl="0">
              <a:buNone/>
              <a:defRPr/>
            </a:pPr>
            <a:r>
              <a:rPr lang="en-US" dirty="0" smtClean="0"/>
              <a:t>SELECT </a:t>
            </a:r>
            <a:r>
              <a:rPr lang="en-US" dirty="0" err="1" smtClean="0"/>
              <a:t>nama_customer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alamat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tanggal_trx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status,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keterangan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FROM CUSTOMERS CUST</a:t>
            </a:r>
          </a:p>
          <a:p>
            <a:pPr lvl="0">
              <a:buNone/>
              <a:defRPr/>
            </a:pPr>
            <a:r>
              <a:rPr lang="en-US" dirty="0" smtClean="0"/>
              <a:t>INNER JOIN  SALES SAL</a:t>
            </a:r>
          </a:p>
          <a:p>
            <a:pPr lvl="0">
              <a:buNone/>
              <a:defRPr/>
            </a:pPr>
            <a:r>
              <a:rPr lang="en-US" dirty="0" smtClean="0"/>
              <a:t>ON CUST. </a:t>
            </a:r>
            <a:r>
              <a:rPr lang="en-US" dirty="0" err="1" smtClean="0"/>
              <a:t>kode_customer</a:t>
            </a:r>
            <a:r>
              <a:rPr lang="en-US" dirty="0" smtClean="0"/>
              <a:t> = SAL. </a:t>
            </a:r>
            <a:r>
              <a:rPr lang="en-US" dirty="0" err="1" smtClean="0"/>
              <a:t>kode_customer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WHERE CUST. </a:t>
            </a:r>
            <a:r>
              <a:rPr lang="en-US" dirty="0" err="1" smtClean="0"/>
              <a:t>delete_flag</a:t>
            </a:r>
            <a:r>
              <a:rPr lang="en-US" dirty="0" smtClean="0"/>
              <a:t> =0</a:t>
            </a:r>
          </a:p>
          <a:p>
            <a:pPr lvl="0">
              <a:buNone/>
              <a:defRPr/>
            </a:pPr>
            <a:r>
              <a:rPr lang="en-US" dirty="0" smtClean="0"/>
              <a:t>       AND SAL. </a:t>
            </a:r>
            <a:r>
              <a:rPr lang="en-US" dirty="0" err="1" smtClean="0"/>
              <a:t>delete_flag</a:t>
            </a:r>
            <a:r>
              <a:rPr lang="en-US" dirty="0" smtClean="0"/>
              <a:t> =0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---Query (2)</a:t>
            </a:r>
          </a:p>
          <a:p>
            <a:pPr lvl="0">
              <a:buNone/>
              <a:defRPr/>
            </a:pPr>
            <a:r>
              <a:rPr lang="en-US" dirty="0" smtClean="0"/>
              <a:t>SELECT </a:t>
            </a:r>
            <a:r>
              <a:rPr lang="en-US" dirty="0" err="1" smtClean="0"/>
              <a:t>nama_customer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alamat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tanggal_trx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status,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keterangan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FROM CUSTOMERS CUST</a:t>
            </a:r>
          </a:p>
          <a:p>
            <a:pPr lvl="0">
              <a:buNone/>
              <a:defRPr/>
            </a:pPr>
            <a:r>
              <a:rPr lang="en-US" dirty="0" smtClean="0"/>
              <a:t>LEFT JOIN  SALES SAL</a:t>
            </a:r>
          </a:p>
          <a:p>
            <a:pPr lvl="0">
              <a:buNone/>
              <a:defRPr/>
            </a:pPr>
            <a:r>
              <a:rPr lang="en-US" dirty="0" smtClean="0"/>
              <a:t>ON CUST. </a:t>
            </a:r>
            <a:r>
              <a:rPr lang="en-US" dirty="0" err="1" smtClean="0"/>
              <a:t>kode_customer</a:t>
            </a:r>
            <a:r>
              <a:rPr lang="en-US" dirty="0" smtClean="0"/>
              <a:t> = SAL. </a:t>
            </a:r>
            <a:r>
              <a:rPr lang="en-US" dirty="0" err="1" smtClean="0"/>
              <a:t>kode_customer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WHERE CUST. </a:t>
            </a:r>
            <a:r>
              <a:rPr lang="en-US" dirty="0" err="1" smtClean="0"/>
              <a:t>delete_flag</a:t>
            </a:r>
            <a:r>
              <a:rPr lang="en-US" dirty="0" smtClean="0"/>
              <a:t> =0</a:t>
            </a:r>
          </a:p>
          <a:p>
            <a:pPr lvl="0">
              <a:buNone/>
              <a:defRPr/>
            </a:pPr>
            <a:r>
              <a:rPr lang="en-US" dirty="0" smtClean="0"/>
              <a:t>      </a:t>
            </a:r>
          </a:p>
          <a:p>
            <a:pPr lvl="0">
              <a:buNone/>
              <a:defRPr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228600"/>
            <a:ext cx="4572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(1)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mendefinisikan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join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antara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CUSTOMERS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SALES.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Tabel-tabel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dihubungkan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kode_customer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dimiliki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masing-masing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Mendefinisikan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INNER JOIN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LEFT JOIN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mengambil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CUSTOMERS yang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SALES.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7924800" cy="6172200"/>
          </a:xfrm>
          <a:solidFill>
            <a:schemeClr val="accent1"/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--- CUSTOMERS</a:t>
            </a:r>
          </a:p>
          <a:p>
            <a:pPr lvl="0">
              <a:buNone/>
              <a:defRPr/>
            </a:pPr>
            <a:r>
              <a:rPr lang="en-US" dirty="0" smtClean="0"/>
              <a:t>CREATE TABLE CUSTOMERS</a:t>
            </a:r>
          </a:p>
          <a:p>
            <a:pPr lvl="0">
              <a:buNone/>
              <a:defRPr/>
            </a:pPr>
            <a:r>
              <a:rPr lang="en-US" dirty="0" smtClean="0"/>
              <a:t>(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kode_customer</a:t>
            </a:r>
            <a:r>
              <a:rPr lang="en-US" dirty="0" smtClean="0"/>
              <a:t> CHAR(5) NOT NULL PRIMARY KEY,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nama_customer</a:t>
            </a:r>
            <a:r>
              <a:rPr lang="en-US" dirty="0" smtClean="0"/>
              <a:t> VARCHAR(25) NULL,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alamat</a:t>
            </a:r>
            <a:r>
              <a:rPr lang="en-US" dirty="0" smtClean="0"/>
              <a:t> VARCHAR(50) NULL,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telepon</a:t>
            </a:r>
            <a:r>
              <a:rPr lang="en-US" dirty="0" smtClean="0"/>
              <a:t> VARCHAR(10) NULL,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jenis_cust</a:t>
            </a:r>
            <a:r>
              <a:rPr lang="en-US" dirty="0" smtClean="0"/>
              <a:t> VARCHAR (5) NULL</a:t>
            </a:r>
          </a:p>
          <a:p>
            <a:pPr lvl="0">
              <a:buNone/>
              <a:defRPr/>
            </a:pPr>
            <a:r>
              <a:rPr lang="en-US" dirty="0" smtClean="0"/>
              <a:t>)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---SALES</a:t>
            </a:r>
          </a:p>
          <a:p>
            <a:pPr lvl="0">
              <a:buNone/>
              <a:defRPr/>
            </a:pPr>
            <a:r>
              <a:rPr lang="en-US" dirty="0" smtClean="0"/>
              <a:t>CREATE TABLE SALES</a:t>
            </a:r>
          </a:p>
          <a:p>
            <a:pPr lvl="0">
              <a:buNone/>
              <a:defRPr/>
            </a:pPr>
            <a:r>
              <a:rPr lang="en-US" dirty="0" smtClean="0"/>
              <a:t>(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sales_id</a:t>
            </a:r>
            <a:r>
              <a:rPr lang="en-US" dirty="0" smtClean="0"/>
              <a:t> INT NOT NULL IDENTITY PRIMARY KEY,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tanggal_trx</a:t>
            </a:r>
            <a:r>
              <a:rPr lang="en-US" dirty="0" smtClean="0"/>
              <a:t> DATETIME NULL,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jumlah</a:t>
            </a:r>
            <a:r>
              <a:rPr lang="en-US" dirty="0" smtClean="0"/>
              <a:t> DECIMAL(29,2),</a:t>
            </a:r>
          </a:p>
          <a:p>
            <a:pPr lvl="0">
              <a:buNone/>
              <a:defRPr/>
            </a:pPr>
            <a:r>
              <a:rPr lang="en-US" dirty="0" smtClean="0"/>
              <a:t>	status VARCHAR(5),</a:t>
            </a:r>
          </a:p>
          <a:p>
            <a:pPr lvl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keterangan</a:t>
            </a:r>
            <a:r>
              <a:rPr lang="en-US" dirty="0" smtClean="0"/>
              <a:t> VARCHAR(50)</a:t>
            </a:r>
          </a:p>
          <a:p>
            <a:pPr lvl="0">
              <a:buNone/>
              <a:defRPr/>
            </a:pPr>
            <a:r>
              <a:rPr lang="en-US" dirty="0" smtClean="0"/>
              <a:t>)</a:t>
            </a:r>
          </a:p>
          <a:p>
            <a:pPr lvl="0">
              <a:buNone/>
              <a:defRPr/>
            </a:pPr>
            <a:r>
              <a:rPr lang="en-US" dirty="0" smtClean="0"/>
              <a:t>      </a:t>
            </a:r>
          </a:p>
          <a:p>
            <a:pPr lvl="0">
              <a:buNone/>
              <a:defRPr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T-SQL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5. </a:t>
            </a:r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NON-SARGABLE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6. </a:t>
            </a:r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SUB-QUERY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7.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IN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8.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EXISTS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9.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POSITIF ARGUMEN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10.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ROW CONSTRUCTOR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11.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MERGE QUERY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12. </a:t>
            </a:r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INSERT INTO SELECT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13. </a:t>
            </a:r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BETWEEN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14. </a:t>
            </a:r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DISTINCT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15. </a:t>
            </a:r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TRUNCATE TABLE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16. </a:t>
            </a:r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EXEC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17. </a:t>
            </a:r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SP_EXECUTESQL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T-SQL Programming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Declaration Table</a:t>
            </a:r>
          </a:p>
          <a:p>
            <a:pPr marL="0" indent="0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sifatnya</a:t>
            </a:r>
            <a:r>
              <a:rPr lang="en-US" dirty="0" smtClean="0"/>
              <a:t> declaration yang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table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, table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terhapus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066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Database script </a:t>
            </a:r>
            <a:r>
              <a:rPr lang="en-US" dirty="0" err="1" smtClean="0"/>
              <a:t>penggunaan</a:t>
            </a:r>
            <a:r>
              <a:rPr lang="en-US" dirty="0" smtClean="0"/>
              <a:t> declaration table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4191000" cy="5181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 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CustomerTable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 smtClean="0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kode_customer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CHAR(5) NOT NULL PRIMARY KEY,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 smtClean="0"/>
              <a:t>	</a:t>
            </a:r>
            <a:r>
              <a:rPr lang="en-US" sz="3200" baseline="0" dirty="0" err="1" smtClean="0"/>
              <a:t>nama_customer</a:t>
            </a:r>
            <a:r>
              <a:rPr lang="en-US" sz="3200" dirty="0" smtClean="0"/>
              <a:t> VARCHAR(25) NULL,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VARCHAR(50) NULL,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 smtClean="0"/>
              <a:t>	</a:t>
            </a:r>
            <a:r>
              <a:rPr lang="en-US" sz="3200" baseline="0" dirty="0" err="1" smtClean="0"/>
              <a:t>telep</a:t>
            </a:r>
            <a:r>
              <a:rPr lang="en-US" sz="3200" dirty="0" err="1" smtClean="0"/>
              <a:t>on</a:t>
            </a:r>
            <a:r>
              <a:rPr lang="en-US" sz="3200" dirty="0" smtClean="0"/>
              <a:t> VARCHAR(10) NULL,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jenis_cust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VARCHAR(5) NULL,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 smtClean="0"/>
              <a:t>	</a:t>
            </a:r>
            <a:r>
              <a:rPr lang="en-US" sz="3200" baseline="0" dirty="0" err="1" smtClean="0"/>
              <a:t>tanggal_join</a:t>
            </a:r>
            <a:r>
              <a:rPr lang="en-US" sz="3200" dirty="0" smtClean="0"/>
              <a:t> DATE NULL,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delete_flag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CHAR(1) 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 smtClean="0"/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INTO </a:t>
            </a:r>
            <a:r>
              <a:rPr lang="en-US" sz="3200" dirty="0" smtClean="0"/>
              <a:t>@</a:t>
            </a:r>
            <a:r>
              <a:rPr lang="en-US" sz="3200" dirty="0" err="1" smtClean="0"/>
              <a:t>CustomerTable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SELECT * FROM CUSTOMERS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SELECT * FROM @</a:t>
            </a:r>
            <a:r>
              <a:rPr lang="en-US" sz="3200" dirty="0" err="1" smtClean="0"/>
              <a:t>CustomerTable</a:t>
            </a:r>
            <a:r>
              <a:rPr lang="en-US" sz="3200" dirty="0" smtClean="0"/>
              <a:t>     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371600"/>
            <a:ext cx="3962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mengimplementasikan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declaration table,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dimana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dibuat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/>
              <a:t>@</a:t>
            </a:r>
            <a:r>
              <a:rPr lang="en-US" sz="3200" dirty="0" err="1" smtClean="0"/>
              <a:t>CustomerTable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declaration table.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smtClean="0"/>
              <a:t>@</a:t>
            </a:r>
            <a:r>
              <a:rPr lang="en-US" sz="3200" dirty="0" err="1" smtClean="0"/>
              <a:t>CustomerTable</a:t>
            </a:r>
            <a:r>
              <a:rPr lang="en-US" sz="3200" dirty="0" smtClean="0"/>
              <a:t> </a:t>
            </a:r>
            <a:r>
              <a:rPr lang="en-US" sz="3200" dirty="0" err="1" smtClean="0"/>
              <a:t>mendefinisikan</a:t>
            </a:r>
            <a:r>
              <a:rPr lang="en-US" sz="3200" dirty="0" smtClean="0"/>
              <a:t> column yang </a:t>
            </a:r>
            <a:r>
              <a:rPr lang="en-US" sz="3200" dirty="0" err="1" smtClean="0"/>
              <a:t>sama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table CUSTOMERS,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selajutnya</a:t>
            </a:r>
            <a:r>
              <a:rPr lang="en-US" sz="3200" dirty="0" smtClean="0"/>
              <a:t> table variable </a:t>
            </a:r>
            <a:r>
              <a:rPr lang="en-US" sz="3200" dirty="0" err="1" smtClean="0"/>
              <a:t>dimasukkan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berasal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table CUSTOMERS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T-SQL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Temporary Table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 Set NOCOUNT property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dirty="0" err="1" smtClean="0">
                <a:solidFill>
                  <a:srgbClr val="FF0000"/>
                </a:solidFill>
              </a:rPr>
              <a:t>Membuat</a:t>
            </a:r>
            <a:r>
              <a:rPr lang="en-US" dirty="0" smtClean="0">
                <a:solidFill>
                  <a:srgbClr val="FF0000"/>
                </a:solidFill>
              </a:rPr>
              <a:t> Store Procedure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5. </a:t>
            </a:r>
            <a:r>
              <a:rPr lang="en-US" dirty="0" err="1" smtClean="0">
                <a:solidFill>
                  <a:srgbClr val="FF0000"/>
                </a:solidFill>
              </a:rPr>
              <a:t>Membuat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6. </a:t>
            </a:r>
            <a:r>
              <a:rPr lang="en-US" dirty="0" err="1" smtClean="0">
                <a:solidFill>
                  <a:srgbClr val="FF0000"/>
                </a:solidFill>
              </a:rPr>
              <a:t>Membuat</a:t>
            </a:r>
            <a:r>
              <a:rPr lang="en-US" dirty="0" smtClean="0">
                <a:solidFill>
                  <a:srgbClr val="FF0000"/>
                </a:solidFill>
              </a:rPr>
              <a:t> Trigger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7.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View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8.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Table-Valued Parameter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9.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Cursor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10. FAST FORWARD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cursor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11.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Try Catch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T-SQL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Pengambilan</a:t>
            </a:r>
            <a:r>
              <a:rPr lang="en-US" dirty="0" smtClean="0">
                <a:solidFill>
                  <a:srgbClr val="FF0000"/>
                </a:solidFill>
              </a:rPr>
              <a:t> data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SELECT</a:t>
            </a:r>
          </a:p>
          <a:p>
            <a:pPr marL="0" indent="0">
              <a:buNone/>
            </a:pPr>
            <a:r>
              <a:rPr lang="en-US" dirty="0" err="1" smtClean="0"/>
              <a:t>Pengambilan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column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select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</a:t>
            </a:r>
            <a:r>
              <a:rPr lang="en-US" dirty="0" err="1" smtClean="0"/>
              <a:t>data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network bandwidth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database server </a:t>
            </a:r>
            <a:r>
              <a:rPr lang="en-US" dirty="0" err="1" smtClean="0"/>
              <a:t>dan</a:t>
            </a:r>
            <a:r>
              <a:rPr lang="en-US" dirty="0" smtClean="0"/>
              <a:t> application server, </a:t>
            </a:r>
            <a:r>
              <a:rPr lang="en-US" dirty="0" err="1" smtClean="0"/>
              <a:t>sehingga</a:t>
            </a:r>
            <a:r>
              <a:rPr lang="en-US" dirty="0" smtClean="0"/>
              <a:t> data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5791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script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mengambil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3505200" cy="57911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--- Query (1)</a:t>
            </a:r>
          </a:p>
          <a:p>
            <a:pPr>
              <a:buNone/>
            </a:pPr>
            <a:r>
              <a:rPr lang="en-US" dirty="0" smtClean="0"/>
              <a:t>SELECT * FROM CUSTOMERS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--- Query (2)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kode_customer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nama_customer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</a:t>
            </a:r>
            <a:r>
              <a:rPr lang="en-US" dirty="0" err="1" smtClean="0"/>
              <a:t>alamat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</a:t>
            </a:r>
            <a:r>
              <a:rPr lang="en-US" dirty="0" err="1" smtClean="0"/>
              <a:t>telepon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</a:t>
            </a:r>
            <a:r>
              <a:rPr lang="en-US" dirty="0" err="1" smtClean="0"/>
              <a:t>jenis_cust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</a:t>
            </a:r>
            <a:r>
              <a:rPr lang="en-US" dirty="0" err="1" smtClean="0"/>
              <a:t>tanggal_join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CUSTOMERS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1000"/>
            <a:ext cx="3505200" cy="57911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 Query 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* FROM CUSTOMERS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 Query (2)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kode_customer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nama_customer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telepon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jenis_cust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tanggal_join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CUSTOMERS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 Query (3)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SELECT </a:t>
            </a:r>
            <a:r>
              <a:rPr lang="en-US" sz="3200" dirty="0" err="1" smtClean="0"/>
              <a:t>kode_customer</a:t>
            </a:r>
            <a:r>
              <a:rPr lang="en-US" sz="3200" dirty="0" smtClean="0"/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nama_customer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FROM CUSTOMERS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228600"/>
            <a:ext cx="4572000" cy="6095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/>
              <a:t>Pada</a:t>
            </a:r>
            <a:r>
              <a:rPr lang="en-US" sz="3200" dirty="0" smtClean="0"/>
              <a:t> query (1) </a:t>
            </a:r>
            <a:r>
              <a:rPr lang="en-US" sz="3200" dirty="0" err="1" smtClean="0"/>
              <a:t>didefinisikan</a:t>
            </a:r>
            <a:r>
              <a:rPr lang="en-US" sz="3200" dirty="0" smtClean="0"/>
              <a:t> ‘*’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mengambil</a:t>
            </a:r>
            <a:r>
              <a:rPr lang="en-US" sz="3200" dirty="0" smtClean="0"/>
              <a:t> data </a:t>
            </a:r>
            <a:r>
              <a:rPr lang="en-US" sz="3200" dirty="0" err="1" smtClean="0"/>
              <a:t>pada</a:t>
            </a:r>
            <a:r>
              <a:rPr lang="en-US" sz="3200" dirty="0" smtClean="0"/>
              <a:t> table CUSTOMERS, </a:t>
            </a:r>
            <a:r>
              <a:rPr lang="en-US" sz="3200" dirty="0" err="1" smtClean="0"/>
              <a:t>artinya</a:t>
            </a:r>
            <a:r>
              <a:rPr lang="en-US" sz="3200" dirty="0" smtClean="0"/>
              <a:t> </a:t>
            </a:r>
            <a:r>
              <a:rPr lang="en-US" sz="3200" dirty="0" err="1" smtClean="0"/>
              <a:t>seluruh</a:t>
            </a:r>
            <a:r>
              <a:rPr lang="en-US" sz="3200" dirty="0" smtClean="0"/>
              <a:t> field yang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table CUSTOMERS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diekstrak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ditampilkan</a:t>
            </a:r>
            <a:r>
              <a:rPr lang="en-US" sz="3200" dirty="0" smtClean="0"/>
              <a:t>.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contoh</a:t>
            </a:r>
            <a:r>
              <a:rPr lang="en-US" sz="3200" dirty="0" smtClean="0"/>
              <a:t> query (3)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mendefinisikan</a:t>
            </a:r>
            <a:r>
              <a:rPr lang="en-US" sz="3200" dirty="0" smtClean="0"/>
              <a:t> column yang </a:t>
            </a:r>
            <a:r>
              <a:rPr lang="en-US" sz="3200" dirty="0" err="1" smtClean="0"/>
              <a:t>memang</a:t>
            </a:r>
            <a:r>
              <a:rPr lang="en-US" sz="3200" dirty="0" smtClean="0"/>
              <a:t> </a:t>
            </a:r>
            <a:r>
              <a:rPr lang="en-US" sz="3200" dirty="0" err="1" smtClean="0"/>
              <a:t>diperlukan</a:t>
            </a:r>
            <a:r>
              <a:rPr lang="en-US" sz="3200" dirty="0" smtClean="0"/>
              <a:t>,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mengurangi</a:t>
            </a:r>
            <a:r>
              <a:rPr lang="en-US" sz="3200" dirty="0" smtClean="0"/>
              <a:t> network bandwidth </a:t>
            </a:r>
            <a:r>
              <a:rPr lang="en-US" sz="3200" dirty="0" err="1" smtClean="0"/>
              <a:t>dari</a:t>
            </a:r>
            <a:r>
              <a:rPr lang="en-US" sz="3200" dirty="0" smtClean="0"/>
              <a:t> database server </a:t>
            </a:r>
            <a:r>
              <a:rPr lang="en-US" sz="3200" dirty="0" err="1" smtClean="0"/>
              <a:t>ke</a:t>
            </a:r>
            <a:r>
              <a:rPr lang="en-US" sz="3200" dirty="0" smtClean="0"/>
              <a:t> application server.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3733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TOP</a:t>
            </a:r>
          </a:p>
          <a:p>
            <a:pPr marL="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data yang paling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server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TOP.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TOP, SQL Engine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data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TOP.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24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script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mendefinisikan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TOP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perintah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3505200" cy="5745163"/>
          </a:xfrm>
          <a:solidFill>
            <a:schemeClr val="accent1"/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--- Query (1)</a:t>
            </a:r>
          </a:p>
          <a:p>
            <a:pPr lvl="0">
              <a:buNone/>
              <a:defRPr/>
            </a:pPr>
            <a:r>
              <a:rPr lang="en-US" dirty="0" smtClean="0"/>
              <a:t>SELECT TOP 5 </a:t>
            </a:r>
            <a:r>
              <a:rPr lang="en-US" dirty="0" err="1" smtClean="0"/>
              <a:t>kode_customer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nama_customer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alamat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telepon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jenis_cust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tanggal_join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FROM CUSTOMERS</a:t>
            </a:r>
          </a:p>
          <a:p>
            <a:pPr lvl="0">
              <a:buNone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delete_flag</a:t>
            </a:r>
            <a:r>
              <a:rPr lang="en-US" dirty="0" smtClean="0"/>
              <a:t>=0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--- Query (2)</a:t>
            </a:r>
          </a:p>
          <a:p>
            <a:pPr lvl="0">
              <a:buNone/>
              <a:defRPr/>
            </a:pPr>
            <a:r>
              <a:rPr lang="en-US" dirty="0" smtClean="0"/>
              <a:t>SELECT TOP 10 </a:t>
            </a:r>
            <a:r>
              <a:rPr lang="en-US" dirty="0" err="1" smtClean="0"/>
              <a:t>sales_id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	      </a:t>
            </a:r>
            <a:r>
              <a:rPr lang="en-US" dirty="0" err="1" smtClean="0"/>
              <a:t>tanggal_trx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	      </a:t>
            </a:r>
            <a:r>
              <a:rPr lang="en-US" dirty="0" err="1" smtClean="0"/>
              <a:t>jumlah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	      status,</a:t>
            </a:r>
          </a:p>
          <a:p>
            <a:pPr lvl="0">
              <a:buNone/>
              <a:defRPr/>
            </a:pPr>
            <a:r>
              <a:rPr lang="en-US" dirty="0" smtClean="0"/>
              <a:t>		      </a:t>
            </a:r>
            <a:r>
              <a:rPr lang="en-US" dirty="0" err="1" smtClean="0"/>
              <a:t>keterangan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FROM SALES</a:t>
            </a:r>
          </a:p>
          <a:p>
            <a:pPr lvl="0">
              <a:buNone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delete_flag</a:t>
            </a:r>
            <a:r>
              <a:rPr lang="en-US" dirty="0" smtClean="0"/>
              <a:t>=0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228600"/>
            <a:ext cx="4572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mendefiniskan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TOP 5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masing-masing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query.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demikian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masing</a:t>
            </a:r>
            <a:r>
              <a:rPr lang="en-US" sz="3200" dirty="0" smtClean="0"/>
              <a:t>-</a:t>
            </a:r>
            <a:r>
              <a:rPr lang="en-US" sz="3200" dirty="0" err="1" smtClean="0"/>
              <a:t>masing</a:t>
            </a:r>
            <a:r>
              <a:rPr lang="en-US" sz="3200" dirty="0" smtClean="0"/>
              <a:t> query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keluar</a:t>
            </a:r>
            <a:r>
              <a:rPr lang="en-US" sz="3200" dirty="0" smtClean="0"/>
              <a:t> </a:t>
            </a:r>
            <a:r>
              <a:rPr lang="en-US" sz="3200" dirty="0" err="1" smtClean="0"/>
              <a:t>sebanyak</a:t>
            </a:r>
            <a:r>
              <a:rPr lang="en-US" sz="3200" dirty="0" smtClean="0"/>
              <a:t> 5 </a:t>
            </a:r>
            <a:r>
              <a:rPr lang="en-US" sz="3200" dirty="0" err="1" smtClean="0"/>
              <a:t>teratas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</a:t>
            </a:r>
            <a:r>
              <a:rPr lang="en-US" sz="3200" dirty="0" err="1" smtClean="0"/>
              <a:t>urutannya</a:t>
            </a:r>
            <a:r>
              <a:rPr lang="en-US" sz="3200" dirty="0" smtClean="0"/>
              <a:t>. </a:t>
            </a:r>
            <a:r>
              <a:rPr lang="en-US" sz="3200" dirty="0" err="1" smtClean="0"/>
              <a:t>Urutan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default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ascending, </a:t>
            </a:r>
            <a:r>
              <a:rPr lang="en-US" sz="3200" dirty="0" err="1" smtClean="0"/>
              <a:t>mendefinisikan</a:t>
            </a:r>
            <a:r>
              <a:rPr lang="en-US" sz="3200" dirty="0" smtClean="0"/>
              <a:t> </a:t>
            </a:r>
            <a:r>
              <a:rPr lang="en-US" sz="3200" dirty="0" err="1" smtClean="0"/>
              <a:t>urutan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terbalik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mendefinisikan</a:t>
            </a:r>
            <a:r>
              <a:rPr lang="en-US" sz="3200" dirty="0" smtClean="0"/>
              <a:t> descending.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TOP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mengambil</a:t>
            </a:r>
            <a:r>
              <a:rPr lang="en-US" sz="3200" dirty="0" smtClean="0"/>
              <a:t> data </a:t>
            </a:r>
            <a:r>
              <a:rPr lang="en-US" sz="3200" dirty="0" err="1" smtClean="0"/>
              <a:t>teratas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jumlah</a:t>
            </a:r>
            <a:r>
              <a:rPr lang="en-US" sz="3200" dirty="0" smtClean="0"/>
              <a:t>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en-US" sz="3200" dirty="0" err="1" smtClean="0"/>
              <a:t>didefinisikan</a:t>
            </a:r>
            <a:r>
              <a:rPr lang="en-US" sz="3200" dirty="0" smtClean="0"/>
              <a:t>.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TOP,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meminalisir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ditampilkan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SQL Engine 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network bandwidth  </a:t>
            </a:r>
            <a:r>
              <a:rPr lang="en-US" sz="3200" dirty="0" err="1" smtClean="0"/>
              <a:t>datanya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bagus</a:t>
            </a:r>
            <a:r>
              <a:rPr lang="en-US" sz="3200" dirty="0" smtClean="0"/>
              <a:t>.  Hal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diimplementasikan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halaman</a:t>
            </a:r>
            <a:r>
              <a:rPr lang="en-US" sz="3200" dirty="0" smtClean="0"/>
              <a:t> search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,  yang </a:t>
            </a:r>
            <a:r>
              <a:rPr lang="en-US" sz="3200" dirty="0" err="1" smtClean="0"/>
              <a:t>datanya</a:t>
            </a:r>
            <a:r>
              <a:rPr lang="en-US" sz="3200" dirty="0" smtClean="0"/>
              <a:t>  </a:t>
            </a:r>
            <a:r>
              <a:rPr lang="en-US" sz="3200" dirty="0" err="1" smtClean="0"/>
              <a:t>banyak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user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searching </a:t>
            </a:r>
            <a:r>
              <a:rPr lang="en-US" sz="3200" dirty="0" err="1" smtClean="0"/>
              <a:t>atau</a:t>
            </a:r>
            <a:r>
              <a:rPr lang="en-US" sz="3200" dirty="0" smtClean="0"/>
              <a:t> yang data </a:t>
            </a:r>
            <a:r>
              <a:rPr lang="en-US" sz="3200" dirty="0" err="1" smtClean="0"/>
              <a:t>pecariannya</a:t>
            </a:r>
            <a:r>
              <a:rPr lang="en-US" sz="3200" dirty="0" smtClean="0"/>
              <a:t> </a:t>
            </a:r>
            <a:r>
              <a:rPr lang="en-US" sz="3200" dirty="0" err="1" smtClean="0"/>
              <a:t>banyak</a:t>
            </a:r>
            <a:r>
              <a:rPr lang="en-US" sz="3200" dirty="0" smtClean="0"/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WHERE</a:t>
            </a:r>
          </a:p>
          <a:p>
            <a:pPr marL="0" indent="0">
              <a:buNone/>
            </a:pPr>
            <a:r>
              <a:rPr lang="en-US" dirty="0" err="1" smtClean="0"/>
              <a:t>Kata</a:t>
            </a:r>
            <a:r>
              <a:rPr lang="en-US" dirty="0" smtClean="0"/>
              <a:t> where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select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filtering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SQL Engine.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where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mendefisikan</a:t>
            </a:r>
            <a:r>
              <a:rPr lang="en-US" dirty="0" smtClean="0"/>
              <a:t> where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select,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 </a:t>
            </a:r>
            <a:r>
              <a:rPr lang="en-US" dirty="0" err="1" smtClean="0"/>
              <a:t>Pendefinisian</a:t>
            </a:r>
            <a:r>
              <a:rPr lang="en-US" dirty="0" smtClean="0"/>
              <a:t> column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where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menetukan</a:t>
            </a:r>
            <a:r>
              <a:rPr lang="en-US" dirty="0" smtClean="0"/>
              <a:t> query optimizer </a:t>
            </a:r>
            <a:r>
              <a:rPr lang="en-US" dirty="0" err="1" smtClean="0"/>
              <a:t>pada</a:t>
            </a:r>
            <a:r>
              <a:rPr lang="en-US" dirty="0" smtClean="0"/>
              <a:t> SQL Engine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index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 script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where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select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4114800" cy="5105400"/>
          </a:xfrm>
          <a:solidFill>
            <a:schemeClr val="accent1"/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--- Query (1)</a:t>
            </a:r>
          </a:p>
          <a:p>
            <a:pPr lvl="0">
              <a:buNone/>
              <a:defRPr/>
            </a:pPr>
            <a:r>
              <a:rPr lang="en-US" dirty="0" smtClean="0"/>
              <a:t>SELECT </a:t>
            </a:r>
            <a:r>
              <a:rPr lang="en-US" dirty="0" err="1" smtClean="0"/>
              <a:t>nama_customer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alamat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telepon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jenis_cust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tanggal_join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FROM CUSTOMERS</a:t>
            </a:r>
          </a:p>
          <a:p>
            <a:pPr lvl="0">
              <a:buNone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jenis_cust</a:t>
            </a:r>
            <a:r>
              <a:rPr lang="en-US" dirty="0" smtClean="0"/>
              <a:t> = ‘NVIP’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---Query (2)</a:t>
            </a:r>
          </a:p>
          <a:p>
            <a:pPr lvl="0">
              <a:buNone/>
              <a:defRPr/>
            </a:pPr>
            <a:r>
              <a:rPr lang="en-US" dirty="0" smtClean="0"/>
              <a:t>SELECT </a:t>
            </a:r>
            <a:r>
              <a:rPr lang="en-US" dirty="0" err="1" smtClean="0"/>
              <a:t>nama_customer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alamat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telepon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jenis_cust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tanggal_join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FROM CUSTOMERS</a:t>
            </a:r>
          </a:p>
          <a:p>
            <a:pPr lvl="0">
              <a:buNone/>
              <a:defRPr/>
            </a:pPr>
            <a:r>
              <a:rPr lang="en-US" dirty="0" smtClean="0"/>
              <a:t>WHERE  </a:t>
            </a:r>
            <a:r>
              <a:rPr lang="en-US" dirty="0" err="1" smtClean="0"/>
              <a:t>tanggal_join</a:t>
            </a:r>
            <a:r>
              <a:rPr lang="en-US" dirty="0" smtClean="0"/>
              <a:t> &lt; ‘23 January 2018’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85800"/>
            <a:ext cx="4114800" cy="5181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 Query (3)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nama_customer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telepon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jenis_cust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tanggal_join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CUSTOMERS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 ‘A%’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---Query (4)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nama_customer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telepon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jenis_cust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tanggal_join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CUSTOMERS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 smtClean="0"/>
              <a:t>WHERE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LIKE ‘%A%’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query (1) </a:t>
            </a:r>
            <a:r>
              <a:rPr lang="en-US" dirty="0" err="1" smtClean="0"/>
              <a:t>dan</a:t>
            </a:r>
            <a:r>
              <a:rPr lang="en-US" dirty="0" smtClean="0"/>
              <a:t> (2), </a:t>
            </a:r>
            <a:r>
              <a:rPr lang="en-US" dirty="0" err="1" smtClean="0"/>
              <a:t>didefinisikan</a:t>
            </a:r>
            <a:r>
              <a:rPr lang="en-US" dirty="0" smtClean="0"/>
              <a:t> query </a:t>
            </a:r>
            <a:r>
              <a:rPr lang="en-US" dirty="0" err="1" smtClean="0"/>
              <a:t>dengan</a:t>
            </a:r>
            <a:r>
              <a:rPr lang="en-US" dirty="0" smtClean="0"/>
              <a:t> ‘=‘ </a:t>
            </a:r>
            <a:r>
              <a:rPr lang="en-US" dirty="0" err="1" smtClean="0"/>
              <a:t>dan</a:t>
            </a:r>
            <a:r>
              <a:rPr lang="en-US" dirty="0" smtClean="0"/>
              <a:t> ‘&lt;‘. SQL Engine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index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‘=‘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‘&lt;‘. </a:t>
            </a:r>
            <a:r>
              <a:rPr lang="en-US" dirty="0" err="1" smtClean="0"/>
              <a:t>Pada</a:t>
            </a:r>
            <a:r>
              <a:rPr lang="en-US" dirty="0" smtClean="0"/>
              <a:t> query (3) </a:t>
            </a:r>
            <a:r>
              <a:rPr lang="en-US" dirty="0" err="1" smtClean="0"/>
              <a:t>dan</a:t>
            </a:r>
            <a:r>
              <a:rPr lang="en-US" dirty="0" smtClean="0"/>
              <a:t> (4) </a:t>
            </a:r>
            <a:r>
              <a:rPr lang="en-US" dirty="0" err="1" smtClean="0"/>
              <a:t>mendefiniskan</a:t>
            </a:r>
            <a:r>
              <a:rPr lang="en-US" dirty="0" smtClean="0"/>
              <a:t> query </a:t>
            </a:r>
            <a:r>
              <a:rPr lang="en-US" dirty="0" err="1" smtClean="0"/>
              <a:t>menggunakan</a:t>
            </a:r>
            <a:r>
              <a:rPr lang="en-US" dirty="0" smtClean="0"/>
              <a:t> LIKE. LIKE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index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‘%’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LIKE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% </a:t>
            </a:r>
            <a:r>
              <a:rPr lang="en-US" dirty="0" err="1" smtClean="0"/>
              <a:t>diawal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query (4), SQL Engine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index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berubah-ubah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Kata</a:t>
            </a:r>
            <a:r>
              <a:rPr lang="en-US" dirty="0" smtClean="0"/>
              <a:t> WHERE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function.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3810000" cy="5791200"/>
          </a:xfrm>
          <a:solidFill>
            <a:schemeClr val="accent1"/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--- Query (1)</a:t>
            </a:r>
          </a:p>
          <a:p>
            <a:pPr lvl="0">
              <a:buNone/>
              <a:defRPr/>
            </a:pPr>
            <a:r>
              <a:rPr lang="en-US" dirty="0" smtClean="0"/>
              <a:t>SELECT </a:t>
            </a:r>
            <a:r>
              <a:rPr lang="en-US" dirty="0" err="1" smtClean="0"/>
              <a:t>nama_customer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alamat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telepon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jenis_cust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tanggal_join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FROM CUSTOMERS</a:t>
            </a:r>
          </a:p>
          <a:p>
            <a:pPr lvl="0">
              <a:buNone/>
              <a:defRPr/>
            </a:pPr>
            <a:r>
              <a:rPr lang="en-US" dirty="0" smtClean="0"/>
              <a:t>WHERE SUBSTRING(jenis_cust,1,1)=‘N’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---Query (2)</a:t>
            </a:r>
          </a:p>
          <a:p>
            <a:pPr lvl="0">
              <a:buNone/>
              <a:defRPr/>
            </a:pPr>
            <a:r>
              <a:rPr lang="en-US" dirty="0" smtClean="0"/>
              <a:t>SELECT </a:t>
            </a:r>
            <a:r>
              <a:rPr lang="en-US" dirty="0" err="1" smtClean="0"/>
              <a:t>nama_customer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alamat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telepon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jenis_cust</a:t>
            </a:r>
            <a:r>
              <a:rPr lang="en-US" dirty="0" smtClean="0"/>
              <a:t>,</a:t>
            </a:r>
          </a:p>
          <a:p>
            <a:pPr lvl="0">
              <a:buNone/>
              <a:defRPr/>
            </a:pPr>
            <a:r>
              <a:rPr lang="en-US" dirty="0" smtClean="0"/>
              <a:t>	      </a:t>
            </a:r>
            <a:r>
              <a:rPr lang="en-US" dirty="0" err="1" smtClean="0"/>
              <a:t>tanggal_join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FROM CUSTOMERS</a:t>
            </a:r>
          </a:p>
          <a:p>
            <a:pPr lvl="0">
              <a:buNone/>
              <a:defRPr/>
            </a:pPr>
            <a:r>
              <a:rPr lang="en-US" dirty="0" smtClean="0"/>
              <a:t>WHERE  </a:t>
            </a:r>
            <a:r>
              <a:rPr lang="en-US" dirty="0" err="1" smtClean="0"/>
              <a:t>jenis_cust</a:t>
            </a:r>
            <a:r>
              <a:rPr lang="en-US" dirty="0" smtClean="0"/>
              <a:t> LIKE ‘N%’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228600"/>
            <a:ext cx="4572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(1)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mendefinsikan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where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SUBSTRING. SUBSTRING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salah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 yang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server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mengolah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SUBSTRING, SQL Engine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pencarian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data.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index, query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diganti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974</Words>
  <Application>Microsoft Office PowerPoint</Application>
  <PresentationFormat>On-screen Show (4:3)</PresentationFormat>
  <Paragraphs>211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T-SQL (Transact-SQL)</vt:lpstr>
      <vt:lpstr>T-SQL query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T-SQL query</vt:lpstr>
      <vt:lpstr>T-SQL Programming</vt:lpstr>
      <vt:lpstr>Slide 15</vt:lpstr>
      <vt:lpstr>T-SQL Programming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(Transact-SQL)</dc:title>
  <dc:creator>tanicang</dc:creator>
  <cp:lastModifiedBy>tanicang</cp:lastModifiedBy>
  <cp:revision>46</cp:revision>
  <dcterms:created xsi:type="dcterms:W3CDTF">2018-06-03T05:53:14Z</dcterms:created>
  <dcterms:modified xsi:type="dcterms:W3CDTF">2018-06-25T03:05:51Z</dcterms:modified>
</cp:coreProperties>
</file>