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F794A0-F046-4C9D-9DF4-5BB660DF2B2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70347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794A0-F046-4C9D-9DF4-5BB660DF2B2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145963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794A0-F046-4C9D-9DF4-5BB660DF2B2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214298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794A0-F046-4C9D-9DF4-5BB660DF2B2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223046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794A0-F046-4C9D-9DF4-5BB660DF2B2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88043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F794A0-F046-4C9D-9DF4-5BB660DF2B26}"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322445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794A0-F046-4C9D-9DF4-5BB660DF2B26}"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409950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F794A0-F046-4C9D-9DF4-5BB660DF2B26}"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300083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794A0-F046-4C9D-9DF4-5BB660DF2B26}"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413582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794A0-F046-4C9D-9DF4-5BB660DF2B26}"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174578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794A0-F046-4C9D-9DF4-5BB660DF2B26}"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2ABEF-6474-42F4-A8A1-9146DE456BA0}" type="slidenum">
              <a:rPr lang="en-US" smtClean="0"/>
              <a:t>‹#›</a:t>
            </a:fld>
            <a:endParaRPr lang="en-US"/>
          </a:p>
        </p:txBody>
      </p:sp>
    </p:spTree>
    <p:extLst>
      <p:ext uri="{BB962C8B-B14F-4D97-AF65-F5344CB8AC3E}">
        <p14:creationId xmlns:p14="http://schemas.microsoft.com/office/powerpoint/2010/main" val="198945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794A0-F046-4C9D-9DF4-5BB660DF2B26}" type="datetimeFigureOut">
              <a:rPr lang="en-US" smtClean="0"/>
              <a:t>5/4/2020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2ABEF-6474-42F4-A8A1-9146DE456BA0}" type="slidenum">
              <a:rPr lang="en-US" smtClean="0"/>
              <a:t>‹#›</a:t>
            </a:fld>
            <a:endParaRPr lang="en-US"/>
          </a:p>
        </p:txBody>
      </p:sp>
    </p:spTree>
    <p:extLst>
      <p:ext uri="{BB962C8B-B14F-4D97-AF65-F5344CB8AC3E}">
        <p14:creationId xmlns:p14="http://schemas.microsoft.com/office/powerpoint/2010/main" val="1596889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914400"/>
          </a:xfrm>
        </p:spPr>
        <p:txBody>
          <a:bodyPr/>
          <a:lstStyle/>
          <a:p>
            <a:r>
              <a:rPr lang="en-US" dirty="0" smtClean="0">
                <a:solidFill>
                  <a:srgbClr val="FF0000"/>
                </a:solidFill>
              </a:rPr>
              <a:t>Store Procedure </a:t>
            </a:r>
            <a:endParaRPr lang="en-US" dirty="0">
              <a:solidFill>
                <a:srgbClr val="FF0000"/>
              </a:solidFill>
            </a:endParaRPr>
          </a:p>
        </p:txBody>
      </p:sp>
      <p:sp>
        <p:nvSpPr>
          <p:cNvPr id="3" name="Subtitle 2"/>
          <p:cNvSpPr>
            <a:spLocks noGrp="1"/>
          </p:cNvSpPr>
          <p:nvPr>
            <p:ph type="subTitle" idx="1"/>
          </p:nvPr>
        </p:nvSpPr>
        <p:spPr>
          <a:xfrm>
            <a:off x="304800" y="1371600"/>
            <a:ext cx="8534400" cy="5257800"/>
          </a:xfrm>
        </p:spPr>
        <p:txBody>
          <a:bodyPr>
            <a:normAutofit fontScale="55000" lnSpcReduction="20000"/>
          </a:bodyPr>
          <a:lstStyle/>
          <a:p>
            <a:pPr algn="l"/>
            <a:r>
              <a:rPr lang="id-ID" b="1" dirty="0">
                <a:solidFill>
                  <a:schemeClr val="tx1"/>
                </a:solidFill>
              </a:rPr>
              <a:t>Stored Procedure </a:t>
            </a:r>
            <a:r>
              <a:rPr lang="id-ID" dirty="0">
                <a:solidFill>
                  <a:schemeClr val="tx1"/>
                </a:solidFill>
              </a:rPr>
              <a:t>adalah sebuah kelompok kode SQL yang di simpan di katalog database dan dapat  di panggil kemudian oleh program, trigger atau bahkan stored procedure.Sebuah Stored Procedure yang memanggil diri nya sendiri di sebut </a:t>
            </a:r>
            <a:r>
              <a:rPr lang="id-ID" dirty="0">
                <a:solidFill>
                  <a:srgbClr val="FF0000"/>
                </a:solidFill>
              </a:rPr>
              <a:t>rekursif stored procedure</a:t>
            </a:r>
            <a:r>
              <a:rPr lang="id-ID" dirty="0">
                <a:solidFill>
                  <a:schemeClr val="tx1"/>
                </a:solidFill>
              </a:rPr>
              <a:t>.</a:t>
            </a:r>
            <a:endParaRPr lang="en-US" dirty="0">
              <a:solidFill>
                <a:schemeClr val="tx1"/>
              </a:solidFill>
            </a:endParaRPr>
          </a:p>
          <a:p>
            <a:pPr algn="l"/>
            <a:r>
              <a:rPr lang="id-ID" dirty="0">
                <a:solidFill>
                  <a:schemeClr val="tx1"/>
                </a:solidFill>
              </a:rPr>
              <a:t> </a:t>
            </a:r>
            <a:endParaRPr lang="en-US" dirty="0">
              <a:solidFill>
                <a:schemeClr val="tx1"/>
              </a:solidFill>
            </a:endParaRPr>
          </a:p>
          <a:p>
            <a:pPr algn="l"/>
            <a:r>
              <a:rPr lang="id-ID" b="1" dirty="0">
                <a:solidFill>
                  <a:schemeClr val="tx1"/>
                </a:solidFill>
              </a:rPr>
              <a:t>Stored procedure </a:t>
            </a:r>
            <a:r>
              <a:rPr lang="id-ID" dirty="0">
                <a:solidFill>
                  <a:schemeClr val="tx1"/>
                </a:solidFill>
              </a:rPr>
              <a:t>pada dasarnya adalah sebuah program yang disimpan di dalam database server, karena stored procedure ini dapat menerima suatu input parameter dan output parameter serta dapat menghasilkan suatu message succes atau error.</a:t>
            </a:r>
            <a:endParaRPr lang="en-US" dirty="0">
              <a:solidFill>
                <a:schemeClr val="tx1"/>
              </a:solidFill>
            </a:endParaRPr>
          </a:p>
          <a:p>
            <a:pPr algn="l"/>
            <a:r>
              <a:rPr lang="id-ID" dirty="0">
                <a:solidFill>
                  <a:schemeClr val="tx1"/>
                </a:solidFill>
              </a:rPr>
              <a:t> </a:t>
            </a:r>
            <a:endParaRPr lang="en-US" dirty="0">
              <a:solidFill>
                <a:schemeClr val="tx1"/>
              </a:solidFill>
            </a:endParaRPr>
          </a:p>
          <a:p>
            <a:pPr algn="l"/>
            <a:r>
              <a:rPr lang="id-ID" b="1" dirty="0">
                <a:solidFill>
                  <a:schemeClr val="tx1"/>
                </a:solidFill>
              </a:rPr>
              <a:t>Stored procedure </a:t>
            </a:r>
            <a:r>
              <a:rPr lang="id-ID" dirty="0">
                <a:solidFill>
                  <a:schemeClr val="tx1"/>
                </a:solidFill>
              </a:rPr>
              <a:t>sangat bermanfaat untuk aplikasi database, baik untuk meningkatkan kinerja maupun untuk pemeliharaan. Karena setelah procedure dijalankan di server, akses berikutnya akan menjadi lebih mudah dan cepat karena eksekusi telah tersimpan di dalam memory.</a:t>
            </a:r>
            <a:endParaRPr lang="en-US" dirty="0">
              <a:solidFill>
                <a:schemeClr val="tx1"/>
              </a:solidFill>
            </a:endParaRPr>
          </a:p>
          <a:p>
            <a:pPr algn="l"/>
            <a:r>
              <a:rPr lang="id-ID" dirty="0">
                <a:solidFill>
                  <a:schemeClr val="tx1"/>
                </a:solidFill>
              </a:rPr>
              <a:t> </a:t>
            </a:r>
            <a:endParaRPr lang="en-US" dirty="0">
              <a:solidFill>
                <a:schemeClr val="tx1"/>
              </a:solidFill>
            </a:endParaRPr>
          </a:p>
          <a:p>
            <a:pPr algn="l"/>
            <a:r>
              <a:rPr lang="id-ID" b="1" dirty="0">
                <a:solidFill>
                  <a:schemeClr val="tx1"/>
                </a:solidFill>
              </a:rPr>
              <a:t>Stored procedure </a:t>
            </a:r>
            <a:r>
              <a:rPr lang="id-ID" dirty="0">
                <a:solidFill>
                  <a:schemeClr val="tx1"/>
                </a:solidFill>
              </a:rPr>
              <a:t>juga dapat menjalankan procedure yang lain, dan juga dapat memberitahukan bahwa ia telah dijalankan dengan sukses atau gagal.</a:t>
            </a:r>
            <a:endParaRPr lang="en-US" dirty="0">
              <a:solidFill>
                <a:schemeClr val="tx1"/>
              </a:solidFill>
            </a:endParaRPr>
          </a:p>
          <a:p>
            <a:pPr algn="l"/>
            <a:r>
              <a:rPr lang="id-ID" dirty="0">
                <a:solidFill>
                  <a:schemeClr val="tx1"/>
                </a:solidFill>
              </a:rPr>
              <a:t> </a:t>
            </a:r>
            <a:endParaRPr lang="en-US" dirty="0">
              <a:solidFill>
                <a:schemeClr val="tx1"/>
              </a:solidFill>
            </a:endParaRPr>
          </a:p>
          <a:p>
            <a:pPr algn="l"/>
            <a:r>
              <a:rPr lang="id-ID" b="1" dirty="0">
                <a:solidFill>
                  <a:schemeClr val="tx1"/>
                </a:solidFill>
              </a:rPr>
              <a:t>Stored procedure </a:t>
            </a:r>
            <a:r>
              <a:rPr lang="id-ID" dirty="0">
                <a:solidFill>
                  <a:schemeClr val="tx1"/>
                </a:solidFill>
              </a:rPr>
              <a:t>dapat menerima parameter input, dengan menggunakan variabel lokal, dan menghasilkan data dengan menggunakan output parameter, return code, result set dari statement SELECT.</a:t>
            </a:r>
            <a:endParaRPr lang="en-US" dirty="0">
              <a:solidFill>
                <a:schemeClr val="tx1"/>
              </a:solidFill>
            </a:endParaRPr>
          </a:p>
        </p:txBody>
      </p:sp>
    </p:spTree>
    <p:extLst>
      <p:ext uri="{BB962C8B-B14F-4D97-AF65-F5344CB8AC3E}">
        <p14:creationId xmlns:p14="http://schemas.microsoft.com/office/powerpoint/2010/main" val="13088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solidFill>
                  <a:srgbClr val="FF0000"/>
                </a:solidFill>
              </a:rPr>
              <a:t>KEUNTUNGAN PENGGUNAAN STORED PROCEDURE</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lvl="1"/>
            <a:r>
              <a:rPr lang="id-ID" dirty="0"/>
              <a:t>Meningkatkan performance aplikasi.</a:t>
            </a:r>
            <a:endParaRPr lang="en-US" dirty="0"/>
          </a:p>
          <a:p>
            <a:pPr lvl="1"/>
            <a:r>
              <a:rPr lang="id-ID" dirty="0"/>
              <a:t>Sebuah Stored Procedure di simpan dan di compile di katalog database yang mana dapat di eksekusi lebih cepat di bandingkan SQL yang tidak di compile dari kode aplikasi.</a:t>
            </a:r>
            <a:endParaRPr lang="en-US" dirty="0"/>
          </a:p>
          <a:p>
            <a:pPr lvl="1"/>
            <a:r>
              <a:rPr lang="id-ID" dirty="0"/>
              <a:t>Mengurangi traffic antara aplikasi dan database server.</a:t>
            </a:r>
            <a:endParaRPr lang="en-US" dirty="0"/>
          </a:p>
          <a:p>
            <a:pPr lvl="1"/>
            <a:r>
              <a:rPr lang="id-ID" dirty="0"/>
              <a:t>Aplikasi hanya mengirim nama stored procedure untuk mengeksekusi SQL.</a:t>
            </a:r>
            <a:endParaRPr lang="en-US" dirty="0"/>
          </a:p>
          <a:p>
            <a:pPr lvl="1"/>
            <a:r>
              <a:rPr lang="id-ID" dirty="0"/>
              <a:t>Dapat di gunakan kembali dan transparent ke aplikasi yang ingin menggunakan nya.</a:t>
            </a:r>
            <a:endParaRPr lang="en-US" dirty="0"/>
          </a:p>
          <a:p>
            <a:pPr lvl="1"/>
            <a:r>
              <a:rPr lang="id-ID" dirty="0"/>
              <a:t>Aman</a:t>
            </a:r>
            <a:r>
              <a:rPr lang="id-ID" dirty="0" smtClean="0"/>
              <a:t>.</a:t>
            </a:r>
            <a:endParaRPr lang="en-US" dirty="0" smtClean="0"/>
          </a:p>
          <a:p>
            <a:pPr lvl="1"/>
            <a:r>
              <a:rPr lang="id-ID" dirty="0"/>
              <a:t>Penggunaan Stored Procedure dapat di akses hak nya oleh aplikasi oleh Database Administrator</a:t>
            </a: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36743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solidFill>
                  <a:srgbClr val="FF0000"/>
                </a:solidFill>
              </a:rPr>
              <a:t>KERUGIAN PENGGUNAAN STORED PROCEDURE</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lvl="1"/>
            <a:r>
              <a:rPr lang="id-ID" dirty="0"/>
              <a:t>Dapat mengakibatkan Database server membutuhkan memory dan prosessor lebih tinggi.</a:t>
            </a:r>
            <a:endParaRPr lang="en-US" dirty="0"/>
          </a:p>
          <a:p>
            <a:pPr lvl="1"/>
            <a:r>
              <a:rPr lang="id-ID" dirty="0"/>
              <a:t>Stored procedure hanya berisi SQL deklaratif, sehingga sangat sulit untuk menulis sebuah procedure dengan kompleksitas logika, seperti bahasa pemrograman yang di gunakan untuk memprogram </a:t>
            </a:r>
            <a:r>
              <a:rPr lang="id-ID" dirty="0" smtClean="0"/>
              <a:t>aplikasi.</a:t>
            </a:r>
            <a:endParaRPr lang="en-US" dirty="0"/>
          </a:p>
          <a:p>
            <a:pPr lvl="1"/>
            <a:r>
              <a:rPr lang="id-ID" dirty="0" smtClean="0"/>
              <a:t>Membutuhkan </a:t>
            </a:r>
            <a:r>
              <a:rPr lang="id-ID" dirty="0"/>
              <a:t>keahlian khusus untuk menulis dan me maintain  stored  procedure  yang tidak setiap developer memiliki, sehingga dapat membuat ribet</a:t>
            </a:r>
            <a:endParaRPr lang="en-US" dirty="0"/>
          </a:p>
        </p:txBody>
      </p:sp>
    </p:spTree>
    <p:extLst>
      <p:ext uri="{BB962C8B-B14F-4D97-AF65-F5344CB8AC3E}">
        <p14:creationId xmlns:p14="http://schemas.microsoft.com/office/powerpoint/2010/main" val="58696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rgbClr val="FF0000"/>
                </a:solidFill>
              </a:rPr>
              <a:t>MEMBUAT STORED PROCEDURE</a:t>
            </a:r>
            <a:endParaRPr lang="en-US"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pPr marL="0" lvl="0" indent="0">
              <a:buNone/>
            </a:pPr>
            <a:r>
              <a:rPr lang="en-US" b="1" dirty="0" smtClean="0">
                <a:solidFill>
                  <a:srgbClr val="FF0000"/>
                </a:solidFill>
              </a:rPr>
              <a:t>1. </a:t>
            </a:r>
            <a:r>
              <a:rPr lang="id-ID" b="1" dirty="0">
                <a:solidFill>
                  <a:srgbClr val="FF0000"/>
                </a:solidFill>
              </a:rPr>
              <a:t>Procedure Untuk Menampilkan Data</a:t>
            </a:r>
            <a:endParaRPr lang="en-US" dirty="0">
              <a:solidFill>
                <a:srgbClr val="FF0000"/>
              </a:solidFill>
            </a:endParaRPr>
          </a:p>
          <a:p>
            <a:pPr marL="0" indent="0">
              <a:buNone/>
            </a:pPr>
            <a:r>
              <a:rPr lang="id-ID" b="1" dirty="0"/>
              <a:t> </a:t>
            </a:r>
            <a:endParaRPr lang="en-US" dirty="0"/>
          </a:p>
          <a:p>
            <a:pPr marL="0" indent="0">
              <a:buNone/>
            </a:pPr>
            <a:r>
              <a:rPr lang="id-ID" b="1" dirty="0">
                <a:solidFill>
                  <a:srgbClr val="0070C0"/>
                </a:solidFill>
              </a:rPr>
              <a:t>CREATE PROCEDURE</a:t>
            </a:r>
            <a:r>
              <a:rPr lang="id-ID" dirty="0"/>
              <a:t> </a:t>
            </a:r>
            <a:r>
              <a:rPr lang="id-ID" dirty="0" smtClean="0"/>
              <a:t>tampilpegawai</a:t>
            </a:r>
            <a:endParaRPr lang="en-US" dirty="0" smtClean="0"/>
          </a:p>
          <a:p>
            <a:pPr marL="0" indent="0">
              <a:buNone/>
            </a:pPr>
            <a:r>
              <a:rPr lang="id-ID" b="1" dirty="0" smtClean="0">
                <a:solidFill>
                  <a:srgbClr val="0070C0"/>
                </a:solidFill>
              </a:rPr>
              <a:t>AS</a:t>
            </a:r>
            <a:endParaRPr lang="en-US" b="1" dirty="0">
              <a:solidFill>
                <a:srgbClr val="0070C0"/>
              </a:solidFill>
            </a:endParaRPr>
          </a:p>
          <a:p>
            <a:pPr marL="0" indent="0">
              <a:buNone/>
            </a:pPr>
            <a:r>
              <a:rPr lang="id-ID" b="1" dirty="0">
                <a:solidFill>
                  <a:srgbClr val="0070C0"/>
                </a:solidFill>
              </a:rPr>
              <a:t>select * from</a:t>
            </a:r>
            <a:r>
              <a:rPr lang="id-ID" dirty="0"/>
              <a:t> pegawai</a:t>
            </a:r>
            <a:endParaRPr lang="en-US" dirty="0"/>
          </a:p>
          <a:p>
            <a:pPr marL="0" indent="0">
              <a:buNone/>
            </a:pPr>
            <a:r>
              <a:rPr lang="id-ID" dirty="0"/>
              <a:t> </a:t>
            </a:r>
            <a:endParaRPr lang="en-US" dirty="0"/>
          </a:p>
          <a:p>
            <a:pPr marL="0" indent="0">
              <a:buNone/>
            </a:pPr>
            <a:r>
              <a:rPr lang="id-ID" dirty="0"/>
              <a:t> </a:t>
            </a:r>
            <a:endParaRPr lang="en-US" dirty="0"/>
          </a:p>
          <a:p>
            <a:pPr marL="0" indent="0">
              <a:buNone/>
            </a:pPr>
            <a:r>
              <a:rPr lang="id-ID" b="1" dirty="0">
                <a:solidFill>
                  <a:srgbClr val="0070C0"/>
                </a:solidFill>
              </a:rPr>
              <a:t>CREATE PROCEDURE</a:t>
            </a:r>
            <a:r>
              <a:rPr lang="id-ID" dirty="0"/>
              <a:t> tampilpegawaiNIP @nip </a:t>
            </a:r>
            <a:r>
              <a:rPr lang="id-ID" b="1" dirty="0">
                <a:solidFill>
                  <a:srgbClr val="0070C0"/>
                </a:solidFill>
              </a:rPr>
              <a:t>Varchar(4)</a:t>
            </a:r>
            <a:endParaRPr lang="en-US" b="1" dirty="0">
              <a:solidFill>
                <a:srgbClr val="0070C0"/>
              </a:solidFill>
            </a:endParaRPr>
          </a:p>
          <a:p>
            <a:pPr marL="0" indent="0">
              <a:buNone/>
            </a:pPr>
            <a:r>
              <a:rPr lang="id-ID" b="1" dirty="0">
                <a:solidFill>
                  <a:srgbClr val="0070C0"/>
                </a:solidFill>
              </a:rPr>
              <a:t>AS</a:t>
            </a:r>
            <a:endParaRPr lang="en-US" b="1" dirty="0">
              <a:solidFill>
                <a:srgbClr val="0070C0"/>
              </a:solidFill>
            </a:endParaRPr>
          </a:p>
          <a:p>
            <a:pPr marL="0" indent="0">
              <a:buNone/>
            </a:pPr>
            <a:r>
              <a:rPr lang="id-ID" b="1" dirty="0">
                <a:solidFill>
                  <a:srgbClr val="0070C0"/>
                </a:solidFill>
              </a:rPr>
              <a:t>select * from</a:t>
            </a:r>
            <a:r>
              <a:rPr lang="id-ID" dirty="0"/>
              <a:t> pegawai </a:t>
            </a:r>
            <a:r>
              <a:rPr lang="id-ID" b="1" dirty="0">
                <a:solidFill>
                  <a:srgbClr val="0070C0"/>
                </a:solidFill>
              </a:rPr>
              <a:t>WHERE </a:t>
            </a:r>
            <a:r>
              <a:rPr lang="id-ID" dirty="0"/>
              <a:t>nip = @nip</a:t>
            </a:r>
            <a:endParaRPr lang="en-US" dirty="0"/>
          </a:p>
          <a:p>
            <a:pPr marL="0" indent="0">
              <a:buNone/>
            </a:pPr>
            <a:r>
              <a:rPr lang="id-ID" dirty="0"/>
              <a:t> </a:t>
            </a:r>
            <a:endParaRPr lang="en-US" dirty="0"/>
          </a:p>
          <a:p>
            <a:pPr marL="0" indent="0">
              <a:buNone/>
            </a:pPr>
            <a:r>
              <a:rPr lang="id-ID" dirty="0"/>
              <a:t>Untuk menjalankan stored procedure diatas menggunakan perintah EXEC</a:t>
            </a:r>
            <a:endParaRPr lang="en-US" dirty="0"/>
          </a:p>
          <a:p>
            <a:pPr marL="0" indent="0">
              <a:buNone/>
            </a:pPr>
            <a:r>
              <a:rPr lang="id-ID" dirty="0"/>
              <a:t> </a:t>
            </a:r>
            <a:endParaRPr lang="en-US" dirty="0"/>
          </a:p>
          <a:p>
            <a:pPr marL="0" indent="0">
              <a:buNone/>
            </a:pPr>
            <a:r>
              <a:rPr lang="id-ID" b="1" dirty="0">
                <a:solidFill>
                  <a:srgbClr val="0070C0"/>
                </a:solidFill>
              </a:rPr>
              <a:t>exec</a:t>
            </a:r>
            <a:r>
              <a:rPr lang="id-ID" dirty="0"/>
              <a:t> tampilpegawai</a:t>
            </a:r>
            <a:endParaRPr lang="en-US" dirty="0"/>
          </a:p>
          <a:p>
            <a:pPr marL="0" indent="0">
              <a:buNone/>
            </a:pPr>
            <a:r>
              <a:rPr lang="id-ID" b="1" dirty="0">
                <a:solidFill>
                  <a:srgbClr val="0070C0"/>
                </a:solidFill>
              </a:rPr>
              <a:t>exec</a:t>
            </a:r>
            <a:r>
              <a:rPr lang="id-ID" dirty="0"/>
              <a:t> tampilpegawaiNIP </a:t>
            </a:r>
            <a:r>
              <a:rPr lang="id-ID" dirty="0">
                <a:solidFill>
                  <a:srgbClr val="FF0000"/>
                </a:solidFill>
              </a:rPr>
              <a:t>'N01'</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01576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609600"/>
          </a:xfrm>
        </p:spPr>
        <p:txBody>
          <a:bodyPr/>
          <a:lstStyle/>
          <a:p>
            <a:pPr marL="0" indent="0">
              <a:buNone/>
            </a:pPr>
            <a:r>
              <a:rPr lang="id-ID" dirty="0"/>
              <a:t>Maka hasilnya sbb:</a:t>
            </a:r>
            <a:endParaRPr lang="en-US" dirty="0"/>
          </a:p>
        </p:txBody>
      </p:sp>
      <p:pic>
        <p:nvPicPr>
          <p:cNvPr id="4" name="image2.png"/>
          <p:cNvPicPr/>
          <p:nvPr/>
        </p:nvPicPr>
        <p:blipFill>
          <a:blip r:embed="rId2" cstate="print"/>
          <a:stretch>
            <a:fillRect/>
          </a:stretch>
        </p:blipFill>
        <p:spPr>
          <a:xfrm>
            <a:off x="304800" y="1295400"/>
            <a:ext cx="8458200" cy="4953000"/>
          </a:xfrm>
          <a:prstGeom prst="rect">
            <a:avLst/>
          </a:prstGeom>
        </p:spPr>
      </p:pic>
    </p:spTree>
    <p:extLst>
      <p:ext uri="{BB962C8B-B14F-4D97-AF65-F5344CB8AC3E}">
        <p14:creationId xmlns:p14="http://schemas.microsoft.com/office/powerpoint/2010/main" val="421474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1"/>
            <a:ext cx="8610600" cy="4953000"/>
          </a:xfrm>
        </p:spPr>
        <p:txBody>
          <a:bodyPr>
            <a:normAutofit fontScale="55000" lnSpcReduction="20000"/>
          </a:bodyPr>
          <a:lstStyle/>
          <a:p>
            <a:pPr marL="0" indent="0">
              <a:buNone/>
            </a:pPr>
            <a:r>
              <a:rPr lang="en-US" b="1" dirty="0" smtClean="0">
                <a:solidFill>
                  <a:srgbClr val="FF0000"/>
                </a:solidFill>
              </a:rPr>
              <a:t>2. </a:t>
            </a:r>
            <a:r>
              <a:rPr lang="id-ID" b="1" dirty="0">
                <a:solidFill>
                  <a:srgbClr val="FF0000"/>
                </a:solidFill>
              </a:rPr>
              <a:t>Procedure Untuk Insert </a:t>
            </a:r>
            <a:r>
              <a:rPr lang="id-ID" b="1" dirty="0" smtClean="0">
                <a:solidFill>
                  <a:srgbClr val="FF0000"/>
                </a:solidFill>
              </a:rPr>
              <a:t>Data</a:t>
            </a:r>
            <a:endParaRPr lang="en-US" b="1" dirty="0" smtClean="0">
              <a:solidFill>
                <a:srgbClr val="FF0000"/>
              </a:solidFill>
            </a:endParaRPr>
          </a:p>
          <a:p>
            <a:pPr marL="0" indent="0">
              <a:buNone/>
            </a:pPr>
            <a:endParaRPr lang="en-US" b="1" dirty="0" smtClean="0">
              <a:solidFill>
                <a:srgbClr val="0070C0"/>
              </a:solidFill>
            </a:endParaRPr>
          </a:p>
          <a:p>
            <a:pPr marL="0" indent="0">
              <a:buNone/>
            </a:pPr>
            <a:r>
              <a:rPr lang="id-ID" b="1" dirty="0" smtClean="0">
                <a:solidFill>
                  <a:srgbClr val="0070C0"/>
                </a:solidFill>
              </a:rPr>
              <a:t>CREATE </a:t>
            </a:r>
            <a:r>
              <a:rPr lang="id-ID" b="1" dirty="0">
                <a:solidFill>
                  <a:srgbClr val="0070C0"/>
                </a:solidFill>
              </a:rPr>
              <a:t>PROCEDURE </a:t>
            </a:r>
            <a:r>
              <a:rPr lang="id-ID" dirty="0"/>
              <a:t>INSERTPEGAWAI </a:t>
            </a:r>
            <a:endParaRPr lang="en-US" dirty="0" smtClean="0"/>
          </a:p>
          <a:p>
            <a:pPr marL="0" indent="0">
              <a:buNone/>
            </a:pPr>
            <a:r>
              <a:rPr lang="id-ID" dirty="0" smtClean="0"/>
              <a:t>@</a:t>
            </a:r>
            <a:r>
              <a:rPr lang="id-ID" dirty="0"/>
              <a:t>NIP </a:t>
            </a:r>
            <a:r>
              <a:rPr lang="id-ID" b="1" dirty="0">
                <a:solidFill>
                  <a:srgbClr val="0070C0"/>
                </a:solidFill>
              </a:rPr>
              <a:t>VARCHAR (4)</a:t>
            </a:r>
            <a:r>
              <a:rPr lang="id-ID" dirty="0"/>
              <a:t>,</a:t>
            </a:r>
            <a:endParaRPr lang="en-US" dirty="0"/>
          </a:p>
          <a:p>
            <a:pPr marL="0" indent="0">
              <a:buNone/>
            </a:pPr>
            <a:r>
              <a:rPr lang="id-ID" dirty="0"/>
              <a:t>@NAMA </a:t>
            </a:r>
            <a:r>
              <a:rPr lang="id-ID" b="1" dirty="0">
                <a:solidFill>
                  <a:srgbClr val="0070C0"/>
                </a:solidFill>
              </a:rPr>
              <a:t>VARCHAR (50)</a:t>
            </a:r>
            <a:r>
              <a:rPr lang="id-ID" dirty="0"/>
              <a:t>,</a:t>
            </a:r>
            <a:endParaRPr lang="en-US" dirty="0"/>
          </a:p>
          <a:p>
            <a:pPr marL="0" indent="0">
              <a:buNone/>
            </a:pPr>
            <a:r>
              <a:rPr lang="id-ID" dirty="0"/>
              <a:t>@KOTA </a:t>
            </a:r>
            <a:r>
              <a:rPr lang="id-ID" b="1" dirty="0">
                <a:solidFill>
                  <a:srgbClr val="0070C0"/>
                </a:solidFill>
              </a:rPr>
              <a:t>VARCHAR (25)</a:t>
            </a:r>
            <a:r>
              <a:rPr lang="id-ID" dirty="0"/>
              <a:t>, </a:t>
            </a:r>
            <a:endParaRPr lang="en-US" dirty="0" smtClean="0"/>
          </a:p>
          <a:p>
            <a:pPr marL="0" indent="0">
              <a:buNone/>
            </a:pPr>
            <a:r>
              <a:rPr lang="id-ID" dirty="0" smtClean="0"/>
              <a:t>@</a:t>
            </a:r>
            <a:r>
              <a:rPr lang="id-ID" dirty="0"/>
              <a:t>TGLLAHIR </a:t>
            </a:r>
            <a:r>
              <a:rPr lang="id-ID" b="1" dirty="0">
                <a:solidFill>
                  <a:srgbClr val="0070C0"/>
                </a:solidFill>
              </a:rPr>
              <a:t>DATETIME </a:t>
            </a:r>
            <a:r>
              <a:rPr lang="id-ID" dirty="0"/>
              <a:t>, </a:t>
            </a:r>
            <a:endParaRPr lang="en-US" dirty="0" smtClean="0"/>
          </a:p>
          <a:p>
            <a:pPr marL="0" indent="0">
              <a:buNone/>
            </a:pPr>
            <a:r>
              <a:rPr lang="id-ID" dirty="0" smtClean="0"/>
              <a:t>@</a:t>
            </a:r>
            <a:r>
              <a:rPr lang="id-ID" dirty="0"/>
              <a:t>JK </a:t>
            </a:r>
            <a:r>
              <a:rPr lang="id-ID" b="1" dirty="0">
                <a:solidFill>
                  <a:srgbClr val="0070C0"/>
                </a:solidFill>
              </a:rPr>
              <a:t>VARCHAR (1)</a:t>
            </a:r>
            <a:r>
              <a:rPr lang="id-ID" dirty="0"/>
              <a:t>,</a:t>
            </a:r>
            <a:endParaRPr lang="en-US" dirty="0"/>
          </a:p>
          <a:p>
            <a:pPr marL="0" indent="0">
              <a:buNone/>
            </a:pPr>
            <a:r>
              <a:rPr lang="id-ID" dirty="0"/>
              <a:t>@KJ </a:t>
            </a:r>
            <a:r>
              <a:rPr lang="id-ID" b="1" dirty="0">
                <a:solidFill>
                  <a:srgbClr val="0070C0"/>
                </a:solidFill>
              </a:rPr>
              <a:t>VARCHAR (4) </a:t>
            </a:r>
            <a:endParaRPr lang="en-US" b="1" dirty="0" smtClean="0">
              <a:solidFill>
                <a:srgbClr val="0070C0"/>
              </a:solidFill>
            </a:endParaRPr>
          </a:p>
          <a:p>
            <a:pPr marL="0" indent="0">
              <a:buNone/>
            </a:pPr>
            <a:r>
              <a:rPr lang="id-ID" b="1" dirty="0" smtClean="0">
                <a:solidFill>
                  <a:srgbClr val="0070C0"/>
                </a:solidFill>
              </a:rPr>
              <a:t>AS</a:t>
            </a:r>
            <a:endParaRPr lang="en-US" b="1" dirty="0">
              <a:solidFill>
                <a:srgbClr val="0070C0"/>
              </a:solidFill>
            </a:endParaRPr>
          </a:p>
          <a:p>
            <a:pPr marL="0" indent="0">
              <a:buNone/>
            </a:pPr>
            <a:r>
              <a:rPr lang="en-US" b="1" dirty="0" smtClean="0">
                <a:solidFill>
                  <a:srgbClr val="0070C0"/>
                </a:solidFill>
              </a:rPr>
              <a:t>	</a:t>
            </a:r>
            <a:r>
              <a:rPr lang="id-ID" b="1" dirty="0" smtClean="0">
                <a:solidFill>
                  <a:srgbClr val="0070C0"/>
                </a:solidFill>
              </a:rPr>
              <a:t>INSERT </a:t>
            </a:r>
            <a:r>
              <a:rPr lang="id-ID" b="1" dirty="0">
                <a:solidFill>
                  <a:srgbClr val="0070C0"/>
                </a:solidFill>
              </a:rPr>
              <a:t>INTO</a:t>
            </a:r>
            <a:r>
              <a:rPr lang="id-ID" dirty="0"/>
              <a:t> PEGAWAI (nip,nama,kota,tgllahir,jk,kj) </a:t>
            </a:r>
            <a:r>
              <a:rPr lang="id-ID" b="1" dirty="0">
                <a:solidFill>
                  <a:srgbClr val="0070C0"/>
                </a:solidFill>
              </a:rPr>
              <a:t>VALUES</a:t>
            </a:r>
            <a:r>
              <a:rPr lang="id-ID" dirty="0"/>
              <a:t> </a:t>
            </a:r>
            <a:r>
              <a:rPr lang="en-US" dirty="0" smtClean="0"/>
              <a:t>	</a:t>
            </a:r>
            <a:r>
              <a:rPr lang="id-ID" dirty="0" smtClean="0"/>
              <a:t>(@</a:t>
            </a:r>
            <a:r>
              <a:rPr lang="id-ID" dirty="0"/>
              <a:t>NIP,@NAMA,@KOTA,@TGLLAHIR,@JK,@JK)</a:t>
            </a:r>
            <a:endParaRPr lang="en-US" dirty="0"/>
          </a:p>
          <a:p>
            <a:pPr marL="0" indent="0">
              <a:buNone/>
            </a:pPr>
            <a:r>
              <a:rPr lang="id-ID" dirty="0"/>
              <a:t> </a:t>
            </a:r>
            <a:endParaRPr lang="en-US" dirty="0"/>
          </a:p>
          <a:p>
            <a:pPr marL="0" indent="0">
              <a:buNone/>
            </a:pPr>
            <a:r>
              <a:rPr lang="id-ID" dirty="0"/>
              <a:t>Untuk menjalankan stored procedure diatas :</a:t>
            </a:r>
            <a:endParaRPr lang="en-US" dirty="0"/>
          </a:p>
          <a:p>
            <a:pPr marL="0" indent="0">
              <a:buNone/>
            </a:pPr>
            <a:r>
              <a:rPr lang="id-ID" dirty="0"/>
              <a:t> </a:t>
            </a:r>
            <a:endParaRPr lang="en-US" dirty="0"/>
          </a:p>
          <a:p>
            <a:pPr marL="0" indent="0">
              <a:buNone/>
            </a:pPr>
            <a:r>
              <a:rPr lang="id-ID" b="1" dirty="0">
                <a:solidFill>
                  <a:srgbClr val="0070C0"/>
                </a:solidFill>
              </a:rPr>
              <a:t>EXEC</a:t>
            </a:r>
            <a:r>
              <a:rPr lang="id-ID" dirty="0"/>
              <a:t> INSERTPEGAWAI </a:t>
            </a:r>
            <a:r>
              <a:rPr lang="id-ID" dirty="0">
                <a:solidFill>
                  <a:srgbClr val="FF0000"/>
                </a:solidFill>
              </a:rPr>
              <a:t>'N08','SUFAJAR','KLATEN', '1981-06-24','L','J02'</a:t>
            </a:r>
            <a:endParaRPr lang="en-US" dirty="0">
              <a:solidFill>
                <a:srgbClr val="FF0000"/>
              </a:solidFill>
            </a:endParaRPr>
          </a:p>
          <a:p>
            <a:pPr marL="0" indent="0">
              <a:buNone/>
            </a:pPr>
            <a:r>
              <a:rPr lang="en-US" dirty="0"/>
              <a:t/>
            </a:r>
            <a:br>
              <a:rPr lang="en-US" dirty="0"/>
            </a:br>
            <a:endParaRPr lang="en-US" dirty="0"/>
          </a:p>
          <a:p>
            <a:pPr marL="0" indent="0">
              <a:buNone/>
            </a:pPr>
            <a:endParaRPr lang="en-US" dirty="0"/>
          </a:p>
        </p:txBody>
      </p:sp>
      <p:pic>
        <p:nvPicPr>
          <p:cNvPr id="4" name="image3.jpeg"/>
          <p:cNvPicPr/>
          <p:nvPr/>
        </p:nvPicPr>
        <p:blipFill>
          <a:blip r:embed="rId2" cstate="print"/>
          <a:stretch>
            <a:fillRect/>
          </a:stretch>
        </p:blipFill>
        <p:spPr>
          <a:xfrm>
            <a:off x="152400" y="5029200"/>
            <a:ext cx="8077200" cy="1524000"/>
          </a:xfrm>
          <a:prstGeom prst="rect">
            <a:avLst/>
          </a:prstGeom>
        </p:spPr>
      </p:pic>
    </p:spTree>
    <p:extLst>
      <p:ext uri="{BB962C8B-B14F-4D97-AF65-F5344CB8AC3E}">
        <p14:creationId xmlns:p14="http://schemas.microsoft.com/office/powerpoint/2010/main" val="66759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6324600"/>
          </a:xfrm>
        </p:spPr>
        <p:txBody>
          <a:bodyPr>
            <a:normAutofit fontScale="55000" lnSpcReduction="20000"/>
          </a:bodyPr>
          <a:lstStyle/>
          <a:p>
            <a:pPr marL="0" indent="0">
              <a:buNone/>
            </a:pPr>
            <a:r>
              <a:rPr lang="en-US" b="1" dirty="0" smtClean="0">
                <a:solidFill>
                  <a:srgbClr val="FF0000"/>
                </a:solidFill>
              </a:rPr>
              <a:t>3.</a:t>
            </a:r>
            <a:r>
              <a:rPr lang="id-ID" b="1" dirty="0">
                <a:solidFill>
                  <a:srgbClr val="FF0000"/>
                </a:solidFill>
              </a:rPr>
              <a:t> Procedure Untuk Menghapus </a:t>
            </a:r>
            <a:r>
              <a:rPr lang="id-ID" b="1" dirty="0" smtClean="0">
                <a:solidFill>
                  <a:srgbClr val="FF0000"/>
                </a:solidFill>
              </a:rPr>
              <a:t>Data</a:t>
            </a:r>
            <a:endParaRPr lang="en-US" b="1" dirty="0" smtClean="0">
              <a:solidFill>
                <a:srgbClr val="FF0000"/>
              </a:solidFill>
            </a:endParaRPr>
          </a:p>
          <a:p>
            <a:pPr marL="0" indent="0">
              <a:buNone/>
            </a:pPr>
            <a:r>
              <a:rPr lang="id-ID" b="1" dirty="0" smtClean="0">
                <a:solidFill>
                  <a:srgbClr val="0070C0"/>
                </a:solidFill>
              </a:rPr>
              <a:t>CREATE </a:t>
            </a:r>
            <a:r>
              <a:rPr lang="id-ID" b="1" dirty="0">
                <a:solidFill>
                  <a:srgbClr val="0070C0"/>
                </a:solidFill>
              </a:rPr>
              <a:t>PROCEDURE</a:t>
            </a:r>
            <a:r>
              <a:rPr lang="id-ID" dirty="0"/>
              <a:t> DELETEPEGAWAI @NIP </a:t>
            </a:r>
            <a:r>
              <a:rPr lang="id-ID" b="1" dirty="0">
                <a:solidFill>
                  <a:srgbClr val="0070C0"/>
                </a:solidFill>
              </a:rPr>
              <a:t>VARCHAR (4)</a:t>
            </a:r>
            <a:endParaRPr lang="en-US" b="1" dirty="0">
              <a:solidFill>
                <a:srgbClr val="0070C0"/>
              </a:solidFill>
            </a:endParaRPr>
          </a:p>
          <a:p>
            <a:pPr marL="0" indent="0">
              <a:buNone/>
            </a:pPr>
            <a:r>
              <a:rPr lang="id-ID" b="1" dirty="0">
                <a:solidFill>
                  <a:srgbClr val="0070C0"/>
                </a:solidFill>
              </a:rPr>
              <a:t>AS</a:t>
            </a:r>
            <a:endParaRPr lang="en-US" b="1" dirty="0">
              <a:solidFill>
                <a:srgbClr val="0070C0"/>
              </a:solidFill>
            </a:endParaRPr>
          </a:p>
          <a:p>
            <a:pPr marL="0" indent="0">
              <a:buNone/>
            </a:pPr>
            <a:r>
              <a:rPr lang="id-ID" b="1" dirty="0">
                <a:solidFill>
                  <a:srgbClr val="0070C0"/>
                </a:solidFill>
              </a:rPr>
              <a:t>DELETE FROM</a:t>
            </a:r>
            <a:r>
              <a:rPr lang="id-ID" dirty="0"/>
              <a:t> pegawai </a:t>
            </a:r>
            <a:r>
              <a:rPr lang="id-ID" b="1" dirty="0">
                <a:solidFill>
                  <a:srgbClr val="0070C0"/>
                </a:solidFill>
              </a:rPr>
              <a:t>WHERE</a:t>
            </a:r>
            <a:r>
              <a:rPr lang="id-ID" dirty="0"/>
              <a:t> nip = @NIP</a:t>
            </a:r>
            <a:endParaRPr lang="en-US" dirty="0"/>
          </a:p>
          <a:p>
            <a:pPr marL="0" indent="0">
              <a:buNone/>
            </a:pPr>
            <a:r>
              <a:rPr lang="id-ID" dirty="0"/>
              <a:t> </a:t>
            </a:r>
            <a:endParaRPr lang="en-US" dirty="0"/>
          </a:p>
          <a:p>
            <a:pPr marL="0" indent="0">
              <a:buNone/>
            </a:pPr>
            <a:r>
              <a:rPr lang="id-ID" dirty="0"/>
              <a:t>Untuk menjalankan stored procedure diatas :</a:t>
            </a:r>
            <a:endParaRPr lang="en-US" dirty="0"/>
          </a:p>
          <a:p>
            <a:pPr marL="0" indent="0">
              <a:buNone/>
            </a:pPr>
            <a:r>
              <a:rPr lang="id-ID" dirty="0"/>
              <a:t> </a:t>
            </a:r>
            <a:endParaRPr lang="en-US" dirty="0"/>
          </a:p>
          <a:p>
            <a:pPr marL="0" indent="0">
              <a:buNone/>
            </a:pPr>
            <a:r>
              <a:rPr lang="id-ID" b="1" dirty="0">
                <a:solidFill>
                  <a:srgbClr val="0070C0"/>
                </a:solidFill>
              </a:rPr>
              <a:t>EXEC</a:t>
            </a:r>
            <a:r>
              <a:rPr lang="id-ID" dirty="0"/>
              <a:t> DELETEPEGAWAI </a:t>
            </a:r>
            <a:r>
              <a:rPr lang="id-ID" dirty="0" smtClean="0">
                <a:solidFill>
                  <a:srgbClr val="FF0000"/>
                </a:solidFill>
              </a:rPr>
              <a:t>'N08‘</a:t>
            </a: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r>
              <a:rPr lang="en-US" b="1" dirty="0" smtClean="0">
                <a:solidFill>
                  <a:srgbClr val="FF0000"/>
                </a:solidFill>
              </a:rPr>
              <a:t>4. </a:t>
            </a:r>
            <a:r>
              <a:rPr lang="id-ID" b="1" dirty="0">
                <a:solidFill>
                  <a:srgbClr val="FF0000"/>
                </a:solidFill>
              </a:rPr>
              <a:t>Procedure Untuk Update </a:t>
            </a:r>
            <a:r>
              <a:rPr lang="id-ID" b="1" dirty="0" smtClean="0">
                <a:solidFill>
                  <a:srgbClr val="FF0000"/>
                </a:solidFill>
              </a:rPr>
              <a:t>Data</a:t>
            </a:r>
            <a:endParaRPr lang="en-US" b="1" dirty="0" smtClean="0">
              <a:solidFill>
                <a:srgbClr val="FF0000"/>
              </a:solidFill>
            </a:endParaRPr>
          </a:p>
          <a:p>
            <a:pPr marL="0" indent="0">
              <a:buNone/>
            </a:pPr>
            <a:r>
              <a:rPr lang="id-ID" b="1" dirty="0" smtClean="0">
                <a:solidFill>
                  <a:srgbClr val="0070C0"/>
                </a:solidFill>
              </a:rPr>
              <a:t>CREATE </a:t>
            </a:r>
            <a:r>
              <a:rPr lang="id-ID" b="1" dirty="0">
                <a:solidFill>
                  <a:srgbClr val="0070C0"/>
                </a:solidFill>
              </a:rPr>
              <a:t>PROCEDURE </a:t>
            </a:r>
            <a:r>
              <a:rPr lang="id-ID" dirty="0"/>
              <a:t>UPDATEPEGAWAI </a:t>
            </a:r>
            <a:endParaRPr lang="en-US" dirty="0" smtClean="0"/>
          </a:p>
          <a:p>
            <a:pPr marL="0" indent="0">
              <a:buNone/>
            </a:pPr>
            <a:r>
              <a:rPr lang="id-ID" dirty="0" smtClean="0"/>
              <a:t>@</a:t>
            </a:r>
            <a:r>
              <a:rPr lang="id-ID" dirty="0"/>
              <a:t>NIP </a:t>
            </a:r>
            <a:r>
              <a:rPr lang="id-ID" b="1" dirty="0">
                <a:solidFill>
                  <a:srgbClr val="0070C0"/>
                </a:solidFill>
              </a:rPr>
              <a:t>VARCHAR (4)</a:t>
            </a:r>
            <a:r>
              <a:rPr lang="id-ID" dirty="0"/>
              <a:t>,</a:t>
            </a:r>
            <a:endParaRPr lang="en-US" dirty="0"/>
          </a:p>
          <a:p>
            <a:pPr marL="0" indent="0">
              <a:buNone/>
            </a:pPr>
            <a:r>
              <a:rPr lang="id-ID" dirty="0"/>
              <a:t>@NAMA </a:t>
            </a:r>
            <a:r>
              <a:rPr lang="id-ID" b="1" dirty="0">
                <a:solidFill>
                  <a:srgbClr val="0070C0"/>
                </a:solidFill>
              </a:rPr>
              <a:t>VARCHAR (50)</a:t>
            </a:r>
            <a:r>
              <a:rPr lang="id-ID" dirty="0"/>
              <a:t>,</a:t>
            </a:r>
            <a:endParaRPr lang="en-US" dirty="0"/>
          </a:p>
          <a:p>
            <a:pPr marL="0" indent="0">
              <a:buNone/>
            </a:pPr>
            <a:r>
              <a:rPr lang="id-ID" dirty="0"/>
              <a:t>@KOTA </a:t>
            </a:r>
            <a:r>
              <a:rPr lang="id-ID" b="1" dirty="0">
                <a:solidFill>
                  <a:srgbClr val="0070C0"/>
                </a:solidFill>
              </a:rPr>
              <a:t>VARCHAR (25)</a:t>
            </a:r>
            <a:r>
              <a:rPr lang="id-ID" dirty="0"/>
              <a:t>, @TGLLAHIR </a:t>
            </a:r>
            <a:r>
              <a:rPr lang="id-ID" b="1" dirty="0">
                <a:solidFill>
                  <a:srgbClr val="0070C0"/>
                </a:solidFill>
              </a:rPr>
              <a:t>DATETIME</a:t>
            </a:r>
            <a:r>
              <a:rPr lang="id-ID" dirty="0"/>
              <a:t> , @JK </a:t>
            </a:r>
            <a:r>
              <a:rPr lang="id-ID" b="1" dirty="0">
                <a:solidFill>
                  <a:srgbClr val="0070C0"/>
                </a:solidFill>
              </a:rPr>
              <a:t>VARCHAR (1)</a:t>
            </a:r>
            <a:r>
              <a:rPr lang="id-ID" dirty="0"/>
              <a:t>,</a:t>
            </a:r>
            <a:endParaRPr lang="en-US" dirty="0"/>
          </a:p>
          <a:p>
            <a:pPr marL="0" indent="0">
              <a:buNone/>
            </a:pPr>
            <a:r>
              <a:rPr lang="id-ID" dirty="0"/>
              <a:t>@KJ </a:t>
            </a:r>
            <a:r>
              <a:rPr lang="id-ID" b="1" dirty="0">
                <a:solidFill>
                  <a:srgbClr val="0070C0"/>
                </a:solidFill>
              </a:rPr>
              <a:t>VARCHAR (4) AS</a:t>
            </a:r>
            <a:endParaRPr lang="en-US" b="1" dirty="0">
              <a:solidFill>
                <a:srgbClr val="0070C0"/>
              </a:solidFill>
            </a:endParaRPr>
          </a:p>
          <a:p>
            <a:pPr marL="0" indent="0">
              <a:buNone/>
            </a:pPr>
            <a:r>
              <a:rPr lang="id-ID" b="1" dirty="0">
                <a:solidFill>
                  <a:srgbClr val="0070C0"/>
                </a:solidFill>
              </a:rPr>
              <a:t>UPDATE</a:t>
            </a:r>
            <a:r>
              <a:rPr lang="id-ID" dirty="0"/>
              <a:t> pegawai </a:t>
            </a:r>
            <a:r>
              <a:rPr lang="id-ID" b="1" dirty="0">
                <a:solidFill>
                  <a:srgbClr val="0070C0"/>
                </a:solidFill>
              </a:rPr>
              <a:t>SET</a:t>
            </a:r>
            <a:r>
              <a:rPr lang="id-ID" dirty="0"/>
              <a:t> nama = @NAMA, kota =@KOTA, tgllahir = @TGLLAHIR, jk = @JK , @KJ =	kj </a:t>
            </a:r>
            <a:r>
              <a:rPr lang="id-ID" b="1" dirty="0">
                <a:solidFill>
                  <a:srgbClr val="0070C0"/>
                </a:solidFill>
              </a:rPr>
              <a:t>WHERE</a:t>
            </a:r>
            <a:r>
              <a:rPr lang="id-ID" dirty="0"/>
              <a:t> nip = @NIP</a:t>
            </a:r>
            <a:endParaRPr lang="en-US" dirty="0"/>
          </a:p>
          <a:p>
            <a:pPr marL="0" indent="0">
              <a:buNone/>
            </a:pPr>
            <a:r>
              <a:rPr lang="id-ID" dirty="0"/>
              <a:t> </a:t>
            </a:r>
            <a:endParaRPr lang="en-US" dirty="0"/>
          </a:p>
          <a:p>
            <a:pPr marL="0" indent="0">
              <a:buNone/>
            </a:pPr>
            <a:r>
              <a:rPr lang="id-ID" dirty="0"/>
              <a:t> </a:t>
            </a:r>
            <a:endParaRPr lang="en-US" dirty="0"/>
          </a:p>
          <a:p>
            <a:pPr marL="0" indent="0">
              <a:buNone/>
            </a:pPr>
            <a:r>
              <a:rPr lang="id-ID" dirty="0"/>
              <a:t>Untuk menjalankan stored procedure diatas :</a:t>
            </a:r>
            <a:endParaRPr lang="en-US" dirty="0"/>
          </a:p>
          <a:p>
            <a:pPr marL="0" indent="0">
              <a:buNone/>
            </a:pPr>
            <a:r>
              <a:rPr lang="id-ID" dirty="0"/>
              <a:t> </a:t>
            </a:r>
            <a:endParaRPr lang="en-US" dirty="0"/>
          </a:p>
          <a:p>
            <a:pPr marL="0" indent="0">
              <a:buNone/>
            </a:pPr>
            <a:r>
              <a:rPr lang="id-ID" b="1" dirty="0">
                <a:solidFill>
                  <a:srgbClr val="0070C0"/>
                </a:solidFill>
              </a:rPr>
              <a:t>EXEC</a:t>
            </a:r>
            <a:r>
              <a:rPr lang="id-ID" dirty="0"/>
              <a:t> UPDATEPEGAWAI </a:t>
            </a:r>
            <a:r>
              <a:rPr lang="id-ID" dirty="0">
                <a:solidFill>
                  <a:srgbClr val="FF0000"/>
                </a:solidFill>
              </a:rPr>
              <a:t>'N08','SUFAJAR BUTSIANTO','KLATEN', '1981-06-24','L','J02</a:t>
            </a:r>
            <a:r>
              <a:rPr lang="id-ID"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858849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268</Words>
  <Application>Microsoft Office PowerPoint</Application>
  <PresentationFormat>On-screen Show (4:3)</PresentationFormat>
  <Paragraphs>77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Store Procedure </vt:lpstr>
      <vt:lpstr>KEUNTUNGAN PENGGUNAAN STORED PROCEDURE</vt:lpstr>
      <vt:lpstr>KERUGIAN PENGGUNAAN STORED PROCEDURE</vt:lpstr>
      <vt:lpstr>MEMBUAT STORED PROCEDURE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Procedure</dc:title>
  <dc:creator>admin</dc:creator>
  <cp:lastModifiedBy>admin</cp:lastModifiedBy>
  <cp:revision>9</cp:revision>
  <dcterms:created xsi:type="dcterms:W3CDTF">2020-05-04T04:40:33Z</dcterms:created>
  <dcterms:modified xsi:type="dcterms:W3CDTF">2020-05-04T06:13:05Z</dcterms:modified>
</cp:coreProperties>
</file>