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60" r:id="rId4"/>
    <p:sldId id="265" r:id="rId5"/>
    <p:sldId id="262" r:id="rId6"/>
    <p:sldId id="263"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21F4F-DA5E-469C-AADD-375391ED5906}" v="65" dt="2022-12-03T09:34:17.337"/>
    <p1510:client id="{08985F18-EAE5-4CD5-B5A0-00EAA2479AC9}" v="41" dt="2022-12-02T20:06:33.949"/>
    <p1510:client id="{823F4606-0CCD-49AC-8F62-B3D8FA05CF0A}" v="206" dt="2022-12-09T16:48:11.277"/>
    <p1510:client id="{D0EB77E7-80C7-4FE6-BE17-C3CCD6848FA5}" v="12" dt="2022-12-09T14:16:19.921"/>
    <p1510:client id="{7885D12A-CDBF-43B7-90F9-C07F05380795}" v="22" dt="2022-12-09T17:01:19.636"/>
    <p1510:client id="{A3581F73-7DE2-4FD2-97BD-9D9A2E69D3F6}" v="16" dt="2022-12-09T17:25:43.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BC580-34FC-4C50-A27B-A87F7B21114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D4C1760-6F49-49FE-A430-493198FC9BF9}">
      <dgm:prSet/>
      <dgm:spPr/>
      <dgm:t>
        <a:bodyPr/>
        <a:lstStyle/>
        <a:p>
          <a:r>
            <a:rPr lang="en-US" b="1"/>
            <a:t>1. Understand the requirement for a vacant position</a:t>
          </a:r>
          <a:endParaRPr lang="en-US"/>
        </a:p>
      </dgm:t>
    </dgm:pt>
    <dgm:pt modelId="{74FDFFCF-9585-41A3-A755-598CC4A00631}" type="parTrans" cxnId="{E4636A5A-A8FE-4131-AE1B-1A850F94382E}">
      <dgm:prSet/>
      <dgm:spPr/>
      <dgm:t>
        <a:bodyPr/>
        <a:lstStyle/>
        <a:p>
          <a:endParaRPr lang="en-US"/>
        </a:p>
      </dgm:t>
    </dgm:pt>
    <dgm:pt modelId="{1E3D631C-3C2C-460D-B426-0B41B348B173}" type="sibTrans" cxnId="{E4636A5A-A8FE-4131-AE1B-1A850F94382E}">
      <dgm:prSet/>
      <dgm:spPr/>
      <dgm:t>
        <a:bodyPr/>
        <a:lstStyle/>
        <a:p>
          <a:endParaRPr lang="en-US"/>
        </a:p>
      </dgm:t>
    </dgm:pt>
    <dgm:pt modelId="{46A5B46C-E855-45E9-BBA0-B935219A6C86}">
      <dgm:prSet/>
      <dgm:spPr/>
      <dgm:t>
        <a:bodyPr/>
        <a:lstStyle/>
        <a:p>
          <a:r>
            <a:rPr lang="en-US"/>
            <a:t>Usually, a company may contact a talent hunter or talent hunting agency when they have a vacant position for an executive role. A company may contact these professionals when they know that a top-level executive leaves the position.</a:t>
          </a:r>
        </a:p>
      </dgm:t>
    </dgm:pt>
    <dgm:pt modelId="{811737B0-604C-4011-A26A-7AEE19FFC380}" type="parTrans" cxnId="{C38D450E-B2FC-4071-8FEB-C4D894E080E2}">
      <dgm:prSet/>
      <dgm:spPr/>
      <dgm:t>
        <a:bodyPr/>
        <a:lstStyle/>
        <a:p>
          <a:endParaRPr lang="en-US"/>
        </a:p>
      </dgm:t>
    </dgm:pt>
    <dgm:pt modelId="{BD389BCF-E3C3-490D-ACE2-670497EDCF39}" type="sibTrans" cxnId="{C38D450E-B2FC-4071-8FEB-C4D894E080E2}">
      <dgm:prSet/>
      <dgm:spPr/>
      <dgm:t>
        <a:bodyPr/>
        <a:lstStyle/>
        <a:p>
          <a:endParaRPr lang="en-US"/>
        </a:p>
      </dgm:t>
    </dgm:pt>
    <dgm:pt modelId="{0334E406-C6D5-41ED-BB8F-35BF72E9592C}">
      <dgm:prSet/>
      <dgm:spPr/>
      <dgm:t>
        <a:bodyPr/>
        <a:lstStyle/>
        <a:p>
          <a:r>
            <a:rPr lang="en-US" b="1"/>
            <a:t>2. Know the skills and qualifications required</a:t>
          </a:r>
          <a:endParaRPr lang="en-US"/>
        </a:p>
      </dgm:t>
    </dgm:pt>
    <dgm:pt modelId="{4DCBEFD0-C3E6-4F56-9A82-5B3F7A5FC900}" type="parTrans" cxnId="{1DAB0175-AAD2-469E-BB28-85ECD483FC72}">
      <dgm:prSet/>
      <dgm:spPr/>
      <dgm:t>
        <a:bodyPr/>
        <a:lstStyle/>
        <a:p>
          <a:endParaRPr lang="en-US"/>
        </a:p>
      </dgm:t>
    </dgm:pt>
    <dgm:pt modelId="{FC4EE491-4193-4DFE-B500-3C2324C50E59}" type="sibTrans" cxnId="{1DAB0175-AAD2-469E-BB28-85ECD483FC72}">
      <dgm:prSet/>
      <dgm:spPr/>
      <dgm:t>
        <a:bodyPr/>
        <a:lstStyle/>
        <a:p>
          <a:endParaRPr lang="en-US"/>
        </a:p>
      </dgm:t>
    </dgm:pt>
    <dgm:pt modelId="{00861BA4-CB9C-4551-8AD5-6406FD9B5E4E}">
      <dgm:prSet/>
      <dgm:spPr/>
      <dgm:t>
        <a:bodyPr/>
        <a:lstStyle/>
        <a:p>
          <a:r>
            <a:rPr lang="en-US"/>
            <a:t>A talent hunter understands the skills, experience, and qualifications a company seeks in their ideal candidate. After creating a list of necessary skills and experience, they find the best candidate for the role.</a:t>
          </a:r>
        </a:p>
      </dgm:t>
    </dgm:pt>
    <dgm:pt modelId="{27B84013-D4D1-44F7-BF6C-4DBEEBB4E3CD}" type="parTrans" cxnId="{7D2C2D31-ACE8-46B8-9F9A-17DDAE868171}">
      <dgm:prSet/>
      <dgm:spPr/>
      <dgm:t>
        <a:bodyPr/>
        <a:lstStyle/>
        <a:p>
          <a:endParaRPr lang="en-US"/>
        </a:p>
      </dgm:t>
    </dgm:pt>
    <dgm:pt modelId="{0FD09310-452C-464E-904C-08517ADC8C3E}" type="sibTrans" cxnId="{7D2C2D31-ACE8-46B8-9F9A-17DDAE868171}">
      <dgm:prSet/>
      <dgm:spPr/>
      <dgm:t>
        <a:bodyPr/>
        <a:lstStyle/>
        <a:p>
          <a:endParaRPr lang="en-US"/>
        </a:p>
      </dgm:t>
    </dgm:pt>
    <dgm:pt modelId="{D9084616-4EF7-4BE5-840F-E3020B60782B}">
      <dgm:prSet/>
      <dgm:spPr/>
      <dgm:t>
        <a:bodyPr/>
        <a:lstStyle/>
        <a:p>
          <a:r>
            <a:rPr lang="en-US" b="1"/>
            <a:t>3. Search for passive candidates</a:t>
          </a:r>
          <a:endParaRPr lang="en-US"/>
        </a:p>
      </dgm:t>
    </dgm:pt>
    <dgm:pt modelId="{EF9679E5-B097-4C17-BC1F-4EEF6F0D4467}" type="parTrans" cxnId="{BC2CB3C8-8D09-495A-B1E1-FC14C7D592A3}">
      <dgm:prSet/>
      <dgm:spPr/>
      <dgm:t>
        <a:bodyPr/>
        <a:lstStyle/>
        <a:p>
          <a:endParaRPr lang="en-US"/>
        </a:p>
      </dgm:t>
    </dgm:pt>
    <dgm:pt modelId="{D9D2CCE8-4E40-4610-B3BC-61BDBA176D74}" type="sibTrans" cxnId="{BC2CB3C8-8D09-495A-B1E1-FC14C7D592A3}">
      <dgm:prSet/>
      <dgm:spPr/>
      <dgm:t>
        <a:bodyPr/>
        <a:lstStyle/>
        <a:p>
          <a:endParaRPr lang="en-US"/>
        </a:p>
      </dgm:t>
    </dgm:pt>
    <dgm:pt modelId="{D1920D1B-3257-49B9-AA35-36EEA7FA8F66}">
      <dgm:prSet/>
      <dgm:spPr/>
      <dgm:t>
        <a:bodyPr/>
        <a:lstStyle/>
        <a:p>
          <a:r>
            <a:rPr lang="en-US"/>
            <a:t>Depending on the role they are hiring, a talent hunter creates a list of qualified passive candidates. Passive candidates are professionals who are not seeking a job and might work in a similar position with a competitor. Usually, these professionals approach a passive candidate to gauge interest in the open job.</a:t>
          </a:r>
        </a:p>
      </dgm:t>
    </dgm:pt>
    <dgm:pt modelId="{47F12C9C-4696-4D4B-A2C5-9E179ADE41F8}" type="parTrans" cxnId="{FC022609-0EB8-42A1-BD07-69791338F448}">
      <dgm:prSet/>
      <dgm:spPr/>
      <dgm:t>
        <a:bodyPr/>
        <a:lstStyle/>
        <a:p>
          <a:endParaRPr lang="en-US"/>
        </a:p>
      </dgm:t>
    </dgm:pt>
    <dgm:pt modelId="{237E3335-5F60-4BCB-B6F8-BD8C1ECD2628}" type="sibTrans" cxnId="{FC022609-0EB8-42A1-BD07-69791338F448}">
      <dgm:prSet/>
      <dgm:spPr/>
      <dgm:t>
        <a:bodyPr/>
        <a:lstStyle/>
        <a:p>
          <a:endParaRPr lang="en-US"/>
        </a:p>
      </dgm:t>
    </dgm:pt>
    <dgm:pt modelId="{21B7C7CD-BB5E-49F1-9E4D-8C6216393610}" type="pres">
      <dgm:prSet presAssocID="{349BC580-34FC-4C50-A27B-A87F7B21114B}" presName="linear" presStyleCnt="0">
        <dgm:presLayoutVars>
          <dgm:animLvl val="lvl"/>
          <dgm:resizeHandles val="exact"/>
        </dgm:presLayoutVars>
      </dgm:prSet>
      <dgm:spPr/>
    </dgm:pt>
    <dgm:pt modelId="{5D9EF9C1-AC66-46F9-A8ED-E28B2C702B12}" type="pres">
      <dgm:prSet presAssocID="{9D4C1760-6F49-49FE-A430-493198FC9BF9}" presName="parentText" presStyleLbl="node1" presStyleIdx="0" presStyleCnt="6">
        <dgm:presLayoutVars>
          <dgm:chMax val="0"/>
          <dgm:bulletEnabled val="1"/>
        </dgm:presLayoutVars>
      </dgm:prSet>
      <dgm:spPr/>
    </dgm:pt>
    <dgm:pt modelId="{B797E7A4-164D-4826-8ABF-39ACEE3040E9}" type="pres">
      <dgm:prSet presAssocID="{1E3D631C-3C2C-460D-B426-0B41B348B173}" presName="spacer" presStyleCnt="0"/>
      <dgm:spPr/>
    </dgm:pt>
    <dgm:pt modelId="{0B402382-260D-46C3-97B9-5B786A4A262C}" type="pres">
      <dgm:prSet presAssocID="{46A5B46C-E855-45E9-BBA0-B935219A6C86}" presName="parentText" presStyleLbl="node1" presStyleIdx="1" presStyleCnt="6">
        <dgm:presLayoutVars>
          <dgm:chMax val="0"/>
          <dgm:bulletEnabled val="1"/>
        </dgm:presLayoutVars>
      </dgm:prSet>
      <dgm:spPr/>
    </dgm:pt>
    <dgm:pt modelId="{2A41E167-2CC0-4F3A-858A-4045AAEF2240}" type="pres">
      <dgm:prSet presAssocID="{BD389BCF-E3C3-490D-ACE2-670497EDCF39}" presName="spacer" presStyleCnt="0"/>
      <dgm:spPr/>
    </dgm:pt>
    <dgm:pt modelId="{D1E4E547-48A0-4F91-97B7-A9AA42708484}" type="pres">
      <dgm:prSet presAssocID="{0334E406-C6D5-41ED-BB8F-35BF72E9592C}" presName="parentText" presStyleLbl="node1" presStyleIdx="2" presStyleCnt="6">
        <dgm:presLayoutVars>
          <dgm:chMax val="0"/>
          <dgm:bulletEnabled val="1"/>
        </dgm:presLayoutVars>
      </dgm:prSet>
      <dgm:spPr/>
    </dgm:pt>
    <dgm:pt modelId="{7ACEA826-D08E-446E-A42D-8E9220BF1D5B}" type="pres">
      <dgm:prSet presAssocID="{FC4EE491-4193-4DFE-B500-3C2324C50E59}" presName="spacer" presStyleCnt="0"/>
      <dgm:spPr/>
    </dgm:pt>
    <dgm:pt modelId="{05A03931-9FBC-408A-8242-897C61922B78}" type="pres">
      <dgm:prSet presAssocID="{00861BA4-CB9C-4551-8AD5-6406FD9B5E4E}" presName="parentText" presStyleLbl="node1" presStyleIdx="3" presStyleCnt="6">
        <dgm:presLayoutVars>
          <dgm:chMax val="0"/>
          <dgm:bulletEnabled val="1"/>
        </dgm:presLayoutVars>
      </dgm:prSet>
      <dgm:spPr/>
    </dgm:pt>
    <dgm:pt modelId="{A20471D1-A675-411F-8A30-48D9280F8DD0}" type="pres">
      <dgm:prSet presAssocID="{0FD09310-452C-464E-904C-08517ADC8C3E}" presName="spacer" presStyleCnt="0"/>
      <dgm:spPr/>
    </dgm:pt>
    <dgm:pt modelId="{DDF9E69C-FB68-4786-A446-6A8D800D9496}" type="pres">
      <dgm:prSet presAssocID="{D9084616-4EF7-4BE5-840F-E3020B60782B}" presName="parentText" presStyleLbl="node1" presStyleIdx="4" presStyleCnt="6">
        <dgm:presLayoutVars>
          <dgm:chMax val="0"/>
          <dgm:bulletEnabled val="1"/>
        </dgm:presLayoutVars>
      </dgm:prSet>
      <dgm:spPr/>
    </dgm:pt>
    <dgm:pt modelId="{BE64ED3B-1D84-47A7-8A9C-28C1E63CADBD}" type="pres">
      <dgm:prSet presAssocID="{D9D2CCE8-4E40-4610-B3BC-61BDBA176D74}" presName="spacer" presStyleCnt="0"/>
      <dgm:spPr/>
    </dgm:pt>
    <dgm:pt modelId="{851756E5-DE54-4331-B7CF-1925B5A47234}" type="pres">
      <dgm:prSet presAssocID="{D1920D1B-3257-49B9-AA35-36EEA7FA8F66}" presName="parentText" presStyleLbl="node1" presStyleIdx="5" presStyleCnt="6">
        <dgm:presLayoutVars>
          <dgm:chMax val="0"/>
          <dgm:bulletEnabled val="1"/>
        </dgm:presLayoutVars>
      </dgm:prSet>
      <dgm:spPr/>
    </dgm:pt>
  </dgm:ptLst>
  <dgm:cxnLst>
    <dgm:cxn modelId="{FC022609-0EB8-42A1-BD07-69791338F448}" srcId="{349BC580-34FC-4C50-A27B-A87F7B21114B}" destId="{D1920D1B-3257-49B9-AA35-36EEA7FA8F66}" srcOrd="5" destOrd="0" parTransId="{47F12C9C-4696-4D4B-A2C5-9E179ADE41F8}" sibTransId="{237E3335-5F60-4BCB-B6F8-BD8C1ECD2628}"/>
    <dgm:cxn modelId="{C38D450E-B2FC-4071-8FEB-C4D894E080E2}" srcId="{349BC580-34FC-4C50-A27B-A87F7B21114B}" destId="{46A5B46C-E855-45E9-BBA0-B935219A6C86}" srcOrd="1" destOrd="0" parTransId="{811737B0-604C-4011-A26A-7AEE19FFC380}" sibTransId="{BD389BCF-E3C3-490D-ACE2-670497EDCF39}"/>
    <dgm:cxn modelId="{3A690513-2D96-4BB6-B524-270D8DFC23B4}" type="presOf" srcId="{349BC580-34FC-4C50-A27B-A87F7B21114B}" destId="{21B7C7CD-BB5E-49F1-9E4D-8C6216393610}" srcOrd="0" destOrd="0" presId="urn:microsoft.com/office/officeart/2005/8/layout/vList2"/>
    <dgm:cxn modelId="{E6A3192B-830E-480C-867F-2E87F8171E8B}" type="presOf" srcId="{00861BA4-CB9C-4551-8AD5-6406FD9B5E4E}" destId="{05A03931-9FBC-408A-8242-897C61922B78}" srcOrd="0" destOrd="0" presId="urn:microsoft.com/office/officeart/2005/8/layout/vList2"/>
    <dgm:cxn modelId="{7D2C2D31-ACE8-46B8-9F9A-17DDAE868171}" srcId="{349BC580-34FC-4C50-A27B-A87F7B21114B}" destId="{00861BA4-CB9C-4551-8AD5-6406FD9B5E4E}" srcOrd="3" destOrd="0" parTransId="{27B84013-D4D1-44F7-BF6C-4DBEEBB4E3CD}" sibTransId="{0FD09310-452C-464E-904C-08517ADC8C3E}"/>
    <dgm:cxn modelId="{14871A3B-B20E-4C20-8E84-C7AA2FB9623D}" type="presOf" srcId="{46A5B46C-E855-45E9-BBA0-B935219A6C86}" destId="{0B402382-260D-46C3-97B9-5B786A4A262C}" srcOrd="0" destOrd="0" presId="urn:microsoft.com/office/officeart/2005/8/layout/vList2"/>
    <dgm:cxn modelId="{98D0E265-93BC-471B-A610-E2C1E1FD3D13}" type="presOf" srcId="{0334E406-C6D5-41ED-BB8F-35BF72E9592C}" destId="{D1E4E547-48A0-4F91-97B7-A9AA42708484}" srcOrd="0" destOrd="0" presId="urn:microsoft.com/office/officeart/2005/8/layout/vList2"/>
    <dgm:cxn modelId="{7452CA4B-5993-490E-ACEF-63628FF0C2A5}" type="presOf" srcId="{D9084616-4EF7-4BE5-840F-E3020B60782B}" destId="{DDF9E69C-FB68-4786-A446-6A8D800D9496}" srcOrd="0" destOrd="0" presId="urn:microsoft.com/office/officeart/2005/8/layout/vList2"/>
    <dgm:cxn modelId="{1DAB0175-AAD2-469E-BB28-85ECD483FC72}" srcId="{349BC580-34FC-4C50-A27B-A87F7B21114B}" destId="{0334E406-C6D5-41ED-BB8F-35BF72E9592C}" srcOrd="2" destOrd="0" parTransId="{4DCBEFD0-C3E6-4F56-9A82-5B3F7A5FC900}" sibTransId="{FC4EE491-4193-4DFE-B500-3C2324C50E59}"/>
    <dgm:cxn modelId="{E4636A5A-A8FE-4131-AE1B-1A850F94382E}" srcId="{349BC580-34FC-4C50-A27B-A87F7B21114B}" destId="{9D4C1760-6F49-49FE-A430-493198FC9BF9}" srcOrd="0" destOrd="0" parTransId="{74FDFFCF-9585-41A3-A755-598CC4A00631}" sibTransId="{1E3D631C-3C2C-460D-B426-0B41B348B173}"/>
    <dgm:cxn modelId="{AD0CF99F-7476-4181-B04D-F79F07ECADCC}" type="presOf" srcId="{D1920D1B-3257-49B9-AA35-36EEA7FA8F66}" destId="{851756E5-DE54-4331-B7CF-1925B5A47234}" srcOrd="0" destOrd="0" presId="urn:microsoft.com/office/officeart/2005/8/layout/vList2"/>
    <dgm:cxn modelId="{905385C6-CE67-44C5-8F44-BE82F3062F13}" type="presOf" srcId="{9D4C1760-6F49-49FE-A430-493198FC9BF9}" destId="{5D9EF9C1-AC66-46F9-A8ED-E28B2C702B12}" srcOrd="0" destOrd="0" presId="urn:microsoft.com/office/officeart/2005/8/layout/vList2"/>
    <dgm:cxn modelId="{BC2CB3C8-8D09-495A-B1E1-FC14C7D592A3}" srcId="{349BC580-34FC-4C50-A27B-A87F7B21114B}" destId="{D9084616-4EF7-4BE5-840F-E3020B60782B}" srcOrd="4" destOrd="0" parTransId="{EF9679E5-B097-4C17-BC1F-4EEF6F0D4467}" sibTransId="{D9D2CCE8-4E40-4610-B3BC-61BDBA176D74}"/>
    <dgm:cxn modelId="{5082D196-00E7-4CC9-80CE-1C510292E275}" type="presParOf" srcId="{21B7C7CD-BB5E-49F1-9E4D-8C6216393610}" destId="{5D9EF9C1-AC66-46F9-A8ED-E28B2C702B12}" srcOrd="0" destOrd="0" presId="urn:microsoft.com/office/officeart/2005/8/layout/vList2"/>
    <dgm:cxn modelId="{85B167B4-4F58-4B6F-92B3-8D9F64A4D185}" type="presParOf" srcId="{21B7C7CD-BB5E-49F1-9E4D-8C6216393610}" destId="{B797E7A4-164D-4826-8ABF-39ACEE3040E9}" srcOrd="1" destOrd="0" presId="urn:microsoft.com/office/officeart/2005/8/layout/vList2"/>
    <dgm:cxn modelId="{A9076A44-5D23-4744-81F9-3DDC7C6E0C63}" type="presParOf" srcId="{21B7C7CD-BB5E-49F1-9E4D-8C6216393610}" destId="{0B402382-260D-46C3-97B9-5B786A4A262C}" srcOrd="2" destOrd="0" presId="urn:microsoft.com/office/officeart/2005/8/layout/vList2"/>
    <dgm:cxn modelId="{CAF66C68-216F-407C-9ADE-2AA7C83EDC7C}" type="presParOf" srcId="{21B7C7CD-BB5E-49F1-9E4D-8C6216393610}" destId="{2A41E167-2CC0-4F3A-858A-4045AAEF2240}" srcOrd="3" destOrd="0" presId="urn:microsoft.com/office/officeart/2005/8/layout/vList2"/>
    <dgm:cxn modelId="{8AB15707-FA42-4835-AC7B-22F1AB30DEFE}" type="presParOf" srcId="{21B7C7CD-BB5E-49F1-9E4D-8C6216393610}" destId="{D1E4E547-48A0-4F91-97B7-A9AA42708484}" srcOrd="4" destOrd="0" presId="urn:microsoft.com/office/officeart/2005/8/layout/vList2"/>
    <dgm:cxn modelId="{9FEAD229-750C-464D-85D8-94B4CA91573D}" type="presParOf" srcId="{21B7C7CD-BB5E-49F1-9E4D-8C6216393610}" destId="{7ACEA826-D08E-446E-A42D-8E9220BF1D5B}" srcOrd="5" destOrd="0" presId="urn:microsoft.com/office/officeart/2005/8/layout/vList2"/>
    <dgm:cxn modelId="{173019AF-EBAF-458A-8DAC-7A1C3FC0AC94}" type="presParOf" srcId="{21B7C7CD-BB5E-49F1-9E4D-8C6216393610}" destId="{05A03931-9FBC-408A-8242-897C61922B78}" srcOrd="6" destOrd="0" presId="urn:microsoft.com/office/officeart/2005/8/layout/vList2"/>
    <dgm:cxn modelId="{848F4E42-0EE4-4EB6-BA35-F8D9ABA34EC1}" type="presParOf" srcId="{21B7C7CD-BB5E-49F1-9E4D-8C6216393610}" destId="{A20471D1-A675-411F-8A30-48D9280F8DD0}" srcOrd="7" destOrd="0" presId="urn:microsoft.com/office/officeart/2005/8/layout/vList2"/>
    <dgm:cxn modelId="{9027DDA2-D52B-4C11-8BAB-9E10CEFFC379}" type="presParOf" srcId="{21B7C7CD-BB5E-49F1-9E4D-8C6216393610}" destId="{DDF9E69C-FB68-4786-A446-6A8D800D9496}" srcOrd="8" destOrd="0" presId="urn:microsoft.com/office/officeart/2005/8/layout/vList2"/>
    <dgm:cxn modelId="{ED74D4F7-8433-4469-BCC1-69F514A59E53}" type="presParOf" srcId="{21B7C7CD-BB5E-49F1-9E4D-8C6216393610}" destId="{BE64ED3B-1D84-47A7-8A9C-28C1E63CADBD}" srcOrd="9" destOrd="0" presId="urn:microsoft.com/office/officeart/2005/8/layout/vList2"/>
    <dgm:cxn modelId="{999B7E73-EC11-46A9-93C8-A475FC3C3A6E}" type="presParOf" srcId="{21B7C7CD-BB5E-49F1-9E4D-8C6216393610}" destId="{851756E5-DE54-4331-B7CF-1925B5A4723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EF9C1-AC66-46F9-A8ED-E28B2C702B12}">
      <dsp:nvSpPr>
        <dsp:cNvPr id="0" name=""/>
        <dsp:cNvSpPr/>
      </dsp:nvSpPr>
      <dsp:spPr>
        <a:xfrm>
          <a:off x="0" y="618529"/>
          <a:ext cx="6253721" cy="610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1. Understand the requirement for a vacant position</a:t>
          </a:r>
          <a:endParaRPr lang="en-US" sz="1100" kern="1200"/>
        </a:p>
      </dsp:txBody>
      <dsp:txXfrm>
        <a:off x="29784" y="648313"/>
        <a:ext cx="6194153" cy="550550"/>
      </dsp:txXfrm>
    </dsp:sp>
    <dsp:sp modelId="{0B402382-260D-46C3-97B9-5B786A4A262C}">
      <dsp:nvSpPr>
        <dsp:cNvPr id="0" name=""/>
        <dsp:cNvSpPr/>
      </dsp:nvSpPr>
      <dsp:spPr>
        <a:xfrm>
          <a:off x="0" y="1260328"/>
          <a:ext cx="6253721" cy="610118"/>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Usually, a company may contact a talent hunter or talent hunting agency when they have a vacant position for an executive role. A company may contact these professionals when they know that a top-level executive leaves the position.</a:t>
          </a:r>
        </a:p>
      </dsp:txBody>
      <dsp:txXfrm>
        <a:off x="29784" y="1290112"/>
        <a:ext cx="6194153" cy="550550"/>
      </dsp:txXfrm>
    </dsp:sp>
    <dsp:sp modelId="{D1E4E547-48A0-4F91-97B7-A9AA42708484}">
      <dsp:nvSpPr>
        <dsp:cNvPr id="0" name=""/>
        <dsp:cNvSpPr/>
      </dsp:nvSpPr>
      <dsp:spPr>
        <a:xfrm>
          <a:off x="0" y="1902126"/>
          <a:ext cx="6253721" cy="610118"/>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2. Know the skills and qualifications required</a:t>
          </a:r>
          <a:endParaRPr lang="en-US" sz="1100" kern="1200"/>
        </a:p>
      </dsp:txBody>
      <dsp:txXfrm>
        <a:off x="29784" y="1931910"/>
        <a:ext cx="6194153" cy="550550"/>
      </dsp:txXfrm>
    </dsp:sp>
    <dsp:sp modelId="{05A03931-9FBC-408A-8242-897C61922B78}">
      <dsp:nvSpPr>
        <dsp:cNvPr id="0" name=""/>
        <dsp:cNvSpPr/>
      </dsp:nvSpPr>
      <dsp:spPr>
        <a:xfrm>
          <a:off x="0" y="2543924"/>
          <a:ext cx="6253721" cy="610118"/>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 talent hunter understands the skills, experience, and qualifications a company seeks in their ideal candidate. After creating a list of necessary skills and experience, they find the best candidate for the role.</a:t>
          </a:r>
        </a:p>
      </dsp:txBody>
      <dsp:txXfrm>
        <a:off x="29784" y="2573708"/>
        <a:ext cx="6194153" cy="550550"/>
      </dsp:txXfrm>
    </dsp:sp>
    <dsp:sp modelId="{DDF9E69C-FB68-4786-A446-6A8D800D9496}">
      <dsp:nvSpPr>
        <dsp:cNvPr id="0" name=""/>
        <dsp:cNvSpPr/>
      </dsp:nvSpPr>
      <dsp:spPr>
        <a:xfrm>
          <a:off x="0" y="3185723"/>
          <a:ext cx="6253721" cy="610118"/>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3. Search for passive candidates</a:t>
          </a:r>
          <a:endParaRPr lang="en-US" sz="1100" kern="1200"/>
        </a:p>
      </dsp:txBody>
      <dsp:txXfrm>
        <a:off x="29784" y="3215507"/>
        <a:ext cx="6194153" cy="550550"/>
      </dsp:txXfrm>
    </dsp:sp>
    <dsp:sp modelId="{851756E5-DE54-4331-B7CF-1925B5A47234}">
      <dsp:nvSpPr>
        <dsp:cNvPr id="0" name=""/>
        <dsp:cNvSpPr/>
      </dsp:nvSpPr>
      <dsp:spPr>
        <a:xfrm>
          <a:off x="0" y="3827521"/>
          <a:ext cx="6253721" cy="610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Depending on the role they are hiring, a talent hunter creates a list of qualified passive candidates. Passive candidates are professionals who are not seeking a job and might work in a similar position with a competitor. Usually, these professionals approach a passive candidate to gauge interest in the open job.</a:t>
          </a:r>
        </a:p>
      </dsp:txBody>
      <dsp:txXfrm>
        <a:off x="29784" y="3857305"/>
        <a:ext cx="6194153" cy="5505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029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38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236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46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0950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1623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885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2612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482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283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772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83737165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000" b="1" kern="1200" cap="all" spc="1500" dirty="0">
                <a:solidFill>
                  <a:schemeClr val="bg1"/>
                </a:solidFill>
                <a:latin typeface="+mj-lt"/>
                <a:ea typeface="+mj-ea"/>
                <a:cs typeface="+mj-cs"/>
              </a:rPr>
              <a:t>Talent Management And</a:t>
            </a:r>
            <a:br>
              <a:rPr lang="en-US" sz="5000" b="1" kern="1200" cap="all" spc="1500" dirty="0">
                <a:solidFill>
                  <a:schemeClr val="bg1"/>
                </a:solidFill>
                <a:latin typeface="+mj-lt"/>
                <a:ea typeface="+mj-ea"/>
                <a:cs typeface="+mj-cs"/>
              </a:rPr>
            </a:br>
            <a:r>
              <a:rPr lang="en-US" sz="5000" b="1" kern="1200" cap="all" spc="1500">
                <a:solidFill>
                  <a:schemeClr val="bg1"/>
                </a:solidFill>
                <a:latin typeface="+mj-lt"/>
                <a:ea typeface="+mj-ea"/>
                <a:cs typeface="+mj-cs"/>
              </a:rPr>
              <a:t>Talent Hunting</a:t>
            </a: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picture containing text, indoor, computer, electronics&#10;&#10;Description automatically generated">
            <a:extLst>
              <a:ext uri="{FF2B5EF4-FFF2-40B4-BE49-F238E27FC236}">
                <a16:creationId xmlns:a16="http://schemas.microsoft.com/office/drawing/2014/main" id="{B3CF834E-2220-EB4E-C5AC-62A798E09CE7}"/>
              </a:ext>
            </a:extLst>
          </p:cNvPr>
          <p:cNvPicPr>
            <a:picLocks noChangeAspect="1"/>
          </p:cNvPicPr>
          <p:nvPr/>
        </p:nvPicPr>
        <p:blipFill rotWithShape="1">
          <a:blip r:embed="rId2"/>
          <a:srcRect l="18013" r="11441" b="791"/>
          <a:stretch/>
        </p:blipFill>
        <p:spPr>
          <a:xfrm>
            <a:off x="3522468" y="10"/>
            <a:ext cx="8669532" cy="6857990"/>
          </a:xfrm>
          <a:prstGeom prst="rect">
            <a:avLst/>
          </a:prstGeom>
        </p:spPr>
      </p:pic>
      <p:sp>
        <p:nvSpPr>
          <p:cNvPr id="67" name="Rectangle 6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A44543-8BB3-97FC-3AE5-3ABE02E60449}"/>
              </a:ext>
            </a:extLst>
          </p:cNvPr>
          <p:cNvSpPr>
            <a:spLocks noGrp="1"/>
          </p:cNvSpPr>
          <p:nvPr>
            <p:ph type="title"/>
          </p:nvPr>
        </p:nvSpPr>
        <p:spPr>
          <a:xfrm>
            <a:off x="371094" y="1161288"/>
            <a:ext cx="3438144" cy="1124712"/>
          </a:xfrm>
        </p:spPr>
        <p:txBody>
          <a:bodyPr anchor="b">
            <a:normAutofit/>
          </a:bodyPr>
          <a:lstStyle/>
          <a:p>
            <a:r>
              <a:rPr lang="en-US" sz="2800" b="1"/>
              <a:t>Skills Of A Talent Hunter</a:t>
            </a:r>
            <a:endParaRPr lang="en-US" sz="2800"/>
          </a:p>
          <a:p>
            <a:endParaRPr lang="en-US" sz="2800">
              <a:cs typeface="Calibri Light"/>
            </a:endParaRPr>
          </a:p>
        </p:txBody>
      </p:sp>
      <p:sp>
        <p:nvSpPr>
          <p:cNvPr id="69" name="Rectangle 6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 name="Rectangle 7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AC184C21-0581-E51A-FB36-D8C615FA10BE}"/>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200" b="1"/>
              <a:t>Relationship building and teamwork</a:t>
            </a:r>
            <a:endParaRPr lang="en-US" sz="1200">
              <a:cs typeface="Calibri" panose="020F0502020204030204"/>
            </a:endParaRPr>
          </a:p>
          <a:p>
            <a:r>
              <a:rPr lang="en-US" sz="1200">
                <a:ea typeface="+mn-lt"/>
                <a:cs typeface="+mn-lt"/>
              </a:rPr>
              <a:t>Successful talent hunters develop a positive relationships with employers and candidates. Building relationships helps in enhancing communication and collaborating with qualified candidates. Also, relationship building helps talent hunters understand and find candidates passionate about the job role.</a:t>
            </a:r>
          </a:p>
          <a:p>
            <a:r>
              <a:rPr lang="en-US" sz="1200" b="1"/>
              <a:t>Attention to details</a:t>
            </a:r>
            <a:endParaRPr lang="en-US" sz="1200">
              <a:ea typeface="+mn-lt"/>
              <a:cs typeface="+mn-lt"/>
            </a:endParaRPr>
          </a:p>
          <a:p>
            <a:r>
              <a:rPr lang="en-US" sz="1200">
                <a:ea typeface="+mn-lt"/>
                <a:cs typeface="+mn-lt"/>
              </a:rPr>
              <a:t>As talent hunters try to fill many positions, you require excellent attention to detail. Employers prefer detail-oriented candidates. Having precise plans and giving attention to more information can help you manage several activities at one time.</a:t>
            </a:r>
          </a:p>
        </p:txBody>
      </p:sp>
    </p:spTree>
    <p:extLst>
      <p:ext uri="{BB962C8B-B14F-4D97-AF65-F5344CB8AC3E}">
        <p14:creationId xmlns:p14="http://schemas.microsoft.com/office/powerpoint/2010/main" val="24442748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A4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E55576-8C20-3C45-21D5-6D5A526B4BEC}"/>
              </a:ext>
            </a:extLst>
          </p:cNvPr>
          <p:cNvSpPr>
            <a:spLocks noGrp="1"/>
          </p:cNvSpPr>
          <p:nvPr>
            <p:ph type="title"/>
          </p:nvPr>
        </p:nvSpPr>
        <p:spPr>
          <a:xfrm>
            <a:off x="524256" y="516804"/>
            <a:ext cx="6594189" cy="1625210"/>
          </a:xfrm>
        </p:spPr>
        <p:txBody>
          <a:bodyPr>
            <a:normAutofit/>
          </a:bodyPr>
          <a:lstStyle/>
          <a:p>
            <a:r>
              <a:rPr lang="en-US" b="1">
                <a:solidFill>
                  <a:srgbClr val="FFFFFF"/>
                </a:solidFill>
                <a:ea typeface="+mj-lt"/>
                <a:cs typeface="+mj-lt"/>
              </a:rPr>
              <a:t>What is Talent Management?</a:t>
            </a:r>
            <a:endParaRPr lang="en-US">
              <a:solidFill>
                <a:srgbClr val="FFFFFF"/>
              </a:solidFill>
            </a:endParaRPr>
          </a:p>
        </p:txBody>
      </p:sp>
      <p:sp>
        <p:nvSpPr>
          <p:cNvPr id="7"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51F3912-C13D-60F3-2FAC-A76E75498E27}"/>
              </a:ext>
            </a:extLst>
          </p:cNvPr>
          <p:cNvPicPr>
            <a:picLocks noChangeAspect="1"/>
          </p:cNvPicPr>
          <p:nvPr/>
        </p:nvPicPr>
        <p:blipFill>
          <a:blip r:embed="rId2"/>
          <a:stretch>
            <a:fillRect/>
          </a:stretch>
        </p:blipFill>
        <p:spPr>
          <a:xfrm>
            <a:off x="830236" y="2660287"/>
            <a:ext cx="6052925" cy="3646887"/>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AAD037-3EFA-B76F-E2DA-A54B4DA67522}"/>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US" sz="2000">
                <a:solidFill>
                  <a:srgbClr val="FFFFFF"/>
                </a:solidFill>
                <a:ea typeface="+mn-lt"/>
                <a:cs typeface="+mn-lt"/>
              </a:rPr>
              <a:t>Talent management is defined as the methodically organized, strategic process of getting the right talent onboard and helping them grow to their optimal capabilities keeping organizational objectives in mind.</a:t>
            </a:r>
          </a:p>
          <a:p>
            <a:endParaRPr lang="en-US" sz="2000">
              <a:solidFill>
                <a:srgbClr val="FFFFFF"/>
              </a:solidFill>
            </a:endParaRPr>
          </a:p>
        </p:txBody>
      </p:sp>
    </p:spTree>
    <p:extLst>
      <p:ext uri="{BB962C8B-B14F-4D97-AF65-F5344CB8AC3E}">
        <p14:creationId xmlns:p14="http://schemas.microsoft.com/office/powerpoint/2010/main" val="234425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8">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 shape&#10;&#10;Description automatically generated">
            <a:extLst>
              <a:ext uri="{FF2B5EF4-FFF2-40B4-BE49-F238E27FC236}">
                <a16:creationId xmlns:a16="http://schemas.microsoft.com/office/drawing/2014/main" id="{D6D38798-FB6E-8EDC-7E21-5F1AE1BBB443}"/>
              </a:ext>
            </a:extLst>
          </p:cNvPr>
          <p:cNvPicPr>
            <a:picLocks noChangeAspect="1"/>
          </p:cNvPicPr>
          <p:nvPr/>
        </p:nvPicPr>
        <p:blipFill>
          <a:blip r:embed="rId2"/>
          <a:stretch>
            <a:fillRect/>
          </a:stretch>
        </p:blipFill>
        <p:spPr>
          <a:xfrm>
            <a:off x="457200" y="482727"/>
            <a:ext cx="11277600" cy="5892546"/>
          </a:xfrm>
          <a:prstGeom prst="rect">
            <a:avLst/>
          </a:prstGeom>
        </p:spPr>
      </p:pic>
    </p:spTree>
    <p:extLst>
      <p:ext uri="{BB962C8B-B14F-4D97-AF65-F5344CB8AC3E}">
        <p14:creationId xmlns:p14="http://schemas.microsoft.com/office/powerpoint/2010/main" val="87509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519CE-B3D1-71F6-DE22-9079F544D63C}"/>
              </a:ext>
            </a:extLst>
          </p:cNvPr>
          <p:cNvSpPr>
            <a:spLocks noGrp="1"/>
          </p:cNvSpPr>
          <p:nvPr>
            <p:ph type="title"/>
          </p:nvPr>
        </p:nvSpPr>
        <p:spPr>
          <a:xfrm>
            <a:off x="838200" y="365126"/>
            <a:ext cx="10515600" cy="1094740"/>
          </a:xfrm>
        </p:spPr>
        <p:txBody>
          <a:bodyPr>
            <a:normAutofit/>
          </a:bodyPr>
          <a:lstStyle/>
          <a:p>
            <a:r>
              <a:rPr lang="en-US" b="1">
                <a:solidFill>
                  <a:schemeClr val="bg1"/>
                </a:solidFill>
                <a:ea typeface="+mj-lt"/>
                <a:cs typeface="+mj-lt"/>
              </a:rPr>
              <a:t>Talent Management Strategy</a:t>
            </a:r>
            <a:endParaRPr lang="en-US">
              <a:solidFill>
                <a:schemeClr val="bg1"/>
              </a:solidFill>
            </a:endParaRPr>
          </a:p>
        </p:txBody>
      </p:sp>
      <p:sp useBgFill="1">
        <p:nvSpPr>
          <p:cNvPr id="22" name="Rectangle 21">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1BA233-D118-93C5-B956-88787B86C2C7}"/>
              </a:ext>
            </a:extLst>
          </p:cNvPr>
          <p:cNvSpPr>
            <a:spLocks noGrp="1"/>
          </p:cNvSpPr>
          <p:nvPr>
            <p:ph sz="half" idx="1"/>
          </p:nvPr>
        </p:nvSpPr>
        <p:spPr>
          <a:xfrm>
            <a:off x="838200" y="2100579"/>
            <a:ext cx="5097779" cy="4076383"/>
          </a:xfrm>
        </p:spPr>
        <p:txBody>
          <a:bodyPr vert="horz" lIns="91440" tIns="45720" rIns="91440" bIns="45720" rtlCol="0" anchor="ctr">
            <a:normAutofit/>
          </a:bodyPr>
          <a:lstStyle/>
          <a:p>
            <a:r>
              <a:rPr lang="en-US" sz="2000" b="1">
                <a:ea typeface="+mn-lt"/>
                <a:cs typeface="+mn-lt"/>
              </a:rPr>
              <a:t>1. Detailed job descriptions</a:t>
            </a:r>
          </a:p>
          <a:p>
            <a:r>
              <a:rPr lang="en-US" sz="2000">
                <a:ea typeface="+mn-lt"/>
                <a:cs typeface="+mn-lt"/>
              </a:rPr>
              <a:t>A well-informed, detailed job description helps the sourcer, the sourcing software, and the candidate understand the job-role better. Generic job descriptions only serve to confuse all parties involved in the talent acquisition process and lead to a wave of irrelevant applications.</a:t>
            </a:r>
            <a:endParaRPr lang="en-US" sz="2000" b="1">
              <a:cs typeface="Calibri"/>
            </a:endParaRPr>
          </a:p>
        </p:txBody>
      </p:sp>
      <p:sp>
        <p:nvSpPr>
          <p:cNvPr id="4" name="Content Placeholder 3">
            <a:extLst>
              <a:ext uri="{FF2B5EF4-FFF2-40B4-BE49-F238E27FC236}">
                <a16:creationId xmlns:a16="http://schemas.microsoft.com/office/drawing/2014/main" id="{63C809CB-E3D8-37A8-DBFA-C97190302FE0}"/>
              </a:ext>
            </a:extLst>
          </p:cNvPr>
          <p:cNvSpPr>
            <a:spLocks noGrp="1"/>
          </p:cNvSpPr>
          <p:nvPr>
            <p:ph sz="half" idx="2"/>
          </p:nvPr>
        </p:nvSpPr>
        <p:spPr>
          <a:xfrm>
            <a:off x="6256020" y="2100579"/>
            <a:ext cx="5097780" cy="4076383"/>
          </a:xfrm>
        </p:spPr>
        <p:txBody>
          <a:bodyPr vert="horz" lIns="91440" tIns="45720" rIns="91440" bIns="45720" rtlCol="0" anchor="ctr">
            <a:normAutofit/>
          </a:bodyPr>
          <a:lstStyle/>
          <a:p>
            <a:r>
              <a:rPr lang="en-US" sz="2000" b="1">
                <a:ea typeface="+mn-lt"/>
                <a:cs typeface="+mn-lt"/>
              </a:rPr>
              <a:t>2. Person-organization fit</a:t>
            </a:r>
          </a:p>
          <a:p>
            <a:r>
              <a:rPr lang="en-US" sz="2000">
                <a:ea typeface="+mn-lt"/>
                <a:cs typeface="+mn-lt"/>
              </a:rPr>
              <a:t>An employee that does not fit into the organizational culture can neither be the happiest employee nor the most sustainably productive one. While the culture can be difficult to define in words, it is prevalent in actions and quite easy to understand whether a candidate would be a good fit or not. </a:t>
            </a:r>
          </a:p>
        </p:txBody>
      </p:sp>
    </p:spTree>
    <p:extLst>
      <p:ext uri="{BB962C8B-B14F-4D97-AF65-F5344CB8AC3E}">
        <p14:creationId xmlns:p14="http://schemas.microsoft.com/office/powerpoint/2010/main" val="40629641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8B98C7F-363F-39E2-FF72-26DFF2D045C1}"/>
              </a:ext>
            </a:extLst>
          </p:cNvPr>
          <p:cNvSpPr>
            <a:spLocks noGrp="1"/>
          </p:cNvSpPr>
          <p:nvPr>
            <p:ph sz="half" idx="1"/>
          </p:nvPr>
        </p:nvSpPr>
        <p:spPr>
          <a:xfrm>
            <a:off x="838200" y="2010833"/>
            <a:ext cx="5096934" cy="4166130"/>
          </a:xfrm>
        </p:spPr>
        <p:txBody>
          <a:bodyPr vert="horz" lIns="91440" tIns="45720" rIns="91440" bIns="45720" rtlCol="0">
            <a:normAutofit/>
          </a:bodyPr>
          <a:lstStyle/>
          <a:p>
            <a:r>
              <a:rPr lang="en-US" sz="1900" b="1">
                <a:ea typeface="+mn-lt"/>
                <a:cs typeface="+mn-lt"/>
              </a:rPr>
              <a:t>3. Collaborate-coach-evolve</a:t>
            </a:r>
          </a:p>
          <a:p>
            <a:r>
              <a:rPr lang="en-US" sz="1900">
                <a:ea typeface="+mn-lt"/>
                <a:cs typeface="+mn-lt"/>
              </a:rPr>
              <a:t>An important strategy to make talent management more effective involves creating a culture of coaching, mentoring and collaboration. Constructive feedback goes a long way when it comes to helping employees evolve and develop their skills and expertise.</a:t>
            </a:r>
          </a:p>
          <a:p>
            <a:r>
              <a:rPr lang="en-US" sz="1900" b="1">
                <a:ea typeface="+mn-lt"/>
                <a:cs typeface="+mn-lt"/>
              </a:rPr>
              <a:t>4. Reward and recognize right</a:t>
            </a:r>
          </a:p>
          <a:p>
            <a:r>
              <a:rPr lang="en-US" sz="1900">
                <a:ea typeface="+mn-lt"/>
                <a:cs typeface="+mn-lt"/>
              </a:rPr>
              <a:t>The process of rewards and recognition forms an important part of the strategy to motivate, engage and manage employees better. This goes beyond financial rewards and bonus packages</a:t>
            </a:r>
            <a:endParaRPr lang="en-US" sz="1900" b="1">
              <a:cs typeface="Calibri"/>
            </a:endParaRPr>
          </a:p>
        </p:txBody>
      </p:sp>
      <p:sp>
        <p:nvSpPr>
          <p:cNvPr id="4" name="Content Placeholder 3">
            <a:extLst>
              <a:ext uri="{FF2B5EF4-FFF2-40B4-BE49-F238E27FC236}">
                <a16:creationId xmlns:a16="http://schemas.microsoft.com/office/drawing/2014/main" id="{5766C976-52BE-0BA0-22DF-E089249158D5}"/>
              </a:ext>
            </a:extLst>
          </p:cNvPr>
          <p:cNvSpPr>
            <a:spLocks noGrp="1"/>
          </p:cNvSpPr>
          <p:nvPr>
            <p:ph sz="half" idx="2"/>
          </p:nvPr>
        </p:nvSpPr>
        <p:spPr>
          <a:xfrm>
            <a:off x="6256866" y="2010833"/>
            <a:ext cx="5096933" cy="4166130"/>
          </a:xfrm>
        </p:spPr>
        <p:txBody>
          <a:bodyPr vert="horz" lIns="91440" tIns="45720" rIns="91440" bIns="45720" rtlCol="0">
            <a:normAutofit/>
          </a:bodyPr>
          <a:lstStyle/>
          <a:p>
            <a:r>
              <a:rPr lang="en-US" sz="1900">
                <a:ea typeface="+mn-lt"/>
                <a:cs typeface="+mn-lt"/>
              </a:rPr>
              <a:t> This is a great opportunity for organizations to show their employees how much they care for them as persons and as integral aspects of the organizational machinery.</a:t>
            </a:r>
          </a:p>
          <a:p>
            <a:r>
              <a:rPr lang="en-US" sz="1900" b="1">
                <a:ea typeface="+mn-lt"/>
                <a:cs typeface="+mn-lt"/>
              </a:rPr>
              <a:t>5. Opportunities for continuous improvement</a:t>
            </a:r>
          </a:p>
          <a:p>
            <a:r>
              <a:rPr lang="en-US" sz="1900">
                <a:ea typeface="+mn-lt"/>
                <a:cs typeface="+mn-lt"/>
              </a:rPr>
              <a:t>Managing talent needs to be put in the context of the future that the organization has envisioned for itself. Thus, employees need to be equipped with the right tools to be able to maximize their own potential. For the continuous improvement of the organization, there needs to be the scope and opportunities for the continuous development of its employees. </a:t>
            </a:r>
          </a:p>
        </p:txBody>
      </p:sp>
    </p:spTree>
    <p:extLst>
      <p:ext uri="{BB962C8B-B14F-4D97-AF65-F5344CB8AC3E}">
        <p14:creationId xmlns:p14="http://schemas.microsoft.com/office/powerpoint/2010/main" val="314134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271D4960-706D-725A-70B0-202E400B5697}"/>
              </a:ext>
            </a:extLst>
          </p:cNvPr>
          <p:cNvPicPr>
            <a:picLocks noChangeAspect="1"/>
          </p:cNvPicPr>
          <p:nvPr/>
        </p:nvPicPr>
        <p:blipFill rotWithShape="1">
          <a:blip r:embed="rId2"/>
          <a:srcRect r="11111"/>
          <a:stretch/>
        </p:blipFill>
        <p:spPr>
          <a:xfrm>
            <a:off x="-1" y="10"/>
            <a:ext cx="12192000" cy="6857990"/>
          </a:xfrm>
          <a:prstGeom prst="rect">
            <a:avLst/>
          </a:prstGeom>
        </p:spPr>
      </p:pic>
      <p:sp>
        <p:nvSpPr>
          <p:cNvPr id="17"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BBFD8F4-4062-2A52-0A1C-547FDF2B1EA2}"/>
              </a:ext>
            </a:extLst>
          </p:cNvPr>
          <p:cNvSpPr>
            <a:spLocks noGrp="1"/>
          </p:cNvSpPr>
          <p:nvPr>
            <p:ph type="title"/>
          </p:nvPr>
        </p:nvSpPr>
        <p:spPr>
          <a:xfrm>
            <a:off x="709448" y="1913950"/>
            <a:ext cx="4204137" cy="1342754"/>
          </a:xfrm>
        </p:spPr>
        <p:txBody>
          <a:bodyPr>
            <a:normAutofit/>
          </a:bodyPr>
          <a:lstStyle/>
          <a:p>
            <a:pPr algn="ctr"/>
            <a:r>
              <a:rPr lang="en-US" sz="3600" b="1"/>
              <a:t>What Is Talent Hunting?</a:t>
            </a:r>
            <a:endParaRPr lang="en-US" sz="3600"/>
          </a:p>
          <a:p>
            <a:pPr algn="ctr"/>
            <a:endParaRPr lang="en-US" sz="3600">
              <a:cs typeface="Calibri Light"/>
            </a:endParaRPr>
          </a:p>
        </p:txBody>
      </p:sp>
      <p:cxnSp>
        <p:nvCxnSpPr>
          <p:cNvPr id="18"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42B958-1015-7ECC-1B61-F7CE34B1859B}"/>
              </a:ext>
            </a:extLst>
          </p:cNvPr>
          <p:cNvSpPr>
            <a:spLocks noGrp="1"/>
          </p:cNvSpPr>
          <p:nvPr>
            <p:ph idx="1"/>
          </p:nvPr>
        </p:nvSpPr>
        <p:spPr>
          <a:xfrm>
            <a:off x="525516" y="3417573"/>
            <a:ext cx="4593021" cy="2619839"/>
          </a:xfrm>
        </p:spPr>
        <p:txBody>
          <a:bodyPr vert="horz" lIns="91440" tIns="45720" rIns="91440" bIns="45720" rtlCol="0" anchor="ctr">
            <a:normAutofit/>
          </a:bodyPr>
          <a:lstStyle/>
          <a:p>
            <a:r>
              <a:rPr lang="en-US" sz="1800">
                <a:ea typeface="+mn-lt"/>
                <a:cs typeface="+mn-lt"/>
              </a:rPr>
              <a:t>Talent hunters help a company find certain types of technical or high-level positions. They approach prospective candidates currently working in a similar role using their skills Often, talent hunters search for their ideal candidates and extend job offers so that a candidate can leave their current job position for a new role.</a:t>
            </a:r>
          </a:p>
          <a:p>
            <a:endParaRPr lang="en-US" sz="1800">
              <a:cs typeface="Calibri"/>
            </a:endParaRPr>
          </a:p>
        </p:txBody>
      </p:sp>
    </p:spTree>
    <p:extLst>
      <p:ext uri="{BB962C8B-B14F-4D97-AF65-F5344CB8AC3E}">
        <p14:creationId xmlns:p14="http://schemas.microsoft.com/office/powerpoint/2010/main" val="137547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E56CD5-5F00-4F42-E529-CFEF3687BB28}"/>
              </a:ext>
            </a:extLst>
          </p:cNvPr>
          <p:cNvSpPr>
            <a:spLocks noGrp="1"/>
          </p:cNvSpPr>
          <p:nvPr>
            <p:ph type="title"/>
          </p:nvPr>
        </p:nvSpPr>
        <p:spPr>
          <a:xfrm>
            <a:off x="630936" y="495992"/>
            <a:ext cx="4195140" cy="5638831"/>
          </a:xfrm>
          <a:noFill/>
        </p:spPr>
        <p:txBody>
          <a:bodyPr anchor="ctr">
            <a:normAutofit/>
          </a:bodyPr>
          <a:lstStyle/>
          <a:p>
            <a:r>
              <a:rPr lang="en-US" sz="4800" b="1"/>
              <a:t>The Process Of Talent Hunting work</a:t>
            </a:r>
            <a:endParaRPr lang="en-US" sz="4800"/>
          </a:p>
          <a:p>
            <a:endParaRPr lang="en-US" sz="4800">
              <a:cs typeface="Calibri Light"/>
            </a:endParaRPr>
          </a:p>
        </p:txBody>
      </p:sp>
      <p:graphicFrame>
        <p:nvGraphicFramePr>
          <p:cNvPr id="14" name="Content Placeholder 2">
            <a:extLst>
              <a:ext uri="{FF2B5EF4-FFF2-40B4-BE49-F238E27FC236}">
                <a16:creationId xmlns:a16="http://schemas.microsoft.com/office/drawing/2014/main" id="{4AF653A5-94F4-E92B-8004-1BF7C7410442}"/>
              </a:ext>
            </a:extLst>
          </p:cNvPr>
          <p:cNvGraphicFramePr>
            <a:graphicFrameLocks noGrp="1"/>
          </p:cNvGraphicFramePr>
          <p:nvPr>
            <p:ph idx="1"/>
            <p:extLst>
              <p:ext uri="{D42A27DB-BD31-4B8C-83A1-F6EECF244321}">
                <p14:modId xmlns:p14="http://schemas.microsoft.com/office/powerpoint/2010/main" val="988043303"/>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9607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8B8D93D1-7E87-2FD2-F7E4-3910EFF7FCBE}"/>
              </a:ext>
            </a:extLst>
          </p:cNvPr>
          <p:cNvSpPr>
            <a:spLocks noGrp="1"/>
          </p:cNvSpPr>
          <p:nvPr>
            <p:ph type="title"/>
          </p:nvPr>
        </p:nvSpPr>
        <p:spPr>
          <a:xfrm>
            <a:off x="475488" y="2745736"/>
            <a:ext cx="3703320" cy="1366528"/>
          </a:xfrm>
          <a:solidFill>
            <a:schemeClr val="tx1">
              <a:alpha val="50000"/>
            </a:schemeClr>
          </a:solidFill>
          <a:ln w="25400" cap="sq" cmpd="sng">
            <a:solidFill>
              <a:schemeClr val="bg1"/>
            </a:solidFill>
            <a:miter lim="800000"/>
          </a:ln>
        </p:spPr>
        <p:txBody>
          <a:bodyPr>
            <a:normAutofit/>
          </a:bodyPr>
          <a:lstStyle/>
          <a:p>
            <a:pPr algn="ctr"/>
            <a:r>
              <a:rPr lang="en-US" sz="3200" b="1">
                <a:solidFill>
                  <a:schemeClr val="bg1"/>
                </a:solidFill>
              </a:rPr>
              <a:t>The Process Of Talent Hunting work</a:t>
            </a:r>
            <a:endParaRPr lang="en-US" sz="3200">
              <a:solidFill>
                <a:schemeClr val="bg1"/>
              </a:solidFill>
            </a:endParaRPr>
          </a:p>
          <a:p>
            <a:pPr algn="ctr"/>
            <a:endParaRPr lang="en-US" sz="3200">
              <a:solidFill>
                <a:schemeClr val="bg1"/>
              </a:solidFill>
              <a:cs typeface="Calibri Light"/>
            </a:endParaRPr>
          </a:p>
        </p:txBody>
      </p:sp>
      <p:sp useBgFill="1">
        <p:nvSpPr>
          <p:cNvPr id="11" name="Rectangle 10">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463E7A-BACD-A7E0-0B2B-C8DF2DF1080E}"/>
              </a:ext>
            </a:extLst>
          </p:cNvPr>
          <p:cNvSpPr>
            <a:spLocks noGrp="1"/>
          </p:cNvSpPr>
          <p:nvPr>
            <p:ph sz="half" idx="1"/>
          </p:nvPr>
        </p:nvSpPr>
        <p:spPr>
          <a:xfrm>
            <a:off x="5283172" y="640080"/>
            <a:ext cx="6061158" cy="3028118"/>
          </a:xfrm>
        </p:spPr>
        <p:txBody>
          <a:bodyPr vert="horz" lIns="91440" tIns="45720" rIns="91440" bIns="45720" rtlCol="0" anchor="b">
            <a:normAutofit/>
          </a:bodyPr>
          <a:lstStyle/>
          <a:p>
            <a:r>
              <a:rPr lang="en-US" sz="1600" b="1" dirty="0"/>
              <a:t>4. Interview and review candidates</a:t>
            </a:r>
            <a:endParaRPr lang="en-US" sz="1600" dirty="0">
              <a:cs typeface="Calibri" panose="020F0502020204030204"/>
            </a:endParaRPr>
          </a:p>
          <a:p>
            <a:r>
              <a:rPr lang="en-US" sz="1600" dirty="0">
                <a:ea typeface="+mn-lt"/>
                <a:cs typeface="+mn-lt"/>
              </a:rPr>
              <a:t>After the talent-hunting team gathers a set number of interested professionals, they collaborate with the company's hiring team to review their list. After short-listing appropriate candidates, they interview and evaluate professionals to make a hiring decision.</a:t>
            </a:r>
          </a:p>
          <a:p>
            <a:r>
              <a:rPr lang="en-US" sz="1600" b="1" dirty="0"/>
              <a:t>5. Interview and assess the candidate</a:t>
            </a:r>
            <a:endParaRPr lang="en-US" sz="1600" dirty="0">
              <a:cs typeface="Calibri"/>
            </a:endParaRPr>
          </a:p>
          <a:p>
            <a:r>
              <a:rPr lang="en-US" sz="1600" dirty="0">
                <a:cs typeface="Calibri"/>
              </a:rPr>
              <a:t>When hiring employees for a high-level position, often employers may interview candidates to assess their capabilities.   After interviewing all shortlisted candidates, the hiring and talent  hunting team discuss the potential candidate for a vacant job role.</a:t>
            </a:r>
            <a:endParaRPr lang="en-US" sz="1600" b="1" dirty="0">
              <a:cs typeface="Calibri"/>
            </a:endParaRPr>
          </a:p>
        </p:txBody>
      </p:sp>
      <p:sp>
        <p:nvSpPr>
          <p:cNvPr id="4" name="Content Placeholder 3">
            <a:extLst>
              <a:ext uri="{FF2B5EF4-FFF2-40B4-BE49-F238E27FC236}">
                <a16:creationId xmlns:a16="http://schemas.microsoft.com/office/drawing/2014/main" id="{0016A6A4-A9EC-E360-45BE-DF8F33C00474}"/>
              </a:ext>
            </a:extLst>
          </p:cNvPr>
          <p:cNvSpPr>
            <a:spLocks noGrp="1"/>
          </p:cNvSpPr>
          <p:nvPr>
            <p:ph sz="half" idx="2"/>
          </p:nvPr>
        </p:nvSpPr>
        <p:spPr>
          <a:xfrm>
            <a:off x="5283171" y="3424787"/>
            <a:ext cx="6059423" cy="2505646"/>
          </a:xfrm>
        </p:spPr>
        <p:txBody>
          <a:bodyPr vert="horz" lIns="91440" tIns="45720" rIns="91440" bIns="45720" rtlCol="0" anchor="t">
            <a:normAutofit/>
          </a:bodyPr>
          <a:lstStyle/>
          <a:p>
            <a:pPr marL="0" indent="0">
              <a:buNone/>
            </a:pPr>
            <a:endParaRPr lang="en-US" sz="1700" dirty="0">
              <a:cs typeface="Calibri"/>
            </a:endParaRPr>
          </a:p>
          <a:p>
            <a:r>
              <a:rPr lang="en-US" sz="1700" b="1" dirty="0"/>
              <a:t>6. Provide a job offer</a:t>
            </a:r>
            <a:endParaRPr lang="en-US" sz="1700" dirty="0">
              <a:cs typeface="Calibri"/>
            </a:endParaRPr>
          </a:p>
          <a:p>
            <a:r>
              <a:rPr lang="en-US" sz="1700" dirty="0">
                <a:ea typeface="+mn-lt"/>
                <a:cs typeface="+mn-lt"/>
              </a:rPr>
              <a:t>After making a final decision, the company sends the job offer letter to qualified candidates. Before sending the offer letter, these professionals negotiate the contract's terms and discuss the salary information. A job offer provides candidates with the job description and expectations from the employer.</a:t>
            </a:r>
            <a:endParaRPr lang="en-US" sz="1700" dirty="0">
              <a:cs typeface="Calibri"/>
            </a:endParaRPr>
          </a:p>
        </p:txBody>
      </p:sp>
    </p:spTree>
    <p:extLst>
      <p:ext uri="{BB962C8B-B14F-4D97-AF65-F5344CB8AC3E}">
        <p14:creationId xmlns:p14="http://schemas.microsoft.com/office/powerpoint/2010/main" val="229905792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text&#10;&#10;Description automatically generated">
            <a:extLst>
              <a:ext uri="{FF2B5EF4-FFF2-40B4-BE49-F238E27FC236}">
                <a16:creationId xmlns:a16="http://schemas.microsoft.com/office/drawing/2014/main" id="{5C59798C-0234-A94D-0CF7-F0B01F67DAC4}"/>
              </a:ext>
            </a:extLst>
          </p:cNvPr>
          <p:cNvPicPr>
            <a:picLocks noChangeAspect="1"/>
          </p:cNvPicPr>
          <p:nvPr/>
        </p:nvPicPr>
        <p:blipFill rotWithShape="1">
          <a:blip r:embed="rId2">
            <a:alphaModFix amt="50000"/>
          </a:blip>
          <a:srcRect l="4000"/>
          <a:stretch/>
        </p:blipFill>
        <p:spPr>
          <a:xfrm>
            <a:off x="20" y="1"/>
            <a:ext cx="12191980" cy="6857999"/>
          </a:xfrm>
          <a:prstGeom prst="rect">
            <a:avLst/>
          </a:prstGeom>
        </p:spPr>
      </p:pic>
      <p:sp>
        <p:nvSpPr>
          <p:cNvPr id="2" name="Title 1">
            <a:extLst>
              <a:ext uri="{FF2B5EF4-FFF2-40B4-BE49-F238E27FC236}">
                <a16:creationId xmlns:a16="http://schemas.microsoft.com/office/drawing/2014/main" id="{7DB92E32-9C58-27A7-E504-589F20EC02BD}"/>
              </a:ext>
            </a:extLst>
          </p:cNvPr>
          <p:cNvSpPr>
            <a:spLocks noGrp="1"/>
          </p:cNvSpPr>
          <p:nvPr>
            <p:ph type="title"/>
          </p:nvPr>
        </p:nvSpPr>
        <p:spPr>
          <a:xfrm>
            <a:off x="838200" y="963877"/>
            <a:ext cx="3494362" cy="4930246"/>
          </a:xfrm>
        </p:spPr>
        <p:txBody>
          <a:bodyPr>
            <a:normAutofit/>
          </a:bodyPr>
          <a:lstStyle/>
          <a:p>
            <a:pPr algn="r"/>
            <a:r>
              <a:rPr lang="en-US" b="1">
                <a:solidFill>
                  <a:schemeClr val="bg1"/>
                </a:solidFill>
              </a:rPr>
              <a:t>Skills Of A Talent Hunter</a:t>
            </a:r>
            <a:endParaRPr lang="en-US">
              <a:solidFill>
                <a:schemeClr val="bg1"/>
              </a:solidFill>
            </a:endParaRPr>
          </a:p>
          <a:p>
            <a:pPr algn="r"/>
            <a:endParaRPr lang="en-US">
              <a:solidFill>
                <a:schemeClr val="bg1"/>
              </a:solidFill>
              <a:cs typeface="Calibri Light"/>
            </a:endParaRPr>
          </a:p>
        </p:txBody>
      </p:sp>
      <p:sp>
        <p:nvSpPr>
          <p:cNvPr id="22"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B70AC3-871F-FAD2-A331-A1B992A805C4}"/>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200" b="1">
                <a:solidFill>
                  <a:schemeClr val="bg1"/>
                </a:solidFill>
              </a:rPr>
              <a:t>Communication</a:t>
            </a:r>
            <a:endParaRPr lang="en-US" sz="2200">
              <a:solidFill>
                <a:schemeClr val="bg1"/>
              </a:solidFill>
              <a:cs typeface="Calibri" panose="020F0502020204030204"/>
            </a:endParaRPr>
          </a:p>
          <a:p>
            <a:r>
              <a:rPr lang="en-US" sz="2200">
                <a:solidFill>
                  <a:schemeClr val="bg1"/>
                </a:solidFill>
                <a:ea typeface="+mn-lt"/>
                <a:cs typeface="+mn-lt"/>
              </a:rPr>
              <a:t>Communication skills help a talent hunter communicate effectively with the job seeker and employer. Using their verbal communication skills, these professionals pass the instruction to employers, respond to questions and summarise employer feedback. </a:t>
            </a:r>
          </a:p>
          <a:p>
            <a:r>
              <a:rPr lang="en-US" sz="2200" b="1">
                <a:solidFill>
                  <a:schemeClr val="bg1"/>
                </a:solidFill>
              </a:rPr>
              <a:t>Sales and marketing</a:t>
            </a:r>
            <a:endParaRPr lang="en-US" sz="2200">
              <a:solidFill>
                <a:schemeClr val="bg1"/>
              </a:solidFill>
              <a:ea typeface="+mn-lt"/>
              <a:cs typeface="+mn-lt"/>
            </a:endParaRPr>
          </a:p>
          <a:p>
            <a:r>
              <a:rPr lang="en-US" sz="2200">
                <a:solidFill>
                  <a:schemeClr val="bg1"/>
                </a:solidFill>
                <a:ea typeface="+mn-lt"/>
                <a:cs typeface="+mn-lt"/>
              </a:rPr>
              <a:t>Sales skills help a talent hunter persuade a candidate to their company. From pitching a company's details to describing the benefits of joining one, sales and marketing skills help a hiring manager convince promising candidates to join their organization.</a:t>
            </a:r>
          </a:p>
          <a:p>
            <a:endParaRPr lang="en-US" sz="2200">
              <a:solidFill>
                <a:schemeClr val="bg1"/>
              </a:solidFill>
              <a:ea typeface="+mn-lt"/>
              <a:cs typeface="+mn-lt"/>
            </a:endParaRPr>
          </a:p>
        </p:txBody>
      </p:sp>
    </p:spTree>
    <p:extLst>
      <p:ext uri="{BB962C8B-B14F-4D97-AF65-F5344CB8AC3E}">
        <p14:creationId xmlns:p14="http://schemas.microsoft.com/office/powerpoint/2010/main" val="4691546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915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Talent Management And Talent Hunting</vt:lpstr>
      <vt:lpstr>What is Talent Management?</vt:lpstr>
      <vt:lpstr>PowerPoint Presentation</vt:lpstr>
      <vt:lpstr>Talent Management Strategy</vt:lpstr>
      <vt:lpstr>PowerPoint Presentation</vt:lpstr>
      <vt:lpstr>What Is Talent Hunting? </vt:lpstr>
      <vt:lpstr>The Process Of Talent Hunting work </vt:lpstr>
      <vt:lpstr>The Process Of Talent Hunting work </vt:lpstr>
      <vt:lpstr>Skills Of A Talent Hunter </vt:lpstr>
      <vt:lpstr>Skills Of A Talent Hunter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hassan akil</cp:lastModifiedBy>
  <cp:revision>173</cp:revision>
  <dcterms:created xsi:type="dcterms:W3CDTF">2022-12-02T19:41:54Z</dcterms:created>
  <dcterms:modified xsi:type="dcterms:W3CDTF">2024-02-18T17:45:17Z</dcterms:modified>
</cp:coreProperties>
</file>