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84" r:id="rId3"/>
    <p:sldId id="285" r:id="rId4"/>
    <p:sldId id="283" r:id="rId5"/>
    <p:sldId id="257" r:id="rId6"/>
    <p:sldId id="258" r:id="rId7"/>
    <p:sldId id="259" r:id="rId8"/>
    <p:sldId id="286" r:id="rId9"/>
    <p:sldId id="260" r:id="rId10"/>
    <p:sldId id="261" r:id="rId11"/>
    <p:sldId id="262" r:id="rId12"/>
    <p:sldId id="263" r:id="rId13"/>
    <p:sldId id="264" r:id="rId14"/>
    <p:sldId id="266" r:id="rId15"/>
    <p:sldId id="265" r:id="rId16"/>
    <p:sldId id="267" r:id="rId17"/>
    <p:sldId id="268" r:id="rId18"/>
    <p:sldId id="287"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SemiBold" panose="020F0502020204030204"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ldJlo8SHunuL56RXE1rMY0cFz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84818" autoAdjust="0"/>
  </p:normalViewPr>
  <p:slideViewPr>
    <p:cSldViewPr snapToGrid="0">
      <p:cViewPr varScale="1">
        <p:scale>
          <a:sx n="130" d="100"/>
          <a:sy n="130" d="100"/>
        </p:scale>
        <p:origin x="1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vi-VN"/>
              <a:t>Giảng viên (10-15 phút)</a:t>
            </a:r>
            <a:endParaRPr/>
          </a:p>
          <a:p>
            <a:pPr marL="0" lvl="0" indent="0" algn="l" rtl="0">
              <a:lnSpc>
                <a:spcPct val="100000"/>
              </a:lnSpc>
              <a:spcBef>
                <a:spcPts val="0"/>
              </a:spcBef>
              <a:spcAft>
                <a:spcPts val="0"/>
              </a:spcAft>
              <a:buSzPts val="1400"/>
              <a:buNone/>
            </a:pPr>
            <a:r>
              <a:rPr lang="vi-VN"/>
              <a:t>+ Hỏi về các khó khăn HV gặp phải trong bài trước. </a:t>
            </a:r>
            <a:endParaRPr/>
          </a:p>
          <a:p>
            <a:pPr marL="0" lvl="0" indent="0" algn="l" rtl="0">
              <a:lnSpc>
                <a:spcPct val="100000"/>
              </a:lnSpc>
              <a:spcBef>
                <a:spcPts val="0"/>
              </a:spcBef>
              <a:spcAft>
                <a:spcPts val="0"/>
              </a:spcAft>
              <a:buSzPts val="1400"/>
              <a:buNone/>
            </a:pPr>
            <a:r>
              <a:rPr lang="vi-VN"/>
              <a:t>+ Thảo luận và giải quyết khó khăn.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vi-VN"/>
              <a:t>Giảng viên (5phút)</a:t>
            </a:r>
            <a:endParaRPr/>
          </a:p>
          <a:p>
            <a:pPr marL="0" lvl="0" indent="0" algn="l" rtl="0">
              <a:lnSpc>
                <a:spcPct val="100000"/>
              </a:lnSpc>
              <a:spcBef>
                <a:spcPts val="0"/>
              </a:spcBef>
              <a:spcAft>
                <a:spcPts val="0"/>
              </a:spcAft>
              <a:buSzPts val="1400"/>
              <a:buNone/>
            </a:pPr>
            <a:r>
              <a:rPr lang="vi-VN"/>
              <a:t>+ Hỏi Học viên về nội dung của bài học: Hôm nay có biết học gì?</a:t>
            </a:r>
            <a:endParaRPr/>
          </a:p>
          <a:p>
            <a:pPr marL="0" lvl="0" indent="0" algn="l" rtl="0">
              <a:lnSpc>
                <a:spcPct val="100000"/>
              </a:lnSpc>
              <a:spcBef>
                <a:spcPts val="0"/>
              </a:spcBef>
              <a:spcAft>
                <a:spcPts val="0"/>
              </a:spcAft>
              <a:buSzPts val="1400"/>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63a186ae8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63a186ae8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Giải thích code:</a:t>
            </a:r>
            <a:endParaRPr/>
          </a:p>
          <a:p>
            <a:pPr marL="0" lvl="0" indent="0" algn="l" rtl="0">
              <a:spcBef>
                <a:spcPts val="0"/>
              </a:spcBef>
              <a:spcAft>
                <a:spcPts val="0"/>
              </a:spcAft>
              <a:buNone/>
            </a:pPr>
            <a:endParaRPr/>
          </a:p>
          <a:p>
            <a:pPr marL="0" lvl="0" indent="0" algn="l" rtl="0">
              <a:spcBef>
                <a:spcPts val="0"/>
              </a:spcBef>
              <a:spcAft>
                <a:spcPts val="0"/>
              </a:spcAft>
              <a:buNone/>
            </a:pPr>
            <a:r>
              <a:rPr lang="vi-VN"/>
              <a:t>Ở đây hàm callback của mình là printEnd và được truyền vào hàm asyncFunction dưới dạng 1 tham số. Sau khi chờ 1s thì asyncFunction mới gọi hàm callback để thực hiện các câu lệnh tiếp theo.  Callback thường được sử dụng trong các EventListener để khi bắt được các sự kiện sẽ gọi đến hàm callback.</a:t>
            </a:r>
            <a:endParaRPr/>
          </a:p>
          <a:p>
            <a:pPr marL="0" lvl="0" indent="0" algn="l" rtl="0">
              <a:spcBef>
                <a:spcPts val="0"/>
              </a:spcBef>
              <a:spcAft>
                <a:spcPts val="0"/>
              </a:spcAft>
              <a:buNone/>
            </a:pPr>
            <a:endParaRPr/>
          </a:p>
        </p:txBody>
      </p:sp>
      <p:sp>
        <p:nvSpPr>
          <p:cNvPr id="151" name="Google Shape;151;g1063a186ae8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63a186ae8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63a186ae8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063a186ae8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4a212f2d1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104a212f2d1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104a212f2d1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63a186ae8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63a186ae8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063a186ae8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63a186ae8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63a186ae8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Ví dụ: khi bạn yêu cầu dữ liệu từ máy chủ bằng cách sử dụng Promise, nó sẽ ở trạng thái Pending. Khi dữ liệu đến thành công, nó sẽ ở trạng thái Fulfilled. Nếu một lỗi xảy ra, thì nó sẽ ở trạng thái Rejected.</a:t>
            </a:r>
            <a:endParaRPr/>
          </a:p>
        </p:txBody>
      </p:sp>
      <p:sp>
        <p:nvSpPr>
          <p:cNvPr id="183" name="Google Shape;183;g1063a186ae8_0_1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63a186ae8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63a186ae8_0_1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063a186ae8_0_1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63a186ae8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063a186ae8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vi-VN" b="1">
                <a:solidFill>
                  <a:srgbClr val="000080"/>
                </a:solidFill>
                <a:highlight>
                  <a:srgbClr val="FFFFFF"/>
                </a:highlight>
                <a:latin typeface="Courier New"/>
                <a:ea typeface="Courier New"/>
                <a:cs typeface="Courier New"/>
                <a:sym typeface="Courier New"/>
              </a:rPr>
              <a:t>const </a:t>
            </a:r>
            <a:r>
              <a:rPr lang="vi-VN" b="1" i="1">
                <a:solidFill>
                  <a:srgbClr val="660E7A"/>
                </a:solidFill>
                <a:highlight>
                  <a:srgbClr val="FFFFFF"/>
                </a:highlight>
                <a:latin typeface="Courier New"/>
                <a:ea typeface="Courier New"/>
                <a:cs typeface="Courier New"/>
                <a:sym typeface="Courier New"/>
              </a:rPr>
              <a:t>count </a:t>
            </a:r>
            <a:r>
              <a:rPr lang="vi-VN">
                <a:highlight>
                  <a:srgbClr val="FFFFFF"/>
                </a:highlight>
                <a:latin typeface="Courier New"/>
                <a:ea typeface="Courier New"/>
                <a:cs typeface="Courier New"/>
                <a:sym typeface="Courier New"/>
              </a:rPr>
              <a:t>= </a:t>
            </a:r>
            <a:r>
              <a:rPr lang="vi-VN" b="1">
                <a:solidFill>
                  <a:srgbClr val="000080"/>
                </a:solidFill>
                <a:highlight>
                  <a:srgbClr val="FFFFFF"/>
                </a:highlight>
                <a:latin typeface="Courier New"/>
                <a:ea typeface="Courier New"/>
                <a:cs typeface="Courier New"/>
                <a:sym typeface="Courier New"/>
              </a:rPr>
              <a:t>true</a:t>
            </a: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b="1">
                <a:solidFill>
                  <a:srgbClr val="000080"/>
                </a:solidFill>
                <a:highlight>
                  <a:srgbClr val="FFFFFF"/>
                </a:highlight>
                <a:latin typeface="Courier New"/>
                <a:ea typeface="Courier New"/>
                <a:cs typeface="Courier New"/>
                <a:sym typeface="Courier New"/>
              </a:rPr>
              <a:t>let </a:t>
            </a:r>
            <a:r>
              <a:rPr lang="vi-VN" b="1" i="1">
                <a:solidFill>
                  <a:srgbClr val="660E7A"/>
                </a:solidFill>
                <a:highlight>
                  <a:srgbClr val="FFFFFF"/>
                </a:highlight>
                <a:latin typeface="Courier New"/>
                <a:ea typeface="Courier New"/>
                <a:cs typeface="Courier New"/>
                <a:sym typeface="Courier New"/>
              </a:rPr>
              <a:t>countValue </a:t>
            </a:r>
            <a:r>
              <a:rPr lang="vi-VN">
                <a:highlight>
                  <a:srgbClr val="FFFFFF"/>
                </a:highlight>
                <a:latin typeface="Courier New"/>
                <a:ea typeface="Courier New"/>
                <a:cs typeface="Courier New"/>
                <a:sym typeface="Courier New"/>
              </a:rPr>
              <a:t>= </a:t>
            </a:r>
            <a:r>
              <a:rPr lang="vi-VN" b="1">
                <a:solidFill>
                  <a:srgbClr val="000080"/>
                </a:solidFill>
                <a:highlight>
                  <a:srgbClr val="FFFFFF"/>
                </a:highlight>
                <a:latin typeface="Courier New"/>
                <a:ea typeface="Courier New"/>
                <a:cs typeface="Courier New"/>
                <a:sym typeface="Courier New"/>
              </a:rPr>
              <a:t>new </a:t>
            </a:r>
            <a:r>
              <a:rPr lang="vi-VN" b="1" i="1">
                <a:solidFill>
                  <a:srgbClr val="660E7A"/>
                </a:solidFill>
                <a:highlight>
                  <a:srgbClr val="FFFFFF"/>
                </a:highlight>
                <a:latin typeface="Courier New"/>
                <a:ea typeface="Courier New"/>
                <a:cs typeface="Courier New"/>
                <a:sym typeface="Courier New"/>
              </a:rPr>
              <a:t>Promise</a:t>
            </a:r>
            <a:r>
              <a:rPr lang="vi-VN">
                <a:highlight>
                  <a:srgbClr val="FFFFFF"/>
                </a:highlight>
                <a:latin typeface="Courier New"/>
                <a:ea typeface="Courier New"/>
                <a:cs typeface="Courier New"/>
                <a:sym typeface="Courier New"/>
              </a:rPr>
              <a:t>(</a:t>
            </a:r>
            <a:r>
              <a:rPr lang="vi-VN" b="1">
                <a:solidFill>
                  <a:srgbClr val="000080"/>
                </a:solidFill>
                <a:highlight>
                  <a:srgbClr val="FFFFFF"/>
                </a:highlight>
                <a:latin typeface="Courier New"/>
                <a:ea typeface="Courier New"/>
                <a:cs typeface="Courier New"/>
                <a:sym typeface="Courier New"/>
              </a:rPr>
              <a:t>function </a:t>
            </a:r>
            <a:r>
              <a:rPr lang="vi-VN">
                <a:highlight>
                  <a:srgbClr val="FFFFFF"/>
                </a:highlight>
                <a:latin typeface="Courier New"/>
                <a:ea typeface="Courier New"/>
                <a:cs typeface="Courier New"/>
                <a:sym typeface="Courier New"/>
              </a:rPr>
              <a:t>(resolve, reject) {</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   </a:t>
            </a:r>
            <a:r>
              <a:rPr lang="vi-VN" b="1">
                <a:solidFill>
                  <a:srgbClr val="000080"/>
                </a:solidFill>
                <a:highlight>
                  <a:srgbClr val="FFFFFF"/>
                </a:highlight>
                <a:latin typeface="Courier New"/>
                <a:ea typeface="Courier New"/>
                <a:cs typeface="Courier New"/>
                <a:sym typeface="Courier New"/>
              </a:rPr>
              <a:t>if </a:t>
            </a:r>
            <a:r>
              <a:rPr lang="vi-VN">
                <a:highlight>
                  <a:srgbClr val="FFFFFF"/>
                </a:highlight>
                <a:latin typeface="Courier New"/>
                <a:ea typeface="Courier New"/>
                <a:cs typeface="Courier New"/>
                <a:sym typeface="Courier New"/>
              </a:rPr>
              <a:t>(</a:t>
            </a:r>
            <a:r>
              <a:rPr lang="vi-VN" b="1" i="1">
                <a:solidFill>
                  <a:srgbClr val="660E7A"/>
                </a:solidFill>
                <a:highlight>
                  <a:srgbClr val="FFFFFF"/>
                </a:highlight>
                <a:latin typeface="Courier New"/>
                <a:ea typeface="Courier New"/>
                <a:cs typeface="Courier New"/>
                <a:sym typeface="Courier New"/>
              </a:rPr>
              <a:t>count</a:t>
            </a:r>
            <a:r>
              <a:rPr lang="vi-VN">
                <a:highlight>
                  <a:srgbClr val="FFFFFF"/>
                </a:highlight>
                <a:latin typeface="Courier New"/>
                <a:ea typeface="Courier New"/>
                <a:cs typeface="Courier New"/>
                <a:sym typeface="Courier New"/>
              </a:rPr>
              <a:t>) {</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       resolve(</a:t>
            </a:r>
            <a:r>
              <a:rPr lang="vi-VN" b="1">
                <a:solidFill>
                  <a:srgbClr val="008000"/>
                </a:solidFill>
                <a:highlight>
                  <a:srgbClr val="FFFFFF"/>
                </a:highlight>
                <a:latin typeface="Courier New"/>
                <a:ea typeface="Courier New"/>
                <a:cs typeface="Courier New"/>
                <a:sym typeface="Courier New"/>
              </a:rPr>
              <a:t>"There is a count value."</a:t>
            </a: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   } </a:t>
            </a:r>
            <a:r>
              <a:rPr lang="vi-VN" b="1">
                <a:solidFill>
                  <a:srgbClr val="000080"/>
                </a:solidFill>
                <a:highlight>
                  <a:srgbClr val="FFFFFF"/>
                </a:highlight>
                <a:latin typeface="Courier New"/>
                <a:ea typeface="Courier New"/>
                <a:cs typeface="Courier New"/>
                <a:sym typeface="Courier New"/>
              </a:rPr>
              <a:t>else </a:t>
            </a: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       reject(</a:t>
            </a:r>
            <a:r>
              <a:rPr lang="vi-VN" b="1">
                <a:solidFill>
                  <a:srgbClr val="008000"/>
                </a:solidFill>
                <a:highlight>
                  <a:srgbClr val="FFFFFF"/>
                </a:highlight>
                <a:latin typeface="Courier New"/>
                <a:ea typeface="Courier New"/>
                <a:cs typeface="Courier New"/>
                <a:sym typeface="Courier New"/>
              </a:rPr>
              <a:t>"There is no count value"</a:t>
            </a: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   }</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b="1" i="1">
                <a:solidFill>
                  <a:srgbClr val="660E7A"/>
                </a:solidFill>
                <a:highlight>
                  <a:srgbClr val="FFFFFF"/>
                </a:highlight>
                <a:latin typeface="Courier New"/>
                <a:ea typeface="Courier New"/>
                <a:cs typeface="Courier New"/>
                <a:sym typeface="Courier New"/>
              </a:rPr>
              <a:t>console</a:t>
            </a:r>
            <a:r>
              <a:rPr lang="vi-VN">
                <a:highlight>
                  <a:srgbClr val="FFFFFF"/>
                </a:highlight>
                <a:latin typeface="Courier New"/>
                <a:ea typeface="Courier New"/>
                <a:cs typeface="Courier New"/>
                <a:sym typeface="Courier New"/>
              </a:rPr>
              <a:t>.</a:t>
            </a:r>
            <a:r>
              <a:rPr lang="vi-VN">
                <a:solidFill>
                  <a:srgbClr val="7A7A43"/>
                </a:solidFill>
                <a:highlight>
                  <a:srgbClr val="FFFFFF"/>
                </a:highlight>
                <a:latin typeface="Courier New"/>
                <a:ea typeface="Courier New"/>
                <a:cs typeface="Courier New"/>
                <a:sym typeface="Courier New"/>
              </a:rPr>
              <a:t>log</a:t>
            </a:r>
            <a:r>
              <a:rPr lang="vi-VN">
                <a:highlight>
                  <a:srgbClr val="FFFFFF"/>
                </a:highlight>
                <a:latin typeface="Courier New"/>
                <a:ea typeface="Courier New"/>
                <a:cs typeface="Courier New"/>
                <a:sym typeface="Courier New"/>
              </a:rPr>
              <a:t>(</a:t>
            </a:r>
            <a:r>
              <a:rPr lang="vi-VN" b="1" i="1">
                <a:solidFill>
                  <a:srgbClr val="660E7A"/>
                </a:solidFill>
                <a:highlight>
                  <a:srgbClr val="FFFFFF"/>
                </a:highlight>
                <a:latin typeface="Courier New"/>
                <a:ea typeface="Courier New"/>
                <a:cs typeface="Courier New"/>
                <a:sym typeface="Courier New"/>
              </a:rPr>
              <a:t>countValue</a:t>
            </a:r>
            <a:r>
              <a:rPr lang="vi-VN">
                <a:highlight>
                  <a:srgbClr val="FFFFFF"/>
                </a:highlight>
                <a:latin typeface="Courier New"/>
                <a:ea typeface="Courier New"/>
                <a:cs typeface="Courier New"/>
                <a:sym typeface="Courier New"/>
              </a:rPr>
              <a:t>);</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a:highlight>
                  <a:srgbClr val="FFFFFF"/>
                </a:highlight>
                <a:latin typeface="Courier New"/>
                <a:ea typeface="Courier New"/>
                <a:cs typeface="Courier New"/>
                <a:sym typeface="Courier New"/>
              </a:rPr>
              <a:t>Đầu ra</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vi-VN" b="1" i="1">
                <a:solidFill>
                  <a:srgbClr val="660E7A"/>
                </a:solidFill>
                <a:highlight>
                  <a:srgbClr val="FFFFFF"/>
                </a:highlight>
                <a:latin typeface="Courier New"/>
                <a:ea typeface="Courier New"/>
                <a:cs typeface="Courier New"/>
                <a:sym typeface="Courier New"/>
              </a:rPr>
              <a:t>Promise </a:t>
            </a:r>
            <a:r>
              <a:rPr lang="vi-VN">
                <a:highlight>
                  <a:srgbClr val="FFFFFF"/>
                </a:highlight>
                <a:latin typeface="Courier New"/>
                <a:ea typeface="Courier New"/>
                <a:cs typeface="Courier New"/>
                <a:sym typeface="Courier New"/>
              </a:rPr>
              <a:t>{</a:t>
            </a:r>
            <a:r>
              <a:rPr lang="vi-VN">
                <a:highlight>
                  <a:srgbClr val="EFEFEF"/>
                </a:highlight>
                <a:latin typeface="Courier New"/>
                <a:ea typeface="Courier New"/>
                <a:cs typeface="Courier New"/>
                <a:sym typeface="Courier New"/>
              </a:rPr>
              <a:t>&lt;</a:t>
            </a:r>
            <a:r>
              <a:rPr lang="vi-VN" b="1">
                <a:solidFill>
                  <a:srgbClr val="000080"/>
                </a:solidFill>
                <a:highlight>
                  <a:srgbClr val="EFEFEF"/>
                </a:highlight>
                <a:latin typeface="Courier New"/>
                <a:ea typeface="Courier New"/>
                <a:cs typeface="Courier New"/>
                <a:sym typeface="Courier New"/>
              </a:rPr>
              <a:t>resolved</a:t>
            </a:r>
            <a:r>
              <a:rPr lang="vi-VN">
                <a:highlight>
                  <a:srgbClr val="EFEFEF"/>
                </a:highlight>
                <a:latin typeface="Courier New"/>
                <a:ea typeface="Courier New"/>
                <a:cs typeface="Courier New"/>
                <a:sym typeface="Courier New"/>
              </a:rPr>
              <a:t>&gt;</a:t>
            </a:r>
            <a:r>
              <a:rPr lang="vi-VN">
                <a:highlight>
                  <a:srgbClr val="FFFFFF"/>
                </a:highlight>
                <a:latin typeface="Courier New"/>
                <a:ea typeface="Courier New"/>
                <a:cs typeface="Courier New"/>
                <a:sym typeface="Courier New"/>
              </a:rPr>
              <a:t>: "There is a count value."}</a:t>
            </a:r>
            <a:endParaRPr>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rgbClr val="000000"/>
              </a:buClr>
              <a:buSzPts val="1400"/>
              <a:buFont typeface="Arial"/>
              <a:buNone/>
            </a:pPr>
            <a:endParaRPr/>
          </a:p>
        </p:txBody>
      </p:sp>
      <p:sp>
        <p:nvSpPr>
          <p:cNvPr id="199" name="Google Shape;199;g1063a186ae8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63a186ae8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63a186ae8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063a186ae8_0_1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63a186ae8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63a186ae8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063a186ae8_0_1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63a186ae8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63a186ae8_0_2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063a186ae8_0_2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vi-VN" dirty="0"/>
              <a:t>Giảng viên (10-15 phút)</a:t>
            </a:r>
            <a:endParaRPr dirty="0"/>
          </a:p>
          <a:p>
            <a:pPr marL="0" lvl="0" indent="0" algn="l" rtl="0">
              <a:lnSpc>
                <a:spcPct val="100000"/>
              </a:lnSpc>
              <a:spcBef>
                <a:spcPts val="0"/>
              </a:spcBef>
              <a:spcAft>
                <a:spcPts val="0"/>
              </a:spcAft>
              <a:buSzPts val="1400"/>
              <a:buNone/>
            </a:pPr>
            <a:r>
              <a:rPr lang="vi-VN" dirty="0"/>
              <a:t>+ Hỏi về các khó khăn HV gặp phải trong bài trước. </a:t>
            </a:r>
            <a:endParaRPr dirty="0"/>
          </a:p>
          <a:p>
            <a:pPr marL="0" lvl="0" indent="0" algn="l" rtl="0">
              <a:lnSpc>
                <a:spcPct val="100000"/>
              </a:lnSpc>
              <a:spcBef>
                <a:spcPts val="0"/>
              </a:spcBef>
              <a:spcAft>
                <a:spcPts val="0"/>
              </a:spcAft>
              <a:buSzPts val="1400"/>
              <a:buNone/>
            </a:pPr>
            <a:r>
              <a:rPr lang="vi-VN" dirty="0"/>
              <a:t>+ Thảo luận và giải quyết khó khăn.</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vi-VN" dirty="0"/>
              <a:t>Giảng viên (5phút)</a:t>
            </a:r>
            <a:endParaRPr dirty="0"/>
          </a:p>
          <a:p>
            <a:pPr marL="0" lvl="0" indent="0" algn="l" rtl="0">
              <a:lnSpc>
                <a:spcPct val="100000"/>
              </a:lnSpc>
              <a:spcBef>
                <a:spcPts val="0"/>
              </a:spcBef>
              <a:spcAft>
                <a:spcPts val="0"/>
              </a:spcAft>
              <a:buSzPts val="1400"/>
              <a:buNone/>
            </a:pPr>
            <a:r>
              <a:rPr lang="vi-VN" dirty="0"/>
              <a:t>+ Hỏi Học viên về nội dung của bài học: Hôm nay có biết học gì?</a:t>
            </a:r>
            <a:endParaRPr dirty="0"/>
          </a:p>
          <a:p>
            <a:pPr marL="0" lvl="0" indent="0" algn="l" rtl="0">
              <a:lnSpc>
                <a:spcPct val="100000"/>
              </a:lnSpc>
              <a:spcBef>
                <a:spcPts val="0"/>
              </a:spcBef>
              <a:spcAft>
                <a:spcPts val="0"/>
              </a:spcAft>
              <a:buSzPts val="1400"/>
              <a:buNone/>
            </a:pPr>
            <a:endParaRPr dirty="0"/>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4</a:t>
            </a:fld>
            <a:endParaRPr/>
          </a:p>
        </p:txBody>
      </p:sp>
    </p:spTree>
    <p:extLst>
      <p:ext uri="{BB962C8B-B14F-4D97-AF65-F5344CB8AC3E}">
        <p14:creationId xmlns:p14="http://schemas.microsoft.com/office/powerpoint/2010/main" val="1196625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63a186ae8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63a186ae8_0_1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063a186ae8_0_1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24</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63a186ae8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063a186ae8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1063a186ae8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25</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63a186ae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1063a186ae8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g1063a186ae8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26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63a186ae8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63a186ae8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vi-VN"/>
              <a:t>Quá trình hoạt động của Ajax diễn ra ở 2 giai đoạn:</a:t>
            </a:r>
            <a:endParaRPr/>
          </a:p>
          <a:p>
            <a:pPr marL="457200" lvl="0" indent="-317500" algn="l" rtl="0">
              <a:spcBef>
                <a:spcPts val="0"/>
              </a:spcBef>
              <a:spcAft>
                <a:spcPts val="0"/>
              </a:spcAft>
              <a:buSzPts val="1400"/>
              <a:buChar char="●"/>
            </a:pPr>
            <a:r>
              <a:rPr lang="vi-VN"/>
              <a:t>Client (thường là trình duyệt) sẽ gửi một request theo dạng bất đồng bộ (Asynchronous) tới server. Được gọi là bất đồng bộ là bởi vì trang web trên trình duyệt vẫn duy trì hoạt động như bình thường cho tới khi Server nhận được request từ phía client</a:t>
            </a:r>
            <a:endParaRPr/>
          </a:p>
          <a:p>
            <a:pPr marL="457200" lvl="0" indent="-317500" algn="l" rtl="0">
              <a:spcBef>
                <a:spcPts val="0"/>
              </a:spcBef>
              <a:spcAft>
                <a:spcPts val="0"/>
              </a:spcAft>
              <a:buSzPts val="1400"/>
              <a:buChar char="●"/>
            </a:pPr>
            <a:r>
              <a:rPr lang="vi-VN"/>
              <a:t>Server nhận được request từ phía client, xử lý và trả về kết quả cho client. Lúc này trình duyệt sẽ cập nhật nội dung trang web dựa trên kết quả trả về</a:t>
            </a:r>
            <a:endParaRPr/>
          </a:p>
          <a:p>
            <a:pPr marL="0" lvl="0" indent="0" algn="l" rtl="0">
              <a:spcBef>
                <a:spcPts val="0"/>
              </a:spcBef>
              <a:spcAft>
                <a:spcPts val="0"/>
              </a:spcAft>
              <a:buNone/>
            </a:pPr>
            <a:r>
              <a:rPr lang="vi-VN"/>
              <a:t>Như vậy bạn có thể thấy được toàn bộ quá trình hoạt động của Ajax không làm gián đoạn sự hiển thị hay tương tác của trang web vào trước và trong thời gian trình duyệt gửi Ajax request tới server. Chính tính năng này sẽ giúp tăng trải nghiệm của người dùng và đồng thời tối ưu hóa tài nguyên trên server.</a:t>
            </a:r>
            <a:endParaRPr/>
          </a:p>
        </p:txBody>
      </p:sp>
      <p:sp>
        <p:nvSpPr>
          <p:cNvPr id="252" name="Google Shape;252;g1063a186ae8_0_2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27</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63a186ae8_0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63a186ae8_0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063a186ae8_0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28</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63a186ae8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63a186ae8_0_2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1063a186ae8_0_2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29</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63a186a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1063a186ae8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1063a186ae8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30</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31</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212f2d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04a212f2d1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g104a212f2d1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4a212f2d1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104a212f2d1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104a212f2d1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vi-VN"/>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3a186ae8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3a186ae8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Đây là một quá trình rất phổ biến trong thực tế như Lộ trình học tập của học sinh ở việt nam về cơ bản học theo thứ tự lớp 1 đến lớp 12, sản xuất dây truyền trong các nhà máy v.v...</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vi-VN" dirty="0"/>
              <a:t>Trong lập trình hiểu một cách đơn giản thì đồng bộ hay chính xác là xử lý đồng bộ là mã lệnh sẽ được chạy tuần tự theo trình tự đã viết sẵn từ trên xuống dưới, mã lệnh bên dưới chỉ chạy khi mã lệnh ở bên trên đã chạy xong và trả về kết quả</a:t>
            </a:r>
            <a:endParaRPr dirty="0"/>
          </a:p>
          <a:p>
            <a:pPr marL="0" lvl="0" indent="0" algn="l" rtl="0">
              <a:spcBef>
                <a:spcPts val="0"/>
              </a:spcBef>
              <a:spcAft>
                <a:spcPts val="0"/>
              </a:spcAft>
              <a:buNone/>
            </a:pPr>
            <a:r>
              <a:rPr lang="vi-VN" dirty="0"/>
              <a:t>Nếu học về Javascript cơ bản, giải các phương trình, làm các bài toán, vòng lặp, cấu trúc điều kiện … ban đầu bạn sẽ thấy rằng nó là đồng bộ, có nghĩa là tại một thời điểm sẽ chỉ có một hoạt động được diễn ra.</a:t>
            </a:r>
            <a:endParaRPr dirty="0"/>
          </a:p>
        </p:txBody>
      </p:sp>
      <p:sp>
        <p:nvSpPr>
          <p:cNvPr id="110" name="Google Shape;110;g1063a186ae8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63a186a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63a186ae8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063a186ae8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63a186ae8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63a186ae8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Call Stack là ngăn xếp rất quen thuộc trong lập trình.</a:t>
            </a:r>
            <a:endParaRPr/>
          </a:p>
        </p:txBody>
      </p:sp>
      <p:sp>
        <p:nvSpPr>
          <p:cNvPr id="126" name="Google Shape;126;g1063a186ae8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63a186ae8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63a186ae8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063a186ae8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63a186ae8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63a186ae8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1063a186ae8_0_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6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4"/>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65"/>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5"/>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59"/>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6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6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3"/>
          <p:cNvSpPr>
            <a:spLocks noGrp="1"/>
          </p:cNvSpPr>
          <p:nvPr>
            <p:ph type="pic" idx="2"/>
          </p:nvPr>
        </p:nvSpPr>
        <p:spPr>
          <a:xfrm>
            <a:off x="5183188" y="987425"/>
            <a:ext cx="6172200" cy="4873625"/>
          </a:xfrm>
          <a:prstGeom prst="rect">
            <a:avLst/>
          </a:prstGeom>
          <a:noFill/>
          <a:ln>
            <a:noFill/>
          </a:ln>
        </p:spPr>
      </p:sp>
      <p:sp>
        <p:nvSpPr>
          <p:cNvPr id="70" name="Google Shape;70;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cxnSp>
        <p:nvCxnSpPr>
          <p:cNvPr id="15" name="Google Shape;15;p54"/>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54"/>
          <p:cNvPicPr preferRelativeResize="0"/>
          <p:nvPr/>
        </p:nvPicPr>
        <p:blipFill rotWithShape="1">
          <a:blip r:embed="rId13">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
          <p:cNvSpPr txBox="1">
            <a:spLocks noGrp="1"/>
          </p:cNvSpPr>
          <p:nvPr>
            <p:ph type="subTitle" idx="1"/>
          </p:nvPr>
        </p:nvSpPr>
        <p:spPr>
          <a:xfrm>
            <a:off x="1524000" y="1330036"/>
            <a:ext cx="9144000" cy="448656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err="1"/>
              <a:t>Bài</a:t>
            </a:r>
            <a:r>
              <a:rPr lang="en-US" dirty="0"/>
              <a:t> 1:</a:t>
            </a:r>
            <a:r>
              <a:rPr lang="vi-VN" dirty="0"/>
              <a:t> Xây dựng lớp mô tả hình chữ nhật</a:t>
            </a:r>
          </a:p>
          <a:p>
            <a:pPr marL="0" lvl="0" indent="0" algn="l">
              <a:spcBef>
                <a:spcPts val="0"/>
              </a:spcBef>
            </a:pPr>
            <a:endParaRPr lang="vi-VN" dirty="0"/>
          </a:p>
          <a:p>
            <a:pPr marL="0" lvl="0" indent="0" algn="l">
              <a:spcBef>
                <a:spcPts val="0"/>
              </a:spcBef>
            </a:pPr>
            <a:r>
              <a:rPr lang="vi-VN" dirty="0"/>
              <a:t>Viết một lớp các đối tượng hình chữ nhật lấy tên là Rectangle, mỗi hình chữ nhật đều có những đặc tính sau:</a:t>
            </a:r>
          </a:p>
          <a:p>
            <a:pPr marL="342900" lvl="0" indent="-342900" algn="l">
              <a:spcBef>
                <a:spcPts val="0"/>
              </a:spcBef>
              <a:buFont typeface="Wingdings" panose="05000000000000000000" pitchFamily="2" charset="2"/>
              <a:buChar char="Ø"/>
            </a:pPr>
            <a:r>
              <a:rPr lang="vi-VN" dirty="0"/>
              <a:t>Có thông số chiều dài (number).</a:t>
            </a:r>
          </a:p>
          <a:p>
            <a:pPr marL="342900" lvl="0" indent="-342900" algn="l">
              <a:spcBef>
                <a:spcPts val="0"/>
              </a:spcBef>
              <a:buFont typeface="Wingdings" panose="05000000000000000000" pitchFamily="2" charset="2"/>
              <a:buChar char="Ø"/>
            </a:pPr>
            <a:r>
              <a:rPr lang="vi-VN" dirty="0"/>
              <a:t>Có thông số chiều rộng (number).</a:t>
            </a:r>
          </a:p>
          <a:p>
            <a:pPr marL="342900" lvl="0" indent="-342900" algn="l">
              <a:spcBef>
                <a:spcPts val="0"/>
              </a:spcBef>
              <a:buFont typeface="Wingdings" panose="05000000000000000000" pitchFamily="2" charset="2"/>
              <a:buChar char="Ø"/>
            </a:pPr>
            <a:r>
              <a:rPr lang="vi-VN" dirty="0"/>
              <a:t>Có tính năng tính diện tích.</a:t>
            </a:r>
          </a:p>
          <a:p>
            <a:pPr marL="342900" lvl="0" indent="-342900" algn="l">
              <a:spcBef>
                <a:spcPts val="0"/>
              </a:spcBef>
              <a:buFont typeface="Wingdings" panose="05000000000000000000" pitchFamily="2" charset="2"/>
              <a:buChar char="Ø"/>
            </a:pPr>
            <a:r>
              <a:rPr lang="vi-VN" dirty="0"/>
              <a:t>Có tính năng tính chu vi.</a:t>
            </a:r>
          </a:p>
          <a:p>
            <a:pPr marL="342900" lvl="0" indent="-342900" algn="l">
              <a:spcBef>
                <a:spcPts val="0"/>
              </a:spcBef>
              <a:buFont typeface="Wingdings" panose="05000000000000000000" pitchFamily="2" charset="2"/>
              <a:buChar char="Ø"/>
            </a:pPr>
            <a:r>
              <a:rPr lang="vi-VN" dirty="0"/>
              <a:t>(Optional) Có tính năng hiển thị trực quan hình chữ nhật bằng cách vẽ với canvas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063a186ae8_0_42"/>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Bất đồng bộ trong JavaScript</a:t>
            </a:r>
            <a:endParaRPr/>
          </a:p>
        </p:txBody>
      </p:sp>
      <p:sp>
        <p:nvSpPr>
          <p:cNvPr id="129" name="Google Shape;129;g1063a186ae8_0_42"/>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Một câu lệnh trong JavaScript khi được thực hiện phải trải qua sự kiểm soát các các đối tượng: Timer, Message Queue, Event Loop, Call-Stack.</a:t>
            </a:r>
            <a:endParaRPr/>
          </a:p>
          <a:p>
            <a:pPr marL="457200" lvl="0" indent="-342900" algn="l" rtl="0">
              <a:spcBef>
                <a:spcPts val="1000"/>
              </a:spcBef>
              <a:spcAft>
                <a:spcPts val="0"/>
              </a:spcAft>
              <a:buSzPts val="1800"/>
              <a:buChar char="•"/>
            </a:pPr>
            <a:r>
              <a:rPr lang="vi-VN"/>
              <a:t>Nếu một câu lệnh được gọi thao tác với WebAPI, nó sẽ được chuyển đến hàng đợi </a:t>
            </a:r>
            <a:r>
              <a:rPr lang="vi-VN" b="1"/>
              <a:t>Timer</a:t>
            </a:r>
            <a:r>
              <a:rPr lang="vi-VN"/>
              <a:t>.</a:t>
            </a:r>
            <a:endParaRPr/>
          </a:p>
          <a:p>
            <a:pPr marL="457200" lvl="0" indent="-342900" algn="l" rtl="0">
              <a:spcBef>
                <a:spcPts val="0"/>
              </a:spcBef>
              <a:spcAft>
                <a:spcPts val="0"/>
              </a:spcAft>
              <a:buSzPts val="1800"/>
              <a:buChar char="•"/>
            </a:pPr>
            <a:r>
              <a:rPr lang="vi-VN"/>
              <a:t>Sau khi hết thời gian chờ, nó sẽ được chuyển đến </a:t>
            </a:r>
            <a:r>
              <a:rPr lang="vi-VN" b="1"/>
              <a:t>Message Queue</a:t>
            </a:r>
            <a:r>
              <a:rPr lang="vi-VN"/>
              <a:t>.</a:t>
            </a:r>
            <a:endParaRPr/>
          </a:p>
          <a:p>
            <a:pPr marL="457200" lvl="0" indent="-342900" algn="l" rtl="0">
              <a:spcBef>
                <a:spcPts val="0"/>
              </a:spcBef>
              <a:spcAft>
                <a:spcPts val="0"/>
              </a:spcAft>
              <a:buSzPts val="1800"/>
              <a:buChar char="•"/>
            </a:pPr>
            <a:r>
              <a:rPr lang="vi-VN"/>
              <a:t>Khi một hàm được gọi, nó được thêm vào ngăn xếp (</a:t>
            </a:r>
            <a:r>
              <a:rPr lang="vi-VN" b="1"/>
              <a:t>Call Stack</a:t>
            </a:r>
            <a:r>
              <a:rPr lang="vi-VN"/>
              <a:t>) và sẽ được lấy ra khỏi ngăn xếp khi thực thiện xong.</a:t>
            </a:r>
            <a:endParaRPr/>
          </a:p>
          <a:p>
            <a:pPr marL="457200" lvl="0" indent="-342900" algn="l" rtl="0">
              <a:spcBef>
                <a:spcPts val="0"/>
              </a:spcBef>
              <a:spcAft>
                <a:spcPts val="0"/>
              </a:spcAft>
              <a:buSzPts val="1800"/>
              <a:buChar char="•"/>
            </a:pPr>
            <a:r>
              <a:rPr lang="vi-VN" b="1"/>
              <a:t>Event Loop</a:t>
            </a:r>
            <a:r>
              <a:rPr lang="vi-VN"/>
              <a:t> kiểm tra: khi nào trong </a:t>
            </a:r>
            <a:r>
              <a:rPr lang="vi-VN" b="1"/>
              <a:t>Call Stack</a:t>
            </a:r>
            <a:r>
              <a:rPr lang="vi-VN"/>
              <a:t> trống thì sẽ chuyển câu lệnh trong </a:t>
            </a:r>
            <a:r>
              <a:rPr lang="vi-VN" b="1"/>
              <a:t>Message Queue</a:t>
            </a:r>
            <a:r>
              <a:rPr lang="vi-VN"/>
              <a:t> vào </a:t>
            </a:r>
            <a:r>
              <a:rPr lang="vi-VN" b="1"/>
              <a:t>Call Stack</a:t>
            </a:r>
            <a:r>
              <a:rPr lang="vi-V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63a186ae8_0_50"/>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Minh hoạ bất đồng bộ trong JavaScript</a:t>
            </a:r>
            <a:endParaRPr/>
          </a:p>
        </p:txBody>
      </p:sp>
      <p:sp>
        <p:nvSpPr>
          <p:cNvPr id="136" name="Google Shape;136;g1063a186ae8_0_50"/>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7" name="Google Shape;137;g1063a186ae8_0_50" descr="đồng bộ và bất đồng bộ trong Javascript" title="đồng bộ và bất đồng bộ trong Javascript"/>
          <p:cNvPicPr preferRelativeResize="0"/>
          <p:nvPr/>
        </p:nvPicPr>
        <p:blipFill>
          <a:blip r:embed="rId3">
            <a:alphaModFix/>
          </a:blip>
          <a:stretch>
            <a:fillRect/>
          </a:stretch>
        </p:blipFill>
        <p:spPr>
          <a:xfrm>
            <a:off x="3989800" y="1120023"/>
            <a:ext cx="4039825" cy="522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063a186ae8_0_80"/>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Khái niệm Callback Function</a:t>
            </a:r>
            <a:endParaRPr/>
          </a:p>
        </p:txBody>
      </p:sp>
      <p:sp>
        <p:nvSpPr>
          <p:cNvPr id="144" name="Google Shape;144;g1063a186ae8_0_80"/>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Callback Function là một hàm được gọi bởi một hàm khác. </a:t>
            </a:r>
            <a:endParaRPr/>
          </a:p>
          <a:p>
            <a:pPr marL="0" lvl="0" indent="0" algn="l" rtl="0">
              <a:spcBef>
                <a:spcPts val="1000"/>
              </a:spcBef>
              <a:spcAft>
                <a:spcPts val="0"/>
              </a:spcAft>
              <a:buNone/>
            </a:pPr>
            <a:r>
              <a:rPr lang="vi-VN"/>
              <a:t>Ví dụ:</a:t>
            </a:r>
            <a:endParaRPr/>
          </a:p>
          <a:p>
            <a:pPr marL="457200" lvl="0" indent="-342900" algn="l" rtl="0">
              <a:spcBef>
                <a:spcPts val="1000"/>
              </a:spcBef>
              <a:spcAft>
                <a:spcPts val="0"/>
              </a:spcAft>
              <a:buSzPts val="1800"/>
              <a:buChar char="•"/>
            </a:pPr>
            <a:r>
              <a:rPr lang="vi-VN"/>
              <a:t>Hàm A được truyền vào hàm B thông qua các tham số của hàm B. Bên trong hàm B sẽ gọi đến hàm A để thực hiện một chức năng nào đó.</a:t>
            </a:r>
            <a:endParaRPr/>
          </a:p>
        </p:txBody>
      </p:sp>
      <p:sp>
        <p:nvSpPr>
          <p:cNvPr id="145" name="Google Shape;145;g1063a186ae8_0_80"/>
          <p:cNvSpPr txBox="1"/>
          <p:nvPr/>
        </p:nvSpPr>
        <p:spPr>
          <a:xfrm>
            <a:off x="1180675" y="3808275"/>
            <a:ext cx="3082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600" b="1">
                <a:solidFill>
                  <a:srgbClr val="000080"/>
                </a:solidFill>
                <a:highlight>
                  <a:srgbClr val="FFFFFF"/>
                </a:highlight>
                <a:latin typeface="Courier New"/>
                <a:ea typeface="Courier New"/>
                <a:cs typeface="Courier New"/>
                <a:sym typeface="Courier New"/>
              </a:rPr>
              <a:t>function </a:t>
            </a:r>
            <a:r>
              <a:rPr lang="vi-VN" sz="2600" i="1">
                <a:solidFill>
                  <a:schemeClr val="dk1"/>
                </a:solidFill>
                <a:highlight>
                  <a:srgbClr val="FFFFFF"/>
                </a:highlight>
                <a:latin typeface="Courier New"/>
                <a:ea typeface="Courier New"/>
                <a:cs typeface="Courier New"/>
                <a:sym typeface="Courier New"/>
              </a:rPr>
              <a:t>A</a:t>
            </a:r>
            <a:r>
              <a:rPr lang="vi-VN" sz="2600">
                <a:solidFill>
                  <a:schemeClr val="dk1"/>
                </a:solidFill>
                <a:highlight>
                  <a:srgbClr val="FFFFFF"/>
                </a:highlight>
                <a:latin typeface="Courier New"/>
                <a:ea typeface="Courier New"/>
                <a:cs typeface="Courier New"/>
                <a:sym typeface="Courier New"/>
              </a:rPr>
              <a:t>(){</a:t>
            </a:r>
            <a:endParaRPr sz="26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600">
                <a:solidFill>
                  <a:schemeClr val="dk1"/>
                </a:solidFill>
                <a:highlight>
                  <a:srgbClr val="FFFFFF"/>
                </a:highlight>
                <a:latin typeface="Courier New"/>
                <a:ea typeface="Courier New"/>
                <a:cs typeface="Courier New"/>
                <a:sym typeface="Courier New"/>
              </a:rPr>
              <a:t>   </a:t>
            </a:r>
            <a:r>
              <a:rPr lang="vi-VN" sz="2600" i="1">
                <a:solidFill>
                  <a:srgbClr val="808080"/>
                </a:solidFill>
                <a:highlight>
                  <a:srgbClr val="FFFFFF"/>
                </a:highlight>
                <a:latin typeface="Courier New"/>
                <a:ea typeface="Courier New"/>
                <a:cs typeface="Courier New"/>
                <a:sym typeface="Courier New"/>
              </a:rPr>
              <a:t>// code</a:t>
            </a:r>
            <a:endParaRPr sz="2600" i="1">
              <a:solidFill>
                <a:srgbClr val="808080"/>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600">
                <a:solidFill>
                  <a:schemeClr val="dk1"/>
                </a:solidFill>
                <a:highlight>
                  <a:srgbClr val="FFFFFF"/>
                </a:highlight>
                <a:latin typeface="Courier New"/>
                <a:ea typeface="Courier New"/>
                <a:cs typeface="Courier New"/>
                <a:sym typeface="Courier New"/>
              </a:rPr>
              <a:t>}</a:t>
            </a:r>
            <a:endParaRPr sz="2600">
              <a:solidFill>
                <a:schemeClr val="dk1"/>
              </a:solidFill>
              <a:highlight>
                <a:srgbClr val="FFFFFF"/>
              </a:highlight>
              <a:latin typeface="Courier New"/>
              <a:ea typeface="Courier New"/>
              <a:cs typeface="Courier New"/>
              <a:sym typeface="Courier New"/>
            </a:endParaRPr>
          </a:p>
        </p:txBody>
      </p:sp>
      <p:sp>
        <p:nvSpPr>
          <p:cNvPr id="146" name="Google Shape;146;g1063a186ae8_0_80"/>
          <p:cNvSpPr txBox="1"/>
          <p:nvPr/>
        </p:nvSpPr>
        <p:spPr>
          <a:xfrm>
            <a:off x="4990500" y="3528725"/>
            <a:ext cx="6363300" cy="27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000" i="1">
                <a:solidFill>
                  <a:srgbClr val="808080"/>
                </a:solidFill>
                <a:highlight>
                  <a:srgbClr val="FFFFFF"/>
                </a:highlight>
                <a:latin typeface="Courier New"/>
                <a:ea typeface="Courier New"/>
                <a:cs typeface="Courier New"/>
                <a:sym typeface="Courier New"/>
              </a:rPr>
              <a:t>// Hàm B có một tham số callback</a:t>
            </a:r>
            <a:endParaRPr sz="2000" i="1">
              <a:solidFill>
                <a:srgbClr val="808080"/>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b="1">
                <a:solidFill>
                  <a:srgbClr val="000080"/>
                </a:solidFill>
                <a:highlight>
                  <a:srgbClr val="FFFFFF"/>
                </a:highlight>
                <a:latin typeface="Courier New"/>
                <a:ea typeface="Courier New"/>
                <a:cs typeface="Courier New"/>
                <a:sym typeface="Courier New"/>
              </a:rPr>
              <a:t>function </a:t>
            </a:r>
            <a:r>
              <a:rPr lang="vi-VN" sz="2500" i="1">
                <a:solidFill>
                  <a:schemeClr val="dk1"/>
                </a:solidFill>
                <a:highlight>
                  <a:srgbClr val="FFFFFF"/>
                </a:highlight>
                <a:latin typeface="Courier New"/>
                <a:ea typeface="Courier New"/>
                <a:cs typeface="Courier New"/>
                <a:sym typeface="Courier New"/>
              </a:rPr>
              <a:t>B</a:t>
            </a:r>
            <a:r>
              <a:rPr lang="vi-VN" sz="2500">
                <a:solidFill>
                  <a:schemeClr val="dk1"/>
                </a:solidFill>
                <a:highlight>
                  <a:srgbClr val="FFFFFF"/>
                </a:highlight>
                <a:latin typeface="Courier New"/>
                <a:ea typeface="Courier New"/>
                <a:cs typeface="Courier New"/>
                <a:sym typeface="Courier New"/>
              </a:rPr>
              <a:t>(callback){</a:t>
            </a:r>
            <a:endParaRPr sz="25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a:solidFill>
                  <a:schemeClr val="dk1"/>
                </a:solidFill>
                <a:highlight>
                  <a:srgbClr val="FFFFFF"/>
                </a:highlight>
                <a:latin typeface="Courier New"/>
                <a:ea typeface="Courier New"/>
                <a:cs typeface="Courier New"/>
                <a:sym typeface="Courier New"/>
              </a:rPr>
              <a:t>   callback();</a:t>
            </a:r>
            <a:endParaRPr sz="25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a:solidFill>
                  <a:schemeClr val="dk1"/>
                </a:solidFill>
                <a:highlight>
                  <a:srgbClr val="FFFFFF"/>
                </a:highlight>
                <a:latin typeface="Courier New"/>
                <a:ea typeface="Courier New"/>
                <a:cs typeface="Courier New"/>
                <a:sym typeface="Courier New"/>
              </a:rPr>
              <a:t>}</a:t>
            </a:r>
            <a:endParaRPr sz="25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25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i="1">
                <a:solidFill>
                  <a:schemeClr val="dk1"/>
                </a:solidFill>
                <a:highlight>
                  <a:srgbClr val="FFFFFF"/>
                </a:highlight>
                <a:latin typeface="Courier New"/>
                <a:ea typeface="Courier New"/>
                <a:cs typeface="Courier New"/>
                <a:sym typeface="Courier New"/>
              </a:rPr>
              <a:t>B</a:t>
            </a:r>
            <a:r>
              <a:rPr lang="vi-VN" sz="2500">
                <a:solidFill>
                  <a:schemeClr val="dk1"/>
                </a:solidFill>
                <a:highlight>
                  <a:srgbClr val="FFFFFF"/>
                </a:highlight>
                <a:latin typeface="Courier New"/>
                <a:ea typeface="Courier New"/>
                <a:cs typeface="Courier New"/>
                <a:sym typeface="Courier New"/>
              </a:rPr>
              <a:t>(</a:t>
            </a:r>
            <a:r>
              <a:rPr lang="vi-VN" sz="2500" i="1">
                <a:solidFill>
                  <a:schemeClr val="dk1"/>
                </a:solidFill>
                <a:highlight>
                  <a:srgbClr val="FFFFFF"/>
                </a:highlight>
                <a:latin typeface="Courier New"/>
                <a:ea typeface="Courier New"/>
                <a:cs typeface="Courier New"/>
                <a:sym typeface="Courier New"/>
              </a:rPr>
              <a:t>A</a:t>
            </a:r>
            <a:r>
              <a:rPr lang="vi-VN" sz="2500">
                <a:solidFill>
                  <a:schemeClr val="dk1"/>
                </a:solidFill>
                <a:highlight>
                  <a:srgbClr val="FFFFFF"/>
                </a:highlight>
                <a:latin typeface="Courier New"/>
                <a:ea typeface="Courier New"/>
                <a:cs typeface="Courier New"/>
                <a:sym typeface="Courier New"/>
              </a:rPr>
              <a:t>); </a:t>
            </a:r>
            <a:r>
              <a:rPr lang="vi-VN" sz="2000" i="1">
                <a:solidFill>
                  <a:srgbClr val="808080"/>
                </a:solidFill>
                <a:highlight>
                  <a:srgbClr val="FFFFFF"/>
                </a:highlight>
                <a:latin typeface="Courier New"/>
                <a:ea typeface="Courier New"/>
                <a:cs typeface="Courier New"/>
                <a:sym typeface="Courier New"/>
              </a:rPr>
              <a:t>//Gọi hàm B và truyền tham số là hàm A</a:t>
            </a:r>
            <a:endParaRPr sz="2200"/>
          </a:p>
        </p:txBody>
      </p:sp>
      <p:cxnSp>
        <p:nvCxnSpPr>
          <p:cNvPr id="147" name="Google Shape;147;g1063a186ae8_0_80"/>
          <p:cNvCxnSpPr/>
          <p:nvPr/>
        </p:nvCxnSpPr>
        <p:spPr>
          <a:xfrm>
            <a:off x="3328825" y="4330550"/>
            <a:ext cx="2080500" cy="1155900"/>
          </a:xfrm>
          <a:prstGeom prst="straightConnector1">
            <a:avLst/>
          </a:prstGeom>
          <a:noFill/>
          <a:ln w="19050" cap="flat" cmpd="sng">
            <a:solidFill>
              <a:srgbClr val="98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063a186ae8_0_10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Dùng callback để xử lý bất đồng bộ</a:t>
            </a:r>
            <a:endParaRPr/>
          </a:p>
        </p:txBody>
      </p:sp>
      <p:sp>
        <p:nvSpPr>
          <p:cNvPr id="154" name="Google Shape;154;g1063a186ae8_0_105"/>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Sử dụng callback là một phương pháp xử lý bất đồng bộ trong JavaScript. Khi định nghĩa hàm thực hiện một công việc tốn thời gian (</a:t>
            </a:r>
            <a:r>
              <a:rPr lang="vi-VN" i="1"/>
              <a:t>ví dụ: gọi API, truy vấn cơ sở dữ liệu</a:t>
            </a:r>
            <a:r>
              <a:rPr lang="vi-VN"/>
              <a:t>), chúng ta truyền thêm tham số vào hàm - đóng vai trò là hàm callback. </a:t>
            </a:r>
            <a:r>
              <a:rPr lang="vi-VN" b="1"/>
              <a:t>Khi hành động bắt đầu, kết thúc,... hàm callback sẽ được gọi ngay sau đó.</a:t>
            </a:r>
            <a:endParaRPr b="1"/>
          </a:p>
        </p:txBody>
      </p:sp>
      <p:sp>
        <p:nvSpPr>
          <p:cNvPr id="155" name="Google Shape;155;g1063a186ae8_0_105"/>
          <p:cNvSpPr txBox="1"/>
          <p:nvPr/>
        </p:nvSpPr>
        <p:spPr>
          <a:xfrm>
            <a:off x="838200" y="3944825"/>
            <a:ext cx="54555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1900" b="1">
                <a:solidFill>
                  <a:srgbClr val="000080"/>
                </a:solidFill>
                <a:highlight>
                  <a:srgbClr val="FFFFFF"/>
                </a:highlight>
                <a:latin typeface="Courier New"/>
                <a:ea typeface="Courier New"/>
                <a:cs typeface="Courier New"/>
                <a:sym typeface="Courier New"/>
              </a:rPr>
              <a:t>function </a:t>
            </a:r>
            <a:r>
              <a:rPr lang="vi-VN" sz="1900" b="1" i="1">
                <a:solidFill>
                  <a:schemeClr val="dk1"/>
                </a:solidFill>
                <a:highlight>
                  <a:srgbClr val="FFFFFF"/>
                </a:highlight>
                <a:latin typeface="Courier New"/>
                <a:ea typeface="Courier New"/>
                <a:cs typeface="Courier New"/>
                <a:sym typeface="Courier New"/>
              </a:rPr>
              <a:t>asyncFunction</a:t>
            </a:r>
            <a:r>
              <a:rPr lang="vi-VN" sz="1900">
                <a:solidFill>
                  <a:schemeClr val="dk1"/>
                </a:solidFill>
                <a:highlight>
                  <a:srgbClr val="FFFFFF"/>
                </a:highlight>
                <a:latin typeface="Courier New"/>
                <a:ea typeface="Courier New"/>
                <a:cs typeface="Courier New"/>
                <a:sym typeface="Courier New"/>
              </a:rPr>
              <a:t>(callback) {</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   </a:t>
            </a:r>
            <a:r>
              <a:rPr lang="vi-VN" sz="1900" b="1" i="1">
                <a:solidFill>
                  <a:srgbClr val="660E7A"/>
                </a:solidFill>
                <a:highlight>
                  <a:srgbClr val="FFFFFF"/>
                </a:highlight>
                <a:latin typeface="Courier New"/>
                <a:ea typeface="Courier New"/>
                <a:cs typeface="Courier New"/>
                <a:sym typeface="Courier New"/>
              </a:rPr>
              <a:t>console</a:t>
            </a:r>
            <a:r>
              <a:rPr lang="vi-VN" sz="1900">
                <a:solidFill>
                  <a:schemeClr val="dk1"/>
                </a:solidFill>
                <a:highlight>
                  <a:srgbClr val="FFFFFF"/>
                </a:highlight>
                <a:latin typeface="Courier New"/>
                <a:ea typeface="Courier New"/>
                <a:cs typeface="Courier New"/>
                <a:sym typeface="Courier New"/>
              </a:rPr>
              <a:t>.</a:t>
            </a:r>
            <a:r>
              <a:rPr lang="vi-VN" sz="1900">
                <a:solidFill>
                  <a:srgbClr val="7A7A43"/>
                </a:solidFill>
                <a:highlight>
                  <a:srgbClr val="FFFFFF"/>
                </a:highlight>
                <a:latin typeface="Courier New"/>
                <a:ea typeface="Courier New"/>
                <a:cs typeface="Courier New"/>
                <a:sym typeface="Courier New"/>
              </a:rPr>
              <a:t>log</a:t>
            </a:r>
            <a:r>
              <a:rPr lang="vi-VN" sz="1900">
                <a:solidFill>
                  <a:schemeClr val="dk1"/>
                </a:solidFill>
                <a:highlight>
                  <a:srgbClr val="FFFFFF"/>
                </a:highlight>
                <a:latin typeface="Courier New"/>
                <a:ea typeface="Courier New"/>
                <a:cs typeface="Courier New"/>
                <a:sym typeface="Courier New"/>
              </a:rPr>
              <a:t>(</a:t>
            </a:r>
            <a:r>
              <a:rPr lang="vi-VN" sz="1900" b="1">
                <a:solidFill>
                  <a:srgbClr val="008000"/>
                </a:solidFill>
                <a:highlight>
                  <a:srgbClr val="FFFFFF"/>
                </a:highlight>
                <a:latin typeface="Courier New"/>
                <a:ea typeface="Courier New"/>
                <a:cs typeface="Courier New"/>
                <a:sym typeface="Courier New"/>
              </a:rPr>
              <a:t>"Start"</a:t>
            </a:r>
            <a:r>
              <a:rPr lang="vi-VN"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   </a:t>
            </a:r>
            <a:r>
              <a:rPr lang="vi-VN" sz="1900" i="1">
                <a:solidFill>
                  <a:schemeClr val="dk1"/>
                </a:solidFill>
                <a:highlight>
                  <a:srgbClr val="FFFFFF"/>
                </a:highlight>
                <a:latin typeface="Courier New"/>
                <a:ea typeface="Courier New"/>
                <a:cs typeface="Courier New"/>
                <a:sym typeface="Courier New"/>
              </a:rPr>
              <a:t>setTimeout</a:t>
            </a:r>
            <a:r>
              <a:rPr lang="vi-VN" sz="1900">
                <a:solidFill>
                  <a:schemeClr val="dk1"/>
                </a:solidFill>
                <a:highlight>
                  <a:srgbClr val="FFFFFF"/>
                </a:highlight>
                <a:latin typeface="Courier New"/>
                <a:ea typeface="Courier New"/>
                <a:cs typeface="Courier New"/>
                <a:sym typeface="Courier New"/>
              </a:rPr>
              <a:t>(() =&gt; {</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       callback();</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   }, </a:t>
            </a:r>
            <a:r>
              <a:rPr lang="vi-VN" sz="1900">
                <a:solidFill>
                  <a:srgbClr val="0000FF"/>
                </a:solidFill>
                <a:highlight>
                  <a:srgbClr val="FFFFFF"/>
                </a:highlight>
                <a:latin typeface="Courier New"/>
                <a:ea typeface="Courier New"/>
                <a:cs typeface="Courier New"/>
                <a:sym typeface="Courier New"/>
              </a:rPr>
              <a:t>1000</a:t>
            </a:r>
            <a:r>
              <a:rPr lang="vi-VN"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   </a:t>
            </a:r>
            <a:r>
              <a:rPr lang="vi-VN" sz="1900" b="1" i="1">
                <a:solidFill>
                  <a:srgbClr val="660E7A"/>
                </a:solidFill>
                <a:highlight>
                  <a:srgbClr val="FFFFFF"/>
                </a:highlight>
                <a:latin typeface="Courier New"/>
                <a:ea typeface="Courier New"/>
                <a:cs typeface="Courier New"/>
                <a:sym typeface="Courier New"/>
              </a:rPr>
              <a:t>console</a:t>
            </a:r>
            <a:r>
              <a:rPr lang="vi-VN" sz="1900">
                <a:solidFill>
                  <a:schemeClr val="dk1"/>
                </a:solidFill>
                <a:highlight>
                  <a:srgbClr val="FFFFFF"/>
                </a:highlight>
                <a:latin typeface="Courier New"/>
                <a:ea typeface="Courier New"/>
                <a:cs typeface="Courier New"/>
                <a:sym typeface="Courier New"/>
              </a:rPr>
              <a:t>.</a:t>
            </a:r>
            <a:r>
              <a:rPr lang="vi-VN" sz="1900">
                <a:solidFill>
                  <a:srgbClr val="7A7A43"/>
                </a:solidFill>
                <a:highlight>
                  <a:srgbClr val="FFFFFF"/>
                </a:highlight>
                <a:latin typeface="Courier New"/>
                <a:ea typeface="Courier New"/>
                <a:cs typeface="Courier New"/>
                <a:sym typeface="Courier New"/>
              </a:rPr>
              <a:t>log</a:t>
            </a:r>
            <a:r>
              <a:rPr lang="vi-VN" sz="1900">
                <a:solidFill>
                  <a:schemeClr val="dk1"/>
                </a:solidFill>
                <a:highlight>
                  <a:srgbClr val="FFFFFF"/>
                </a:highlight>
                <a:latin typeface="Courier New"/>
                <a:ea typeface="Courier New"/>
                <a:cs typeface="Courier New"/>
                <a:sym typeface="Courier New"/>
              </a:rPr>
              <a:t>(</a:t>
            </a:r>
            <a:r>
              <a:rPr lang="vi-VN" sz="1900" b="1">
                <a:solidFill>
                  <a:srgbClr val="008000"/>
                </a:solidFill>
                <a:highlight>
                  <a:srgbClr val="FFFFFF"/>
                </a:highlight>
                <a:latin typeface="Courier New"/>
                <a:ea typeface="Courier New"/>
                <a:cs typeface="Courier New"/>
                <a:sym typeface="Courier New"/>
              </a:rPr>
              <a:t>"Waiting"</a:t>
            </a:r>
            <a:r>
              <a:rPr lang="vi-VN"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p:txBody>
      </p:sp>
      <p:sp>
        <p:nvSpPr>
          <p:cNvPr id="156" name="Google Shape;156;g1063a186ae8_0_105"/>
          <p:cNvSpPr txBox="1"/>
          <p:nvPr/>
        </p:nvSpPr>
        <p:spPr>
          <a:xfrm>
            <a:off x="6827175" y="3944825"/>
            <a:ext cx="45267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100" b="1">
                <a:solidFill>
                  <a:srgbClr val="000080"/>
                </a:solidFill>
                <a:highlight>
                  <a:srgbClr val="FFFFFF"/>
                </a:highlight>
                <a:latin typeface="Courier New"/>
                <a:ea typeface="Courier New"/>
                <a:cs typeface="Courier New"/>
                <a:sym typeface="Courier New"/>
              </a:rPr>
              <a:t>let </a:t>
            </a:r>
            <a:r>
              <a:rPr lang="vi-VN" sz="2100" i="1">
                <a:solidFill>
                  <a:schemeClr val="dk1"/>
                </a:solidFill>
                <a:highlight>
                  <a:srgbClr val="FFFFFF"/>
                </a:highlight>
                <a:latin typeface="Courier New"/>
                <a:ea typeface="Courier New"/>
                <a:cs typeface="Courier New"/>
                <a:sym typeface="Courier New"/>
              </a:rPr>
              <a:t>printEnd </a:t>
            </a:r>
            <a:r>
              <a:rPr lang="vi-VN" sz="2100">
                <a:solidFill>
                  <a:schemeClr val="dk1"/>
                </a:solidFill>
                <a:highlight>
                  <a:srgbClr val="FFFFFF"/>
                </a:highlight>
                <a:latin typeface="Courier New"/>
                <a:ea typeface="Courier New"/>
                <a:cs typeface="Courier New"/>
                <a:sym typeface="Courier New"/>
              </a:rPr>
              <a:t>= </a:t>
            </a:r>
            <a:r>
              <a:rPr lang="vi-VN" sz="2100" b="1">
                <a:solidFill>
                  <a:srgbClr val="000080"/>
                </a:solidFill>
                <a:highlight>
                  <a:srgbClr val="FFFFFF"/>
                </a:highlight>
                <a:latin typeface="Courier New"/>
                <a:ea typeface="Courier New"/>
                <a:cs typeface="Courier New"/>
                <a:sym typeface="Courier New"/>
              </a:rPr>
              <a:t>function</a:t>
            </a:r>
            <a:r>
              <a:rPr lang="vi-VN" sz="2100">
                <a:solidFill>
                  <a:schemeClr val="dk1"/>
                </a:solidFill>
                <a:highlight>
                  <a:srgbClr val="FFFFFF"/>
                </a:highlight>
                <a:latin typeface="Courier New"/>
                <a:ea typeface="Courier New"/>
                <a:cs typeface="Courier New"/>
                <a:sym typeface="Courier New"/>
              </a:rPr>
              <a:t>() {</a:t>
            </a:r>
            <a:endParaRPr sz="21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00">
                <a:solidFill>
                  <a:schemeClr val="dk1"/>
                </a:solidFill>
                <a:highlight>
                  <a:srgbClr val="FFFFFF"/>
                </a:highlight>
                <a:latin typeface="Courier New"/>
                <a:ea typeface="Courier New"/>
                <a:cs typeface="Courier New"/>
                <a:sym typeface="Courier New"/>
              </a:rPr>
              <a:t>   </a:t>
            </a:r>
            <a:r>
              <a:rPr lang="vi-VN" sz="2100" b="1" i="1">
                <a:solidFill>
                  <a:srgbClr val="660E7A"/>
                </a:solidFill>
                <a:highlight>
                  <a:srgbClr val="FFFFFF"/>
                </a:highlight>
                <a:latin typeface="Courier New"/>
                <a:ea typeface="Courier New"/>
                <a:cs typeface="Courier New"/>
                <a:sym typeface="Courier New"/>
              </a:rPr>
              <a:t>console</a:t>
            </a:r>
            <a:r>
              <a:rPr lang="vi-VN" sz="2100">
                <a:solidFill>
                  <a:schemeClr val="dk1"/>
                </a:solidFill>
                <a:highlight>
                  <a:srgbClr val="FFFFFF"/>
                </a:highlight>
                <a:latin typeface="Courier New"/>
                <a:ea typeface="Courier New"/>
                <a:cs typeface="Courier New"/>
                <a:sym typeface="Courier New"/>
              </a:rPr>
              <a:t>.</a:t>
            </a:r>
            <a:r>
              <a:rPr lang="vi-VN" sz="2100">
                <a:solidFill>
                  <a:srgbClr val="7A7A43"/>
                </a:solidFill>
                <a:highlight>
                  <a:srgbClr val="FFFFFF"/>
                </a:highlight>
                <a:latin typeface="Courier New"/>
                <a:ea typeface="Courier New"/>
                <a:cs typeface="Courier New"/>
                <a:sym typeface="Courier New"/>
              </a:rPr>
              <a:t>log</a:t>
            </a:r>
            <a:r>
              <a:rPr lang="vi-VN" sz="2100">
                <a:solidFill>
                  <a:schemeClr val="dk1"/>
                </a:solidFill>
                <a:highlight>
                  <a:srgbClr val="FFFFFF"/>
                </a:highlight>
                <a:latin typeface="Courier New"/>
                <a:ea typeface="Courier New"/>
                <a:cs typeface="Courier New"/>
                <a:sym typeface="Courier New"/>
              </a:rPr>
              <a:t>(</a:t>
            </a:r>
            <a:r>
              <a:rPr lang="vi-VN" sz="2100" b="1">
                <a:solidFill>
                  <a:srgbClr val="008000"/>
                </a:solidFill>
                <a:highlight>
                  <a:srgbClr val="FFFFFF"/>
                </a:highlight>
                <a:latin typeface="Courier New"/>
                <a:ea typeface="Courier New"/>
                <a:cs typeface="Courier New"/>
                <a:sym typeface="Courier New"/>
              </a:rPr>
              <a:t>"End"</a:t>
            </a:r>
            <a:r>
              <a:rPr lang="vi-VN" sz="2100">
                <a:solidFill>
                  <a:schemeClr val="dk1"/>
                </a:solidFill>
                <a:highlight>
                  <a:srgbClr val="FFFFFF"/>
                </a:highlight>
                <a:latin typeface="Courier New"/>
                <a:ea typeface="Courier New"/>
                <a:cs typeface="Courier New"/>
                <a:sym typeface="Courier New"/>
              </a:rPr>
              <a:t>);</a:t>
            </a:r>
            <a:endParaRPr sz="21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00">
                <a:solidFill>
                  <a:schemeClr val="dk1"/>
                </a:solidFill>
                <a:highlight>
                  <a:srgbClr val="FFFFFF"/>
                </a:highlight>
                <a:latin typeface="Courier New"/>
                <a:ea typeface="Courier New"/>
                <a:cs typeface="Courier New"/>
                <a:sym typeface="Courier New"/>
              </a:rPr>
              <a:t>}</a:t>
            </a:r>
            <a:endParaRPr sz="21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21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00" b="1" i="1">
                <a:solidFill>
                  <a:schemeClr val="dk1"/>
                </a:solidFill>
                <a:highlight>
                  <a:srgbClr val="FFFFFF"/>
                </a:highlight>
                <a:latin typeface="Courier New"/>
                <a:ea typeface="Courier New"/>
                <a:cs typeface="Courier New"/>
                <a:sym typeface="Courier New"/>
              </a:rPr>
              <a:t>asyncFunction</a:t>
            </a:r>
            <a:r>
              <a:rPr lang="vi-VN" sz="2100">
                <a:solidFill>
                  <a:schemeClr val="dk1"/>
                </a:solidFill>
                <a:highlight>
                  <a:srgbClr val="FFFFFF"/>
                </a:highlight>
                <a:latin typeface="Courier New"/>
                <a:ea typeface="Courier New"/>
                <a:cs typeface="Courier New"/>
                <a:sym typeface="Courier New"/>
              </a:rPr>
              <a:t>(</a:t>
            </a:r>
            <a:r>
              <a:rPr lang="vi-VN" sz="2100" i="1">
                <a:solidFill>
                  <a:schemeClr val="dk1"/>
                </a:solidFill>
                <a:highlight>
                  <a:srgbClr val="FFFFFF"/>
                </a:highlight>
                <a:latin typeface="Courier New"/>
                <a:ea typeface="Courier New"/>
                <a:cs typeface="Courier New"/>
                <a:sym typeface="Courier New"/>
              </a:rPr>
              <a:t>printEnd</a:t>
            </a:r>
            <a:r>
              <a:rPr lang="vi-VN" sz="2100">
                <a:solidFill>
                  <a:schemeClr val="dk1"/>
                </a:solidFill>
                <a:highlight>
                  <a:srgbClr val="FFFFFF"/>
                </a:highlight>
                <a:latin typeface="Courier New"/>
                <a:ea typeface="Courier New"/>
                <a:cs typeface="Courier New"/>
                <a:sym typeface="Courier New"/>
              </a:rPr>
              <a:t>);</a:t>
            </a:r>
            <a:endParaRPr sz="2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063a186ae8_0_111"/>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Hạn chế của callback - Callback Hell</a:t>
            </a:r>
            <a:endParaRPr/>
          </a:p>
        </p:txBody>
      </p:sp>
      <p:sp>
        <p:nvSpPr>
          <p:cNvPr id="170" name="Google Shape;170;g1063a186ae8_0_111"/>
          <p:cNvSpPr txBox="1"/>
          <p:nvPr/>
        </p:nvSpPr>
        <p:spPr>
          <a:xfrm>
            <a:off x="838200" y="1201200"/>
            <a:ext cx="10515600" cy="526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getData(</a:t>
            </a:r>
            <a:r>
              <a:rPr lang="vi-VN" sz="2200" b="1">
                <a:solidFill>
                  <a:srgbClr val="008000"/>
                </a:solidFill>
                <a:highlight>
                  <a:srgbClr val="FFFFFF"/>
                </a:highlight>
                <a:latin typeface="Courier New"/>
                <a:ea typeface="Courier New"/>
                <a:cs typeface="Courier New"/>
                <a:sym typeface="Courier New"/>
              </a:rPr>
              <a:t>"Data1"</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"Data2"</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"Data2"</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"Data3"</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"Data4"</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"Data5"</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getData(</a:t>
            </a:r>
            <a:r>
              <a:rPr lang="vi-VN" sz="2200" b="1">
                <a:solidFill>
                  <a:srgbClr val="008000"/>
                </a:solidFill>
                <a:highlight>
                  <a:srgbClr val="FFFFFF"/>
                </a:highlight>
                <a:latin typeface="Courier New"/>
                <a:ea typeface="Courier New"/>
                <a:cs typeface="Courier New"/>
                <a:sym typeface="Courier New"/>
              </a:rPr>
              <a:t>"Data6"</a:t>
            </a:r>
            <a:r>
              <a:rPr lang="vi-VN" sz="2200">
                <a:solidFill>
                  <a:schemeClr val="dk1"/>
                </a:solidFill>
                <a:highlight>
                  <a:srgbClr val="FFFFFF"/>
                </a:highlight>
                <a:latin typeface="Courier New"/>
                <a:ea typeface="Courier New"/>
                <a:cs typeface="Courier New"/>
                <a:sym typeface="Courier New"/>
              </a:rPr>
              <a:t>, () =&gt;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r>
              <a:rPr lang="vi-VN" sz="2200" b="1" i="1">
                <a:solidFill>
                  <a:srgbClr val="660E7A"/>
                </a:solidFill>
                <a:highlight>
                  <a:srgbClr val="FFFFFF"/>
                </a:highlight>
                <a:latin typeface="Courier New"/>
                <a:ea typeface="Courier New"/>
                <a:cs typeface="Courier New"/>
                <a:sym typeface="Courier New"/>
              </a:rPr>
              <a:t>console</a:t>
            </a:r>
            <a:r>
              <a:rPr lang="vi-VN" sz="2200">
                <a:solidFill>
                  <a:schemeClr val="dk1"/>
                </a:solidFill>
                <a:highlight>
                  <a:srgbClr val="FFFFFF"/>
                </a:highlight>
                <a:latin typeface="Courier New"/>
                <a:ea typeface="Courier New"/>
                <a:cs typeface="Courier New"/>
                <a:sym typeface="Courier New"/>
              </a:rPr>
              <a:t>.</a:t>
            </a:r>
            <a:r>
              <a:rPr lang="vi-VN" sz="2200">
                <a:solidFill>
                  <a:srgbClr val="7A7A43"/>
                </a:solidFill>
                <a:highlight>
                  <a:srgbClr val="FFFFFF"/>
                </a:highlight>
                <a:latin typeface="Courier New"/>
                <a:ea typeface="Courier New"/>
                <a:cs typeface="Courier New"/>
                <a:sym typeface="Courier New"/>
              </a:rPr>
              <a:t>log</a:t>
            </a:r>
            <a:r>
              <a:rPr lang="vi-VN" sz="2200">
                <a:solidFill>
                  <a:schemeClr val="dk1"/>
                </a:solidFill>
                <a:highlight>
                  <a:srgbClr val="FFFFFF"/>
                </a:highlight>
                <a:latin typeface="Courier New"/>
                <a:ea typeface="Courier New"/>
                <a:cs typeface="Courier New"/>
                <a:sym typeface="Courier New"/>
              </a:rPr>
              <a:t>(</a:t>
            </a:r>
            <a:r>
              <a:rPr lang="vi-VN" sz="2200" b="1">
                <a:solidFill>
                  <a:srgbClr val="008000"/>
                </a:solidFill>
                <a:highlight>
                  <a:srgbClr val="FFFFFF"/>
                </a:highlight>
                <a:latin typeface="Courier New"/>
                <a:ea typeface="Courier New"/>
                <a:cs typeface="Courier New"/>
                <a:sym typeface="Courier New"/>
              </a:rPr>
              <a:t>"Done"</a:t>
            </a:r>
            <a:r>
              <a:rPr lang="vi-VN" sz="2200">
                <a:solidFill>
                  <a:schemeClr val="dk1"/>
                </a:solidFill>
                <a:highlight>
                  <a:srgbClr val="FFFFFF"/>
                </a:highlight>
                <a:latin typeface="Courier New"/>
                <a:ea typeface="Courier New"/>
                <a:cs typeface="Courier New"/>
                <a:sym typeface="Courier New"/>
              </a:rPr>
              <a:t>);</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200">
                <a:solidFill>
                  <a:schemeClr val="dk1"/>
                </a:solidFill>
                <a:highlight>
                  <a:srgbClr val="FFFFFF"/>
                </a:highlight>
                <a:latin typeface="Courier New"/>
                <a:ea typeface="Courier New"/>
                <a:cs typeface="Courier New"/>
                <a:sym typeface="Courier New"/>
              </a:rPr>
              <a:t>})</a:t>
            </a:r>
            <a:endParaRPr sz="2200">
              <a:solidFill>
                <a:schemeClr val="dk1"/>
              </a:solidFill>
              <a:highlight>
                <a:srgbClr val="FFFFFF"/>
              </a:highlight>
              <a:latin typeface="Courier New"/>
              <a:ea typeface="Courier New"/>
              <a:cs typeface="Courier New"/>
              <a:sym typeface="Courier New"/>
            </a:endParaRPr>
          </a:p>
        </p:txBody>
      </p:sp>
      <p:sp>
        <p:nvSpPr>
          <p:cNvPr id="171" name="Google Shape;171;g1063a186ae8_0_111"/>
          <p:cNvSpPr/>
          <p:nvPr/>
        </p:nvSpPr>
        <p:spPr>
          <a:xfrm>
            <a:off x="838200" y="3426150"/>
            <a:ext cx="3276600" cy="814200"/>
          </a:xfrm>
          <a:prstGeom prst="right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1063a186ae8_0_111"/>
          <p:cNvSpPr txBox="1"/>
          <p:nvPr/>
        </p:nvSpPr>
        <p:spPr>
          <a:xfrm>
            <a:off x="4280100" y="4987800"/>
            <a:ext cx="7073700" cy="1477500"/>
          </a:xfrm>
          <a:prstGeom prst="rect">
            <a:avLst/>
          </a:prstGeom>
          <a:solidFill>
            <a:schemeClr val="accent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100">
                <a:solidFill>
                  <a:schemeClr val="lt1"/>
                </a:solidFill>
              </a:rPr>
              <a:t>Khi cần thực hiện nhiều câu lệnh bất đồng bộ thì phải lồng nhiều callback với nhau, khiến cho code trở nên khó đọc, khó debug cũng như phát triển. Trường hợp này gọi là </a:t>
            </a:r>
            <a:r>
              <a:rPr lang="vi-VN" sz="2100" b="1">
                <a:solidFill>
                  <a:schemeClr val="lt1"/>
                </a:solidFill>
              </a:rPr>
              <a:t>Callback Hell</a:t>
            </a:r>
            <a:r>
              <a:rPr lang="vi-VN" sz="2100">
                <a:solidFill>
                  <a:schemeClr val="lt1"/>
                </a:solidFill>
              </a:rPr>
              <a:t>.</a:t>
            </a:r>
            <a:endParaRPr sz="21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04a212f2d1_0_5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vi-VN"/>
              <a:t>Demo</a:t>
            </a:r>
            <a:endParaRPr/>
          </a:p>
        </p:txBody>
      </p:sp>
      <p:sp>
        <p:nvSpPr>
          <p:cNvPr id="163" name="Google Shape;163;g104a212f2d1_0_5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100"/>
              <a:buNone/>
            </a:pPr>
            <a:r>
              <a:rPr lang="vi-VN"/>
              <a:t>Async Callback - Dùng callback để xử lý bất đồng bộ</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063a186ae8_0_13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Promise trong JavaScript</a:t>
            </a:r>
            <a:endParaRPr/>
          </a:p>
        </p:txBody>
      </p:sp>
      <p:sp>
        <p:nvSpPr>
          <p:cNvPr id="179" name="Google Shape;179;g1063a186ae8_0_135"/>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vi-VN"/>
              <a:t>Promise là một đối tượng bao hàm một hàm chứa các đoạn code không đồng bộ.</a:t>
            </a:r>
            <a:endParaRPr/>
          </a:p>
          <a:p>
            <a:pPr marL="457200" lvl="0" indent="-342900" algn="l" rtl="0">
              <a:spcBef>
                <a:spcPts val="0"/>
              </a:spcBef>
              <a:spcAft>
                <a:spcPts val="0"/>
              </a:spcAft>
              <a:buSzPts val="1800"/>
              <a:buChar char="•"/>
            </a:pPr>
            <a:r>
              <a:rPr lang="vi-VN"/>
              <a:t>Hàm này chứa 2 tham số là hai hàm callback để giải quyết sau khi mã đồng bộ thực hiện thành công hay thất bại.</a:t>
            </a:r>
            <a:endParaRPr/>
          </a:p>
          <a:p>
            <a:pPr marL="457200" lvl="0" indent="-342900" algn="l" rtl="0">
              <a:spcBef>
                <a:spcPts val="0"/>
              </a:spcBef>
              <a:spcAft>
                <a:spcPts val="0"/>
              </a:spcAft>
              <a:buSzPts val="1800"/>
              <a:buChar char="•"/>
            </a:pPr>
            <a:r>
              <a:rPr lang="vi-VN"/>
              <a:t>Promise cung cấp hai phương thức xử lý sau khi đoạn mã bất đồng bộ thực hiện thành công hoặc thất bại:</a:t>
            </a:r>
            <a:endParaRPr/>
          </a:p>
          <a:p>
            <a:pPr marL="914400" lvl="1" indent="-342900" algn="l" rtl="0">
              <a:spcBef>
                <a:spcPts val="0"/>
              </a:spcBef>
              <a:spcAft>
                <a:spcPts val="0"/>
              </a:spcAft>
              <a:buSzPts val="1800"/>
              <a:buChar char="•"/>
            </a:pPr>
            <a:r>
              <a:rPr lang="vi-VN"/>
              <a:t>Hàm then() dùng để xử lý sau khi mã bất đồng bộ được thực hiện thành công</a:t>
            </a:r>
            <a:endParaRPr/>
          </a:p>
          <a:p>
            <a:pPr marL="914400" lvl="1" indent="-342900" algn="l" rtl="0">
              <a:spcBef>
                <a:spcPts val="0"/>
              </a:spcBef>
              <a:spcAft>
                <a:spcPts val="0"/>
              </a:spcAft>
              <a:buSzPts val="1800"/>
              <a:buChar char="•"/>
            </a:pPr>
            <a:r>
              <a:rPr lang="vi-VN"/>
              <a:t>Hàm catch() dùng để xử lý sau khi mã bất đồng bộ thực hiện thất bại.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063a186ae8_0_14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Các trạng thái của Promise</a:t>
            </a:r>
            <a:endParaRPr/>
          </a:p>
        </p:txBody>
      </p:sp>
      <p:sp>
        <p:nvSpPr>
          <p:cNvPr id="186" name="Google Shape;186;g1063a186ae8_0_14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vi-VN"/>
              <a:t>Một đối tượng Promise có thể có một trong ba trạng thái:</a:t>
            </a:r>
            <a:endParaRPr/>
          </a:p>
          <a:p>
            <a:pPr marL="457200" lvl="0" indent="-317500" algn="l" rtl="0">
              <a:spcBef>
                <a:spcPts val="1000"/>
              </a:spcBef>
              <a:spcAft>
                <a:spcPts val="0"/>
              </a:spcAft>
              <a:buSzPts val="1400"/>
              <a:buChar char="•"/>
            </a:pPr>
            <a:r>
              <a:rPr lang="vi-VN" sz="2400" b="1"/>
              <a:t>Pending</a:t>
            </a:r>
            <a:r>
              <a:rPr lang="vi-VN" sz="2400"/>
              <a:t>: trạng thái ban đầu, chưa rõ kết quả của thao tác là thành công hay thất bại.</a:t>
            </a:r>
            <a:endParaRPr sz="2400"/>
          </a:p>
          <a:p>
            <a:pPr marL="457200" lvl="0" indent="-317500" algn="l" rtl="0">
              <a:spcBef>
                <a:spcPts val="0"/>
              </a:spcBef>
              <a:spcAft>
                <a:spcPts val="0"/>
              </a:spcAft>
              <a:buSzPts val="1400"/>
              <a:buChar char="•"/>
            </a:pPr>
            <a:r>
              <a:rPr lang="vi-VN" sz="2400" b="1"/>
              <a:t>Fulfilled</a:t>
            </a:r>
            <a:r>
              <a:rPr lang="vi-VN" sz="2400"/>
              <a:t>: thao tác có kết quả thành công</a:t>
            </a:r>
            <a:endParaRPr sz="2400"/>
          </a:p>
          <a:p>
            <a:pPr marL="457200" lvl="0" indent="-317500" algn="l" rtl="0">
              <a:spcBef>
                <a:spcPts val="0"/>
              </a:spcBef>
              <a:spcAft>
                <a:spcPts val="0"/>
              </a:spcAft>
              <a:buSzPts val="1400"/>
              <a:buChar char="•"/>
            </a:pPr>
            <a:r>
              <a:rPr lang="vi-VN" sz="2400" b="1"/>
              <a:t>Rejected</a:t>
            </a:r>
            <a:r>
              <a:rPr lang="vi-VN" sz="2400"/>
              <a:t>: thao tác có kết quả thất bại</a:t>
            </a:r>
            <a:endParaRPr sz="2400"/>
          </a:p>
          <a:p>
            <a:pPr marL="0" lvl="0" indent="0" algn="l" rtl="0">
              <a:spcBef>
                <a:spcPts val="1000"/>
              </a:spcBef>
              <a:spcAft>
                <a:spcPts val="0"/>
              </a:spcAft>
              <a:buNone/>
            </a:pPr>
            <a:r>
              <a:rPr lang="vi-VN" sz="2400" i="1"/>
              <a:t>Một promise bắt đầu ở trạng thái </a:t>
            </a:r>
            <a:r>
              <a:rPr lang="vi-VN" sz="2400" b="1" i="1"/>
              <a:t>Pending</a:t>
            </a:r>
            <a:r>
              <a:rPr lang="vi-VN" sz="2400" i="1"/>
              <a:t> - Nghĩa là quá trình này chưa hoàn tất. Nếu hoạt động thành công, quá trình kết thúc ở trạng thái </a:t>
            </a:r>
            <a:r>
              <a:rPr lang="vi-VN" sz="2400" b="1" i="1"/>
              <a:t>Fulfilled</a:t>
            </a:r>
            <a:r>
              <a:rPr lang="vi-VN" sz="2400" i="1"/>
              <a:t>. Và, nếu xảy ra lỗi, quá trình sẽ kết thúc ở trạng thái </a:t>
            </a:r>
            <a:r>
              <a:rPr lang="vi-VN" sz="2400" b="1" i="1"/>
              <a:t>Rejected</a:t>
            </a:r>
            <a:r>
              <a:rPr lang="vi-VN" sz="2400" i="1"/>
              <a:t>.</a:t>
            </a:r>
            <a:endParaRPr sz="2400" i="1"/>
          </a:p>
        </p:txBody>
      </p:sp>
      <p:pic>
        <p:nvPicPr>
          <p:cNvPr id="187" name="Google Shape;187;g1063a186ae8_0_143"/>
          <p:cNvPicPr preferRelativeResize="0"/>
          <p:nvPr/>
        </p:nvPicPr>
        <p:blipFill>
          <a:blip r:embed="rId3">
            <a:alphaModFix/>
          </a:blip>
          <a:stretch>
            <a:fillRect/>
          </a:stretch>
        </p:blipFill>
        <p:spPr>
          <a:xfrm>
            <a:off x="3813650" y="4225750"/>
            <a:ext cx="4564699" cy="247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4D0A-1DA6-A645-A3F3-D9C0558CB906}"/>
              </a:ext>
            </a:extLst>
          </p:cNvPr>
          <p:cNvSpPr>
            <a:spLocks noGrp="1"/>
          </p:cNvSpPr>
          <p:nvPr>
            <p:ph type="title"/>
          </p:nvPr>
        </p:nvSpPr>
        <p:spPr/>
        <p:txBody>
          <a:bodyPr/>
          <a:lstStyle/>
          <a:p>
            <a:r>
              <a:rPr lang="en-VN" dirty="0"/>
              <a:t>Demo code</a:t>
            </a:r>
          </a:p>
        </p:txBody>
      </p:sp>
      <p:sp>
        <p:nvSpPr>
          <p:cNvPr id="3" name="Text Placeholder 2">
            <a:extLst>
              <a:ext uri="{FF2B5EF4-FFF2-40B4-BE49-F238E27FC236}">
                <a16:creationId xmlns:a16="http://schemas.microsoft.com/office/drawing/2014/main" id="{E947FE06-75B8-F540-A1CD-FC1A3929648A}"/>
              </a:ext>
            </a:extLst>
          </p:cNvPr>
          <p:cNvSpPr>
            <a:spLocks noGrp="1"/>
          </p:cNvSpPr>
          <p:nvPr>
            <p:ph type="body" idx="1"/>
          </p:nvPr>
        </p:nvSpPr>
        <p:spPr/>
        <p:txBody>
          <a:bodyPr/>
          <a:lstStyle/>
          <a:p>
            <a:r>
              <a:rPr lang="en-VN" dirty="0"/>
              <a:t>Sử dụng demo code tại Demo/promise</a:t>
            </a:r>
          </a:p>
        </p:txBody>
      </p:sp>
    </p:spTree>
    <p:extLst>
      <p:ext uri="{BB962C8B-B14F-4D97-AF65-F5344CB8AC3E}">
        <p14:creationId xmlns:p14="http://schemas.microsoft.com/office/powerpoint/2010/main" val="131468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063a186ae8_0_15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Sử dụng Promise</a:t>
            </a:r>
            <a:endParaRPr/>
          </a:p>
        </p:txBody>
      </p:sp>
      <p:sp>
        <p:nvSpPr>
          <p:cNvPr id="194" name="Google Shape;194;g1063a186ae8_0_155"/>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vi-VN"/>
              <a:t>Cú pháp khởi tạo Promise:</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1100"/>
              <a:buFont typeface="Arial"/>
              <a:buNone/>
            </a:pPr>
            <a:r>
              <a:rPr lang="vi-VN"/>
              <a:t>Hàm được truyền vào new Promise gọi là </a:t>
            </a:r>
            <a:r>
              <a:rPr lang="vi-VN" i="1"/>
              <a:t>executor</a:t>
            </a:r>
            <a:r>
              <a:rPr lang="vi-VN"/>
              <a:t>. Ban đầu, Promise có trạng thái là </a:t>
            </a:r>
            <a:r>
              <a:rPr lang="vi-VN" i="1"/>
              <a:t>pending</a:t>
            </a:r>
            <a:r>
              <a:rPr lang="vi-VN"/>
              <a:t> và kết quả value là </a:t>
            </a:r>
            <a:r>
              <a:rPr lang="vi-VN" b="1" i="1"/>
              <a:t>undefined</a:t>
            </a:r>
            <a:r>
              <a:rPr lang="vi-VN"/>
              <a:t>. Khi </a:t>
            </a:r>
            <a:r>
              <a:rPr lang="vi-VN" i="1"/>
              <a:t>executor</a:t>
            </a:r>
            <a:r>
              <a:rPr lang="vi-VN"/>
              <a:t> kết thúc công việc, nó sẽ gọi đến 1 trong 2 hàm được truyền vào:</a:t>
            </a:r>
            <a:endParaRPr/>
          </a:p>
          <a:p>
            <a:pPr marL="457200" lvl="0" indent="-342900" algn="l" rtl="0">
              <a:spcBef>
                <a:spcPts val="1000"/>
              </a:spcBef>
              <a:spcAft>
                <a:spcPts val="0"/>
              </a:spcAft>
              <a:buSzPts val="1800"/>
              <a:buChar char="•"/>
            </a:pPr>
            <a:r>
              <a:rPr lang="vi-VN" b="1"/>
              <a:t>resolve</a:t>
            </a:r>
            <a:r>
              <a:rPr lang="vi-VN"/>
              <a:t>(value): để xác định rằng công việc đã thực hiện thành công</a:t>
            </a:r>
            <a:endParaRPr/>
          </a:p>
          <a:p>
            <a:pPr marL="914400" lvl="1" indent="-342900" algn="l" rtl="0">
              <a:spcBef>
                <a:spcPts val="0"/>
              </a:spcBef>
              <a:spcAft>
                <a:spcPts val="0"/>
              </a:spcAft>
              <a:buSzPts val="1800"/>
              <a:buChar char="•"/>
            </a:pPr>
            <a:r>
              <a:rPr lang="vi-VN"/>
              <a:t>state chuyển thành fulfilled</a:t>
            </a:r>
            <a:endParaRPr/>
          </a:p>
          <a:p>
            <a:pPr marL="914400" lvl="1" indent="-342900" algn="l" rtl="0">
              <a:spcBef>
                <a:spcPts val="0"/>
              </a:spcBef>
              <a:spcAft>
                <a:spcPts val="0"/>
              </a:spcAft>
              <a:buSzPts val="1800"/>
              <a:buChar char="•"/>
            </a:pPr>
            <a:r>
              <a:rPr lang="vi-VN"/>
              <a:t>kết quả là value</a:t>
            </a:r>
            <a:endParaRPr/>
          </a:p>
          <a:p>
            <a:pPr marL="457200" lvl="0" indent="-342900" algn="l" rtl="0">
              <a:spcBef>
                <a:spcPts val="0"/>
              </a:spcBef>
              <a:spcAft>
                <a:spcPts val="0"/>
              </a:spcAft>
              <a:buSzPts val="1800"/>
              <a:buChar char="•"/>
            </a:pPr>
            <a:r>
              <a:rPr lang="vi-VN" b="1"/>
              <a:t>reject</a:t>
            </a:r>
            <a:r>
              <a:rPr lang="vi-VN"/>
              <a:t>(error): để xác định rằng đã có lỗi xảy ra</a:t>
            </a:r>
            <a:endParaRPr/>
          </a:p>
          <a:p>
            <a:pPr marL="914400" lvl="1" indent="-342900" algn="l" rtl="0">
              <a:spcBef>
                <a:spcPts val="0"/>
              </a:spcBef>
              <a:spcAft>
                <a:spcPts val="0"/>
              </a:spcAft>
              <a:buSzPts val="1800"/>
              <a:buChar char="•"/>
            </a:pPr>
            <a:r>
              <a:rPr lang="vi-VN"/>
              <a:t>state chuyển thành rejected</a:t>
            </a:r>
            <a:endParaRPr/>
          </a:p>
          <a:p>
            <a:pPr marL="914400" lvl="1" indent="-342900" algn="l" rtl="0">
              <a:spcBef>
                <a:spcPts val="0"/>
              </a:spcBef>
              <a:spcAft>
                <a:spcPts val="0"/>
              </a:spcAft>
              <a:buSzPts val="1800"/>
              <a:buChar char="•"/>
            </a:pPr>
            <a:r>
              <a:rPr lang="vi-VN"/>
              <a:t>kết quả là error</a:t>
            </a:r>
            <a:endParaRPr/>
          </a:p>
        </p:txBody>
      </p:sp>
      <p:sp>
        <p:nvSpPr>
          <p:cNvPr id="195" name="Google Shape;195;g1063a186ae8_0_155"/>
          <p:cNvSpPr txBox="1"/>
          <p:nvPr/>
        </p:nvSpPr>
        <p:spPr>
          <a:xfrm>
            <a:off x="1041600" y="1368325"/>
            <a:ext cx="101088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500" b="1">
                <a:solidFill>
                  <a:srgbClr val="000080"/>
                </a:solidFill>
                <a:highlight>
                  <a:srgbClr val="FFFFFF"/>
                </a:highlight>
                <a:latin typeface="Courier New"/>
                <a:ea typeface="Courier New"/>
                <a:cs typeface="Courier New"/>
                <a:sym typeface="Courier New"/>
              </a:rPr>
              <a:t>let </a:t>
            </a:r>
            <a:r>
              <a:rPr lang="vi-VN" sz="2500" b="1" i="1">
                <a:solidFill>
                  <a:srgbClr val="660E7A"/>
                </a:solidFill>
                <a:highlight>
                  <a:srgbClr val="FFFFFF"/>
                </a:highlight>
                <a:latin typeface="Courier New"/>
                <a:ea typeface="Courier New"/>
                <a:cs typeface="Courier New"/>
                <a:sym typeface="Courier New"/>
              </a:rPr>
              <a:t>promise </a:t>
            </a:r>
            <a:r>
              <a:rPr lang="vi-VN" sz="2500">
                <a:solidFill>
                  <a:schemeClr val="dk1"/>
                </a:solidFill>
                <a:highlight>
                  <a:srgbClr val="FFFFFF"/>
                </a:highlight>
                <a:latin typeface="Courier New"/>
                <a:ea typeface="Courier New"/>
                <a:cs typeface="Courier New"/>
                <a:sym typeface="Courier New"/>
              </a:rPr>
              <a:t>= </a:t>
            </a:r>
            <a:r>
              <a:rPr lang="vi-VN" sz="2500" b="1">
                <a:solidFill>
                  <a:srgbClr val="000080"/>
                </a:solidFill>
                <a:highlight>
                  <a:srgbClr val="FFFFFF"/>
                </a:highlight>
                <a:latin typeface="Courier New"/>
                <a:ea typeface="Courier New"/>
                <a:cs typeface="Courier New"/>
                <a:sym typeface="Courier New"/>
              </a:rPr>
              <a:t>new </a:t>
            </a:r>
            <a:r>
              <a:rPr lang="vi-VN" sz="2500" b="1" i="1">
                <a:solidFill>
                  <a:srgbClr val="660E7A"/>
                </a:solidFill>
                <a:highlight>
                  <a:srgbClr val="FFFFFF"/>
                </a:highlight>
                <a:latin typeface="Courier New"/>
                <a:ea typeface="Courier New"/>
                <a:cs typeface="Courier New"/>
                <a:sym typeface="Courier New"/>
              </a:rPr>
              <a:t>Promise</a:t>
            </a:r>
            <a:r>
              <a:rPr lang="vi-VN" sz="2500">
                <a:solidFill>
                  <a:schemeClr val="dk1"/>
                </a:solidFill>
                <a:highlight>
                  <a:srgbClr val="FFFFFF"/>
                </a:highlight>
                <a:latin typeface="Courier New"/>
                <a:ea typeface="Courier New"/>
                <a:cs typeface="Courier New"/>
                <a:sym typeface="Courier New"/>
              </a:rPr>
              <a:t>(</a:t>
            </a:r>
            <a:r>
              <a:rPr lang="vi-VN" sz="2500" b="1">
                <a:solidFill>
                  <a:srgbClr val="000080"/>
                </a:solidFill>
                <a:highlight>
                  <a:srgbClr val="FFFFFF"/>
                </a:highlight>
                <a:latin typeface="Courier New"/>
                <a:ea typeface="Courier New"/>
                <a:cs typeface="Courier New"/>
                <a:sym typeface="Courier New"/>
              </a:rPr>
              <a:t>function</a:t>
            </a:r>
            <a:r>
              <a:rPr lang="vi-VN" sz="2500">
                <a:solidFill>
                  <a:schemeClr val="dk1"/>
                </a:solidFill>
                <a:highlight>
                  <a:srgbClr val="FFFFFF"/>
                </a:highlight>
                <a:latin typeface="Courier New"/>
                <a:ea typeface="Courier New"/>
                <a:cs typeface="Courier New"/>
                <a:sym typeface="Courier New"/>
              </a:rPr>
              <a:t>(resolve, reject){</a:t>
            </a:r>
            <a:endParaRPr sz="25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a:solidFill>
                  <a:schemeClr val="dk1"/>
                </a:solidFill>
                <a:highlight>
                  <a:srgbClr val="FFFFFF"/>
                </a:highlight>
                <a:latin typeface="Courier New"/>
                <a:ea typeface="Courier New"/>
                <a:cs typeface="Courier New"/>
                <a:sym typeface="Courier New"/>
              </a:rPr>
              <a:t>   </a:t>
            </a:r>
            <a:r>
              <a:rPr lang="vi-VN" sz="2500" i="1">
                <a:solidFill>
                  <a:srgbClr val="808080"/>
                </a:solidFill>
                <a:highlight>
                  <a:srgbClr val="FFFFFF"/>
                </a:highlight>
                <a:latin typeface="Courier New"/>
                <a:ea typeface="Courier New"/>
                <a:cs typeface="Courier New"/>
                <a:sym typeface="Courier New"/>
              </a:rPr>
              <a:t>// thực hiện các công việc cụ thể</a:t>
            </a:r>
            <a:endParaRPr sz="2500" i="1">
              <a:solidFill>
                <a:srgbClr val="808080"/>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500">
                <a:solidFill>
                  <a:schemeClr val="dk1"/>
                </a:solidFill>
                <a:highlight>
                  <a:srgbClr val="FFFFFF"/>
                </a:highlight>
                <a:latin typeface="Courier New"/>
                <a:ea typeface="Courier New"/>
                <a:cs typeface="Courier New"/>
                <a:sym typeface="Courier New"/>
              </a:rPr>
              <a:t>});</a:t>
            </a:r>
            <a:endParaRPr sz="25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77500" lnSpcReduction="20000"/>
          </a:bodyPr>
          <a:lstStyle/>
          <a:p>
            <a:pPr marL="114300" indent="0">
              <a:buNone/>
            </a:pPr>
            <a:r>
              <a:rPr lang="vi-VN" dirty="0"/>
              <a:t>[Bài tập] Xây dựng lớp Employee</a:t>
            </a:r>
          </a:p>
          <a:p>
            <a:pPr marL="114300" indent="0">
              <a:buNone/>
            </a:pPr>
            <a:endParaRPr lang="vi-VN" dirty="0"/>
          </a:p>
          <a:p>
            <a:pPr marL="114300" indent="0">
              <a:buNone/>
            </a:pPr>
            <a:r>
              <a:rPr lang="vi-VN" dirty="0"/>
              <a:t>Hãy xây dựng lớp Employee có các thuộc tính sau:</a:t>
            </a:r>
          </a:p>
          <a:p>
            <a:pPr>
              <a:buFont typeface="Wingdings" panose="05000000000000000000" pitchFamily="2" charset="2"/>
              <a:buChar char="v"/>
            </a:pPr>
            <a:r>
              <a:rPr lang="vi-VN" dirty="0"/>
              <a:t>Mã nhân viên</a:t>
            </a:r>
          </a:p>
          <a:p>
            <a:pPr>
              <a:buFont typeface="Wingdings" panose="05000000000000000000" pitchFamily="2" charset="2"/>
              <a:buChar char="v"/>
            </a:pPr>
            <a:r>
              <a:rPr lang="vi-VN" dirty="0"/>
              <a:t>Tên của nhân viên</a:t>
            </a:r>
          </a:p>
          <a:p>
            <a:pPr>
              <a:buFont typeface="Wingdings" panose="05000000000000000000" pitchFamily="2" charset="2"/>
              <a:buChar char="v"/>
            </a:pPr>
            <a:r>
              <a:rPr lang="vi-VN" dirty="0"/>
              <a:t>Họ của nhân viên</a:t>
            </a:r>
          </a:p>
          <a:p>
            <a:pPr>
              <a:buFont typeface="Wingdings" panose="05000000000000000000" pitchFamily="2" charset="2"/>
              <a:buChar char="v"/>
            </a:pPr>
            <a:r>
              <a:rPr lang="vi-VN" dirty="0"/>
              <a:t>Lương hàng tháng của nhân viên</a:t>
            </a:r>
          </a:p>
          <a:p>
            <a:pPr marL="114300" indent="0">
              <a:buNone/>
            </a:pPr>
            <a:r>
              <a:rPr lang="vi-VN" dirty="0"/>
              <a:t>Lớp Employee có các phương thức sau:</a:t>
            </a:r>
          </a:p>
          <a:p>
            <a:pPr>
              <a:buFont typeface="Wingdings" panose="05000000000000000000" pitchFamily="2" charset="2"/>
              <a:buChar char="v"/>
            </a:pPr>
            <a:r>
              <a:rPr lang="vi-VN" dirty="0"/>
              <a:t>get_fullname() – Trả về tên đầy đủ của nhân viên (firstName + lastName)</a:t>
            </a:r>
          </a:p>
          <a:p>
            <a:pPr>
              <a:buFont typeface="Wingdings" panose="05000000000000000000" pitchFamily="2" charset="2"/>
              <a:buChar char="v"/>
            </a:pPr>
            <a:r>
              <a:rPr lang="vi-VN" dirty="0"/>
              <a:t>get_salary() – Trả về lương hàng tháng của nhân viên</a:t>
            </a:r>
          </a:p>
          <a:p>
            <a:pPr>
              <a:buFont typeface="Wingdings" panose="05000000000000000000" pitchFamily="2" charset="2"/>
              <a:buChar char="v"/>
            </a:pPr>
            <a:r>
              <a:rPr lang="vi-VN" dirty="0"/>
              <a:t>get_annual_salary() – Lấy thông tin lương hàng năm với công thức:</a:t>
            </a:r>
          </a:p>
          <a:p>
            <a:pPr>
              <a:buFont typeface="Wingdings" panose="05000000000000000000" pitchFamily="2" charset="2"/>
              <a:buChar char="v"/>
            </a:pPr>
            <a:r>
              <a:rPr lang="vi-VN" dirty="0"/>
              <a:t>lương hàng tháng * 12 tháng</a:t>
            </a:r>
          </a:p>
          <a:p>
            <a:pPr>
              <a:buFont typeface="Wingdings" panose="05000000000000000000" pitchFamily="2" charset="2"/>
              <a:buChar char="v"/>
            </a:pPr>
            <a:r>
              <a:rPr lang="vi-VN" dirty="0"/>
              <a:t>raise_salary( percent ) – Tăng lương cho nhân viên</a:t>
            </a:r>
          </a:p>
        </p:txBody>
      </p:sp>
    </p:spTree>
    <p:extLst>
      <p:ext uri="{BB962C8B-B14F-4D97-AF65-F5344CB8AC3E}">
        <p14:creationId xmlns:p14="http://schemas.microsoft.com/office/powerpoint/2010/main" val="103249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063a186ae8_0_68"/>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vi-VN"/>
              <a:t>Demo</a:t>
            </a:r>
            <a:endParaRPr/>
          </a:p>
        </p:txBody>
      </p:sp>
      <p:sp>
        <p:nvSpPr>
          <p:cNvPr id="202" name="Google Shape;202;g1063a186ae8_0_68"/>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vi-VN"/>
              <a:t>Xử lý bất đồng bộ với Promise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063a186ae8_0_168"/>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Từ khóa async/await</a:t>
            </a:r>
            <a:endParaRPr/>
          </a:p>
        </p:txBody>
      </p:sp>
      <p:sp>
        <p:nvSpPr>
          <p:cNvPr id="209" name="Google Shape;209;g1063a186ae8_0_168"/>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Phiên bản ECMAScript 2017 đã giới thiệu hai từ khóa </a:t>
            </a:r>
            <a:r>
              <a:rPr lang="vi-VN" b="1"/>
              <a:t>async</a:t>
            </a:r>
            <a:r>
              <a:rPr lang="vi-VN"/>
              <a:t> và </a:t>
            </a:r>
            <a:r>
              <a:rPr lang="vi-VN" b="1"/>
              <a:t>await</a:t>
            </a:r>
            <a:r>
              <a:rPr lang="vi-VN"/>
              <a:t>, giúp việc viết mã xử lý bất đồng bộ trở nên dễ dàng hơn (so với cách làm trước đó là sử dụng hàm </a:t>
            </a:r>
            <a:r>
              <a:rPr lang="vi-VN" b="1"/>
              <a:t>callback</a:t>
            </a:r>
            <a:r>
              <a:rPr lang="vi-VN"/>
              <a:t> hoặc </a:t>
            </a:r>
            <a:r>
              <a:rPr lang="vi-VN" b="1"/>
              <a:t>Promise</a:t>
            </a:r>
            <a:r>
              <a:rPr lang="vi-VN"/>
              <a:t>). Giải pháp async/await làm cho việc sử dụng Promise dễ dàng hơn. Cụ thể:</a:t>
            </a:r>
            <a:endParaRPr/>
          </a:p>
          <a:p>
            <a:pPr marL="457200" lvl="0" indent="-342900" algn="l" rtl="0">
              <a:spcBef>
                <a:spcPts val="1000"/>
              </a:spcBef>
              <a:spcAft>
                <a:spcPts val="0"/>
              </a:spcAft>
              <a:buSzPts val="1800"/>
              <a:buChar char="•"/>
            </a:pPr>
            <a:r>
              <a:rPr lang="vi-VN"/>
              <a:t>Từ khóa </a:t>
            </a:r>
            <a:r>
              <a:rPr lang="vi-VN" i="1"/>
              <a:t>async</a:t>
            </a:r>
            <a:r>
              <a:rPr lang="vi-VN"/>
              <a:t> sẽ khởi tạo một hàm trả về đối tượng Promise</a:t>
            </a:r>
            <a:endParaRPr/>
          </a:p>
          <a:p>
            <a:pPr marL="457200" lvl="0" indent="-342900" algn="l" rtl="0">
              <a:spcBef>
                <a:spcPts val="0"/>
              </a:spcBef>
              <a:spcAft>
                <a:spcPts val="0"/>
              </a:spcAft>
              <a:buSzPts val="1800"/>
              <a:buChar char="•"/>
            </a:pPr>
            <a:r>
              <a:rPr lang="vi-VN"/>
              <a:t>Từ khóa await sẽ khởi tạo một hàm đợi kết quả từ đối tượng Promise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63a186ae8_0_18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Sử dụng từ khóa async</a:t>
            </a:r>
            <a:endParaRPr/>
          </a:p>
        </p:txBody>
      </p:sp>
      <p:sp>
        <p:nvSpPr>
          <p:cNvPr id="216" name="Google Shape;216;g1063a186ae8_0_185"/>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Ví dụ, chúng ta có hàm async sau:</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br>
              <a:rPr lang="vi-VN"/>
            </a:br>
            <a:r>
              <a:rPr lang="vi-VN"/>
              <a:t>Tương đương với khai báo hàm trả về Promise như sau:</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vi-VN"/>
              <a:t>Để xử lý kết quả của hàm </a:t>
            </a:r>
            <a:r>
              <a:rPr lang="vi-VN" i="1"/>
              <a:t>async</a:t>
            </a:r>
            <a:r>
              <a:rPr lang="vi-VN"/>
              <a:t>, chúng ta sử dụng phương thức .then() và .catch() trong Promise.</a:t>
            </a:r>
            <a:endParaRPr/>
          </a:p>
        </p:txBody>
      </p:sp>
      <p:sp>
        <p:nvSpPr>
          <p:cNvPr id="217" name="Google Shape;217;g1063a186ae8_0_185"/>
          <p:cNvSpPr txBox="1"/>
          <p:nvPr/>
        </p:nvSpPr>
        <p:spPr>
          <a:xfrm>
            <a:off x="1849350" y="1635322"/>
            <a:ext cx="5162700" cy="11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150">
                <a:solidFill>
                  <a:srgbClr val="0000CD"/>
                </a:solidFill>
                <a:highlight>
                  <a:srgbClr val="FFFFFF"/>
                </a:highlight>
                <a:latin typeface="Courier New"/>
                <a:ea typeface="Courier New"/>
                <a:cs typeface="Courier New"/>
                <a:sym typeface="Courier New"/>
              </a:rPr>
              <a:t>async</a:t>
            </a:r>
            <a:r>
              <a:rPr lang="vi-VN" sz="2150">
                <a:solidFill>
                  <a:schemeClr val="dk1"/>
                </a:solidFill>
                <a:highlight>
                  <a:srgbClr val="FFFFFF"/>
                </a:highlight>
                <a:latin typeface="Courier New"/>
                <a:ea typeface="Courier New"/>
                <a:cs typeface="Courier New"/>
                <a:sym typeface="Courier New"/>
              </a:rPr>
              <a:t> </a:t>
            </a:r>
            <a:r>
              <a:rPr lang="vi-VN" sz="2150">
                <a:solidFill>
                  <a:srgbClr val="0000CD"/>
                </a:solidFill>
                <a:highlight>
                  <a:srgbClr val="FFFFFF"/>
                </a:highlight>
                <a:latin typeface="Courier New"/>
                <a:ea typeface="Courier New"/>
                <a:cs typeface="Courier New"/>
                <a:sym typeface="Courier New"/>
              </a:rPr>
              <a:t>function</a:t>
            </a:r>
            <a:r>
              <a:rPr lang="vi-VN" sz="2150">
                <a:solidFill>
                  <a:schemeClr val="dk1"/>
                </a:solidFill>
                <a:highlight>
                  <a:srgbClr val="FFFFFF"/>
                </a:highlight>
                <a:latin typeface="Courier New"/>
                <a:ea typeface="Courier New"/>
                <a:cs typeface="Courier New"/>
                <a:sym typeface="Courier New"/>
              </a:rPr>
              <a:t> myFunction() {</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a:solidFill>
                  <a:srgbClr val="0000CD"/>
                </a:solidFill>
                <a:highlight>
                  <a:srgbClr val="FFFFFF"/>
                </a:highlight>
                <a:latin typeface="Courier New"/>
                <a:ea typeface="Courier New"/>
                <a:cs typeface="Courier New"/>
                <a:sym typeface="Courier New"/>
              </a:rPr>
              <a:t>return</a:t>
            </a:r>
            <a:r>
              <a:rPr lang="vi-VN" sz="2150">
                <a:solidFill>
                  <a:schemeClr val="dk1"/>
                </a:solidFill>
                <a:highlight>
                  <a:srgbClr val="FFFFFF"/>
                </a:highlight>
                <a:latin typeface="Courier New"/>
                <a:ea typeface="Courier New"/>
                <a:cs typeface="Courier New"/>
                <a:sym typeface="Courier New"/>
              </a:rPr>
              <a:t> </a:t>
            </a:r>
            <a:r>
              <a:rPr lang="vi-VN" sz="2150">
                <a:solidFill>
                  <a:srgbClr val="A52A2A"/>
                </a:solidFill>
                <a:highlight>
                  <a:srgbClr val="FFFFFF"/>
                </a:highlight>
                <a:latin typeface="Courier New"/>
                <a:ea typeface="Courier New"/>
                <a:cs typeface="Courier New"/>
                <a:sym typeface="Courier New"/>
              </a:rPr>
              <a:t>"Hello"</a:t>
            </a: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a:t>
            </a:r>
            <a:endParaRPr sz="2400"/>
          </a:p>
        </p:txBody>
      </p:sp>
      <p:sp>
        <p:nvSpPr>
          <p:cNvPr id="218" name="Google Shape;218;g1063a186ae8_0_185"/>
          <p:cNvSpPr txBox="1"/>
          <p:nvPr/>
        </p:nvSpPr>
        <p:spPr>
          <a:xfrm>
            <a:off x="1711505" y="3515459"/>
            <a:ext cx="6226200" cy="12768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15000"/>
              </a:lnSpc>
              <a:spcBef>
                <a:spcPts val="1800"/>
              </a:spcBef>
              <a:spcAft>
                <a:spcPts val="1800"/>
              </a:spcAft>
              <a:buNone/>
            </a:pPr>
            <a:r>
              <a:rPr lang="vi-VN" sz="2150">
                <a:solidFill>
                  <a:srgbClr val="0000CD"/>
                </a:solidFill>
                <a:highlight>
                  <a:srgbClr val="FFFFFF"/>
                </a:highlight>
                <a:latin typeface="Courier New"/>
                <a:ea typeface="Courier New"/>
                <a:cs typeface="Courier New"/>
                <a:sym typeface="Courier New"/>
              </a:rPr>
              <a:t>function</a:t>
            </a:r>
            <a:r>
              <a:rPr lang="vi-VN" sz="2150">
                <a:solidFill>
                  <a:schemeClr val="dk1"/>
                </a:solidFill>
                <a:highlight>
                  <a:srgbClr val="FFFFFF"/>
                </a:highlight>
                <a:latin typeface="Courier New"/>
                <a:ea typeface="Courier New"/>
                <a:cs typeface="Courier New"/>
                <a:sym typeface="Courier New"/>
              </a:rPr>
              <a:t> myFunction() {</a:t>
            </a:r>
            <a:br>
              <a:rPr lang="vi-VN" sz="2150">
                <a:solidFill>
                  <a:schemeClr val="dk1"/>
                </a:solidFill>
                <a:highlight>
                  <a:srgbClr val="FFFFFF"/>
                </a:highlight>
                <a:latin typeface="Courier New"/>
                <a:ea typeface="Courier New"/>
                <a:cs typeface="Courier New"/>
                <a:sym typeface="Courier New"/>
              </a:rPr>
            </a:br>
            <a:r>
              <a:rPr lang="vi-VN" sz="2150">
                <a:solidFill>
                  <a:schemeClr val="dk1"/>
                </a:solidFill>
                <a:highlight>
                  <a:srgbClr val="FFFFFF"/>
                </a:highlight>
                <a:latin typeface="Courier New"/>
                <a:ea typeface="Courier New"/>
                <a:cs typeface="Courier New"/>
                <a:sym typeface="Courier New"/>
              </a:rPr>
              <a:t>  </a:t>
            </a:r>
            <a:r>
              <a:rPr lang="vi-VN" sz="2150">
                <a:solidFill>
                  <a:srgbClr val="0000CD"/>
                </a:solidFill>
                <a:highlight>
                  <a:srgbClr val="FFFFFF"/>
                </a:highlight>
                <a:latin typeface="Courier New"/>
                <a:ea typeface="Courier New"/>
                <a:cs typeface="Courier New"/>
                <a:sym typeface="Courier New"/>
              </a:rPr>
              <a:t>return</a:t>
            </a:r>
            <a:r>
              <a:rPr lang="vi-VN" sz="2150">
                <a:solidFill>
                  <a:schemeClr val="dk1"/>
                </a:solidFill>
                <a:highlight>
                  <a:srgbClr val="FFFFFF"/>
                </a:highlight>
                <a:latin typeface="Courier New"/>
                <a:ea typeface="Courier New"/>
                <a:cs typeface="Courier New"/>
                <a:sym typeface="Courier New"/>
              </a:rPr>
              <a:t> Promise.resolve(</a:t>
            </a:r>
            <a:r>
              <a:rPr lang="vi-VN" sz="2150">
                <a:solidFill>
                  <a:srgbClr val="A52A2A"/>
                </a:solidFill>
                <a:highlight>
                  <a:srgbClr val="FFFFFF"/>
                </a:highlight>
                <a:latin typeface="Courier New"/>
                <a:ea typeface="Courier New"/>
                <a:cs typeface="Courier New"/>
                <a:sym typeface="Courier New"/>
              </a:rPr>
              <a:t>"Hello"</a:t>
            </a:r>
            <a:r>
              <a:rPr lang="vi-VN" sz="2150">
                <a:solidFill>
                  <a:schemeClr val="dk1"/>
                </a:solidFill>
                <a:highlight>
                  <a:srgbClr val="FFFFFF"/>
                </a:highlight>
                <a:latin typeface="Courier New"/>
                <a:ea typeface="Courier New"/>
                <a:cs typeface="Courier New"/>
                <a:sym typeface="Courier New"/>
              </a:rPr>
              <a:t>);</a:t>
            </a:r>
            <a:br>
              <a:rPr lang="vi-VN" sz="2150">
                <a:solidFill>
                  <a:schemeClr val="dk1"/>
                </a:solidFill>
                <a:highlight>
                  <a:srgbClr val="FFFFFF"/>
                </a:highlight>
                <a:latin typeface="Courier New"/>
                <a:ea typeface="Courier New"/>
                <a:cs typeface="Courier New"/>
                <a:sym typeface="Courier New"/>
              </a:rPr>
            </a:b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E7E9EB"/>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063a186ae8_0_200"/>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Sử dụng từ khóa await</a:t>
            </a:r>
            <a:endParaRPr/>
          </a:p>
        </p:txBody>
      </p:sp>
      <p:sp>
        <p:nvSpPr>
          <p:cNvPr id="225" name="Google Shape;225;g1063a186ae8_0_200"/>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Câu lệnh sử dụng từ khóa </a:t>
            </a:r>
            <a:r>
              <a:rPr lang="vi-VN" i="1"/>
              <a:t>await</a:t>
            </a:r>
            <a:r>
              <a:rPr lang="vi-VN"/>
              <a:t> bắt buộc nằm trong một hàm </a:t>
            </a:r>
            <a:r>
              <a:rPr lang="vi-VN" i="1"/>
              <a:t>async</a:t>
            </a:r>
            <a:r>
              <a:rPr lang="vi-VN"/>
              <a:t>.</a:t>
            </a:r>
            <a:br>
              <a:rPr lang="vi-VN"/>
            </a:br>
            <a:endParaRPr/>
          </a:p>
          <a:p>
            <a:pPr marL="0" lvl="0" indent="0" algn="l" rtl="0">
              <a:spcBef>
                <a:spcPts val="1000"/>
              </a:spcBef>
              <a:spcAft>
                <a:spcPts val="0"/>
              </a:spcAft>
              <a:buNone/>
            </a:pPr>
            <a:r>
              <a:rPr lang="vi-VN"/>
              <a:t>Cú pháp:</a:t>
            </a:r>
            <a:br>
              <a:rPr lang="vi-VN"/>
            </a:br>
            <a:endParaRPr/>
          </a:p>
          <a:p>
            <a:pPr marL="0" lvl="0" indent="0" algn="l" rtl="0">
              <a:spcBef>
                <a:spcPts val="1000"/>
              </a:spcBef>
              <a:spcAft>
                <a:spcPts val="0"/>
              </a:spcAft>
              <a:buNone/>
            </a:pPr>
            <a:r>
              <a:rPr lang="vi-VN"/>
              <a:t>Ví dụ:</a:t>
            </a:r>
            <a:endParaRPr/>
          </a:p>
        </p:txBody>
      </p:sp>
      <p:sp>
        <p:nvSpPr>
          <p:cNvPr id="226" name="Google Shape;226;g1063a186ae8_0_200"/>
          <p:cNvSpPr txBox="1"/>
          <p:nvPr/>
        </p:nvSpPr>
        <p:spPr>
          <a:xfrm>
            <a:off x="3044550" y="2282575"/>
            <a:ext cx="5339100" cy="5619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15000"/>
              </a:lnSpc>
              <a:spcBef>
                <a:spcPts val="1800"/>
              </a:spcBef>
              <a:spcAft>
                <a:spcPts val="1800"/>
              </a:spcAft>
              <a:buNone/>
            </a:pPr>
            <a:r>
              <a:rPr lang="vi-VN" sz="2450" b="1">
                <a:solidFill>
                  <a:srgbClr val="000080"/>
                </a:solidFill>
                <a:highlight>
                  <a:srgbClr val="FFFFFF"/>
                </a:highlight>
                <a:latin typeface="Courier New"/>
                <a:ea typeface="Courier New"/>
                <a:cs typeface="Courier New"/>
                <a:sym typeface="Courier New"/>
              </a:rPr>
              <a:t>let </a:t>
            </a:r>
            <a:r>
              <a:rPr lang="vi-VN" sz="2450">
                <a:solidFill>
                  <a:schemeClr val="dk1"/>
                </a:solidFill>
                <a:highlight>
                  <a:srgbClr val="FFFFFF"/>
                </a:highlight>
                <a:latin typeface="Courier New"/>
                <a:ea typeface="Courier New"/>
                <a:cs typeface="Courier New"/>
                <a:sym typeface="Courier New"/>
              </a:rPr>
              <a:t>value = </a:t>
            </a:r>
            <a:r>
              <a:rPr lang="vi-VN" sz="2450" b="1">
                <a:solidFill>
                  <a:srgbClr val="000080"/>
                </a:solidFill>
                <a:highlight>
                  <a:srgbClr val="FFFFFF"/>
                </a:highlight>
                <a:latin typeface="Courier New"/>
                <a:ea typeface="Courier New"/>
                <a:cs typeface="Courier New"/>
                <a:sym typeface="Courier New"/>
              </a:rPr>
              <a:t>await</a:t>
            </a:r>
            <a:r>
              <a:rPr lang="vi-VN" sz="2450">
                <a:solidFill>
                  <a:schemeClr val="dk1"/>
                </a:solidFill>
                <a:highlight>
                  <a:srgbClr val="FFFFFF"/>
                </a:highlight>
                <a:latin typeface="Courier New"/>
                <a:ea typeface="Courier New"/>
                <a:cs typeface="Courier New"/>
                <a:sym typeface="Courier New"/>
              </a:rPr>
              <a:t> promise;</a:t>
            </a:r>
            <a:endParaRPr sz="2450">
              <a:solidFill>
                <a:schemeClr val="dk1"/>
              </a:solidFill>
              <a:highlight>
                <a:srgbClr val="E7E9EB"/>
              </a:highlight>
              <a:latin typeface="Verdana"/>
              <a:ea typeface="Verdana"/>
              <a:cs typeface="Verdana"/>
              <a:sym typeface="Verdana"/>
            </a:endParaRPr>
          </a:p>
        </p:txBody>
      </p:sp>
      <p:sp>
        <p:nvSpPr>
          <p:cNvPr id="227" name="Google Shape;227;g1063a186ae8_0_200"/>
          <p:cNvSpPr txBox="1"/>
          <p:nvPr/>
        </p:nvSpPr>
        <p:spPr>
          <a:xfrm>
            <a:off x="3170850" y="3238950"/>
            <a:ext cx="5850300" cy="316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sz="2150" b="1">
                <a:solidFill>
                  <a:srgbClr val="000080"/>
                </a:solidFill>
                <a:highlight>
                  <a:srgbClr val="FFFFFF"/>
                </a:highlight>
                <a:latin typeface="Courier New"/>
                <a:ea typeface="Courier New"/>
                <a:cs typeface="Courier New"/>
                <a:sym typeface="Courier New"/>
              </a:rPr>
              <a:t>async function </a:t>
            </a:r>
            <a:r>
              <a:rPr lang="vi-VN" sz="2150" i="1">
                <a:solidFill>
                  <a:schemeClr val="dk1"/>
                </a:solidFill>
                <a:highlight>
                  <a:srgbClr val="FFFFFF"/>
                </a:highlight>
                <a:latin typeface="Courier New"/>
                <a:ea typeface="Courier New"/>
                <a:cs typeface="Courier New"/>
                <a:sym typeface="Courier New"/>
              </a:rPr>
              <a:t>asyncFunc</a:t>
            </a:r>
            <a:r>
              <a:rPr lang="vi-VN" sz="2150">
                <a:solidFill>
                  <a:schemeClr val="dk1"/>
                </a:solidFill>
                <a:highlight>
                  <a:srgbClr val="FFFFFF"/>
                </a:highlight>
                <a:latin typeface="Courier New"/>
                <a:ea typeface="Courier New"/>
                <a:cs typeface="Courier New"/>
                <a:sym typeface="Courier New"/>
              </a:rPr>
              <a:t>() {</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let </a:t>
            </a:r>
            <a:r>
              <a:rPr lang="vi-VN" sz="2150">
                <a:solidFill>
                  <a:srgbClr val="458383"/>
                </a:solidFill>
                <a:highlight>
                  <a:srgbClr val="FFFFFF"/>
                </a:highlight>
                <a:latin typeface="Courier New"/>
                <a:ea typeface="Courier New"/>
                <a:cs typeface="Courier New"/>
                <a:sym typeface="Courier New"/>
              </a:rPr>
              <a:t>result1 </a:t>
            </a: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await </a:t>
            </a:r>
            <a:r>
              <a:rPr lang="vi-VN" sz="2150">
                <a:solidFill>
                  <a:schemeClr val="dk1"/>
                </a:solidFill>
                <a:highlight>
                  <a:srgbClr val="FFFFFF"/>
                </a:highlight>
                <a:latin typeface="Courier New"/>
                <a:ea typeface="Courier New"/>
                <a:cs typeface="Courier New"/>
                <a:sym typeface="Courier New"/>
              </a:rPr>
              <a:t>promise1;</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let </a:t>
            </a:r>
            <a:r>
              <a:rPr lang="vi-VN" sz="2150">
                <a:solidFill>
                  <a:srgbClr val="458383"/>
                </a:solidFill>
                <a:highlight>
                  <a:srgbClr val="FFFFFF"/>
                </a:highlight>
                <a:latin typeface="Courier New"/>
                <a:ea typeface="Courier New"/>
                <a:cs typeface="Courier New"/>
                <a:sym typeface="Courier New"/>
              </a:rPr>
              <a:t>result2 </a:t>
            </a: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await </a:t>
            </a:r>
            <a:r>
              <a:rPr lang="vi-VN" sz="2150">
                <a:solidFill>
                  <a:schemeClr val="dk1"/>
                </a:solidFill>
                <a:highlight>
                  <a:srgbClr val="FFFFFF"/>
                </a:highlight>
                <a:latin typeface="Courier New"/>
                <a:ea typeface="Courier New"/>
                <a:cs typeface="Courier New"/>
                <a:sym typeface="Courier New"/>
              </a:rPr>
              <a:t>promise2;</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let </a:t>
            </a:r>
            <a:r>
              <a:rPr lang="vi-VN" sz="2150">
                <a:solidFill>
                  <a:srgbClr val="458383"/>
                </a:solidFill>
                <a:highlight>
                  <a:srgbClr val="FFFFFF"/>
                </a:highlight>
                <a:latin typeface="Courier New"/>
                <a:ea typeface="Courier New"/>
                <a:cs typeface="Courier New"/>
                <a:sym typeface="Courier New"/>
              </a:rPr>
              <a:t>result3 </a:t>
            </a:r>
            <a:r>
              <a:rPr lang="vi-VN" sz="2150">
                <a:solidFill>
                  <a:schemeClr val="dk1"/>
                </a:solidFill>
                <a:highlight>
                  <a:srgbClr val="FFFFFF"/>
                </a:highlight>
                <a:latin typeface="Courier New"/>
                <a:ea typeface="Courier New"/>
                <a:cs typeface="Courier New"/>
                <a:sym typeface="Courier New"/>
              </a:rPr>
              <a:t>= </a:t>
            </a:r>
            <a:r>
              <a:rPr lang="vi-VN" sz="2150" b="1">
                <a:solidFill>
                  <a:srgbClr val="000080"/>
                </a:solidFill>
                <a:highlight>
                  <a:srgbClr val="FFFFFF"/>
                </a:highlight>
                <a:latin typeface="Courier New"/>
                <a:ea typeface="Courier New"/>
                <a:cs typeface="Courier New"/>
                <a:sym typeface="Courier New"/>
              </a:rPr>
              <a:t>await </a:t>
            </a:r>
            <a:r>
              <a:rPr lang="vi-VN" sz="2150">
                <a:solidFill>
                  <a:schemeClr val="dk1"/>
                </a:solidFill>
                <a:highlight>
                  <a:srgbClr val="FFFFFF"/>
                </a:highlight>
                <a:latin typeface="Courier New"/>
                <a:ea typeface="Courier New"/>
                <a:cs typeface="Courier New"/>
                <a:sym typeface="Courier New"/>
              </a:rPr>
              <a:t>promise3;</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i="1">
                <a:solidFill>
                  <a:srgbClr val="660E7A"/>
                </a:solidFill>
                <a:highlight>
                  <a:srgbClr val="FFFFFF"/>
                </a:highlight>
                <a:latin typeface="Courier New"/>
                <a:ea typeface="Courier New"/>
                <a:cs typeface="Courier New"/>
                <a:sym typeface="Courier New"/>
              </a:rPr>
              <a:t>console</a:t>
            </a:r>
            <a:r>
              <a:rPr lang="vi-VN" sz="2150">
                <a:solidFill>
                  <a:schemeClr val="dk1"/>
                </a:solidFill>
                <a:highlight>
                  <a:srgbClr val="FFFFFF"/>
                </a:highlight>
                <a:latin typeface="Courier New"/>
                <a:ea typeface="Courier New"/>
                <a:cs typeface="Courier New"/>
                <a:sym typeface="Courier New"/>
              </a:rPr>
              <a:t>.</a:t>
            </a:r>
            <a:r>
              <a:rPr lang="vi-VN" sz="2150">
                <a:solidFill>
                  <a:srgbClr val="7A7A43"/>
                </a:solidFill>
                <a:highlight>
                  <a:srgbClr val="FFFFFF"/>
                </a:highlight>
                <a:latin typeface="Courier New"/>
                <a:ea typeface="Courier New"/>
                <a:cs typeface="Courier New"/>
                <a:sym typeface="Courier New"/>
              </a:rPr>
              <a:t>log</a:t>
            </a:r>
            <a:r>
              <a:rPr lang="vi-VN" sz="2150">
                <a:solidFill>
                  <a:schemeClr val="dk1"/>
                </a:solidFill>
                <a:highlight>
                  <a:srgbClr val="FFFFFF"/>
                </a:highlight>
                <a:latin typeface="Courier New"/>
                <a:ea typeface="Courier New"/>
                <a:cs typeface="Courier New"/>
                <a:sym typeface="Courier New"/>
              </a:rPr>
              <a:t>(</a:t>
            </a:r>
            <a:r>
              <a:rPr lang="vi-VN" sz="2150">
                <a:solidFill>
                  <a:srgbClr val="458383"/>
                </a:solidFill>
                <a:highlight>
                  <a:srgbClr val="FFFFFF"/>
                </a:highlight>
                <a:latin typeface="Courier New"/>
                <a:ea typeface="Courier New"/>
                <a:cs typeface="Courier New"/>
                <a:sym typeface="Courier New"/>
              </a:rPr>
              <a:t>result1</a:t>
            </a: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i="1">
                <a:solidFill>
                  <a:srgbClr val="660E7A"/>
                </a:solidFill>
                <a:highlight>
                  <a:srgbClr val="FFFFFF"/>
                </a:highlight>
                <a:latin typeface="Courier New"/>
                <a:ea typeface="Courier New"/>
                <a:cs typeface="Courier New"/>
                <a:sym typeface="Courier New"/>
              </a:rPr>
              <a:t>console</a:t>
            </a:r>
            <a:r>
              <a:rPr lang="vi-VN" sz="2150">
                <a:solidFill>
                  <a:schemeClr val="dk1"/>
                </a:solidFill>
                <a:highlight>
                  <a:srgbClr val="FFFFFF"/>
                </a:highlight>
                <a:latin typeface="Courier New"/>
                <a:ea typeface="Courier New"/>
                <a:cs typeface="Courier New"/>
                <a:sym typeface="Courier New"/>
              </a:rPr>
              <a:t>.</a:t>
            </a:r>
            <a:r>
              <a:rPr lang="vi-VN" sz="2150">
                <a:solidFill>
                  <a:srgbClr val="7A7A43"/>
                </a:solidFill>
                <a:highlight>
                  <a:srgbClr val="FFFFFF"/>
                </a:highlight>
                <a:latin typeface="Courier New"/>
                <a:ea typeface="Courier New"/>
                <a:cs typeface="Courier New"/>
                <a:sym typeface="Courier New"/>
              </a:rPr>
              <a:t>log</a:t>
            </a:r>
            <a:r>
              <a:rPr lang="vi-VN" sz="2150">
                <a:solidFill>
                  <a:schemeClr val="dk1"/>
                </a:solidFill>
                <a:highlight>
                  <a:srgbClr val="FFFFFF"/>
                </a:highlight>
                <a:latin typeface="Courier New"/>
                <a:ea typeface="Courier New"/>
                <a:cs typeface="Courier New"/>
                <a:sym typeface="Courier New"/>
              </a:rPr>
              <a:t>(</a:t>
            </a:r>
            <a:r>
              <a:rPr lang="vi-VN" sz="2150">
                <a:solidFill>
                  <a:srgbClr val="458383"/>
                </a:solidFill>
                <a:highlight>
                  <a:srgbClr val="FFFFFF"/>
                </a:highlight>
                <a:latin typeface="Courier New"/>
                <a:ea typeface="Courier New"/>
                <a:cs typeface="Courier New"/>
                <a:sym typeface="Courier New"/>
              </a:rPr>
              <a:t>result1</a:t>
            </a: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   </a:t>
            </a:r>
            <a:r>
              <a:rPr lang="vi-VN" sz="2150" b="1" i="1">
                <a:solidFill>
                  <a:srgbClr val="660E7A"/>
                </a:solidFill>
                <a:highlight>
                  <a:srgbClr val="FFFFFF"/>
                </a:highlight>
                <a:latin typeface="Courier New"/>
                <a:ea typeface="Courier New"/>
                <a:cs typeface="Courier New"/>
                <a:sym typeface="Courier New"/>
              </a:rPr>
              <a:t>console</a:t>
            </a:r>
            <a:r>
              <a:rPr lang="vi-VN" sz="2150">
                <a:solidFill>
                  <a:schemeClr val="dk1"/>
                </a:solidFill>
                <a:highlight>
                  <a:srgbClr val="FFFFFF"/>
                </a:highlight>
                <a:latin typeface="Courier New"/>
                <a:ea typeface="Courier New"/>
                <a:cs typeface="Courier New"/>
                <a:sym typeface="Courier New"/>
              </a:rPr>
              <a:t>.</a:t>
            </a:r>
            <a:r>
              <a:rPr lang="vi-VN" sz="2150">
                <a:solidFill>
                  <a:srgbClr val="7A7A43"/>
                </a:solidFill>
                <a:highlight>
                  <a:srgbClr val="FFFFFF"/>
                </a:highlight>
                <a:latin typeface="Courier New"/>
                <a:ea typeface="Courier New"/>
                <a:cs typeface="Courier New"/>
                <a:sym typeface="Courier New"/>
              </a:rPr>
              <a:t>log</a:t>
            </a:r>
            <a:r>
              <a:rPr lang="vi-VN" sz="2150">
                <a:solidFill>
                  <a:schemeClr val="dk1"/>
                </a:solidFill>
                <a:highlight>
                  <a:srgbClr val="FFFFFF"/>
                </a:highlight>
                <a:latin typeface="Courier New"/>
                <a:ea typeface="Courier New"/>
                <a:cs typeface="Courier New"/>
                <a:sym typeface="Courier New"/>
              </a:rPr>
              <a:t>(</a:t>
            </a:r>
            <a:r>
              <a:rPr lang="vi-VN" sz="2150">
                <a:solidFill>
                  <a:srgbClr val="458383"/>
                </a:solidFill>
                <a:highlight>
                  <a:srgbClr val="FFFFFF"/>
                </a:highlight>
                <a:latin typeface="Courier New"/>
                <a:ea typeface="Courier New"/>
                <a:cs typeface="Courier New"/>
                <a:sym typeface="Courier New"/>
              </a:rPr>
              <a:t>result1</a:t>
            </a: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vi-VN" sz="2150">
                <a:solidFill>
                  <a:schemeClr val="dk1"/>
                </a:solidFill>
                <a:highlight>
                  <a:srgbClr val="FFFFFF"/>
                </a:highlight>
                <a:latin typeface="Courier New"/>
                <a:ea typeface="Courier New"/>
                <a:cs typeface="Courier New"/>
                <a:sym typeface="Courier New"/>
              </a:rPr>
              <a:t>}</a:t>
            </a:r>
            <a:endParaRPr sz="21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063a186ae8_0_175"/>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Lợi ích của việc sử dụng async/await</a:t>
            </a:r>
            <a:endParaRPr/>
          </a:p>
        </p:txBody>
      </p:sp>
      <p:sp>
        <p:nvSpPr>
          <p:cNvPr id="234" name="Google Shape;234;g1063a186ae8_0_175"/>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vi-VN"/>
              <a:t>Mã dễ đọc hơn (So với sử dụng callback function hoặc Promise)</a:t>
            </a:r>
            <a:endParaRPr/>
          </a:p>
          <a:p>
            <a:pPr marL="457200" lvl="0" indent="-342900" algn="l" rtl="0">
              <a:spcBef>
                <a:spcPts val="0"/>
              </a:spcBef>
              <a:spcAft>
                <a:spcPts val="0"/>
              </a:spcAft>
              <a:buSzPts val="1800"/>
              <a:buChar char="•"/>
            </a:pPr>
            <a:r>
              <a:rPr lang="vi-VN"/>
              <a:t>Xử lý lỗi (error handling) đơn giản hơn</a:t>
            </a:r>
            <a:endParaRPr/>
          </a:p>
          <a:p>
            <a:pPr marL="914400" lvl="1" indent="-342900" algn="l" rtl="0">
              <a:spcBef>
                <a:spcPts val="0"/>
              </a:spcBef>
              <a:spcAft>
                <a:spcPts val="0"/>
              </a:spcAft>
              <a:buSzPts val="1800"/>
              <a:buChar char="•"/>
            </a:pPr>
            <a:r>
              <a:rPr lang="vi-VN"/>
              <a:t>Chúng ta có thể sử dụng cú pháp try..catch có sẵn của JavaScript</a:t>
            </a:r>
            <a:endParaRPr/>
          </a:p>
          <a:p>
            <a:pPr marL="457200" lvl="0" indent="-342900" algn="l" rtl="0">
              <a:spcBef>
                <a:spcPts val="0"/>
              </a:spcBef>
              <a:spcAft>
                <a:spcPts val="0"/>
              </a:spcAft>
              <a:buSzPts val="1800"/>
              <a:buChar char="•"/>
            </a:pPr>
            <a:r>
              <a:rPr lang="vi-VN"/>
              <a:t>Debug dễ dàng hơn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063a186ae8_0_7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vi-VN"/>
              <a:t>Demo</a:t>
            </a:r>
            <a:endParaRPr/>
          </a:p>
        </p:txBody>
      </p:sp>
      <p:sp>
        <p:nvSpPr>
          <p:cNvPr id="241" name="Google Shape;241;g1063a186ae8_0_7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vi-VN"/>
              <a:t>Xử lý bất đồng bộ với async/await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063a186ae8_0_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vi-VN"/>
              <a:t>AJAX</a:t>
            </a:r>
            <a:endParaRPr/>
          </a:p>
        </p:txBody>
      </p:sp>
      <p:sp>
        <p:nvSpPr>
          <p:cNvPr id="248" name="Google Shape;248;g1063a186ae8_0_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063a186ae8_0_21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Khái niệm AJAX</a:t>
            </a:r>
            <a:endParaRPr/>
          </a:p>
        </p:txBody>
      </p:sp>
      <p:sp>
        <p:nvSpPr>
          <p:cNvPr id="255" name="Google Shape;255;g1063a186ae8_0_21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None/>
            </a:pPr>
            <a:r>
              <a:rPr lang="vi-VN" b="1" dirty="0"/>
              <a:t>AJAX</a:t>
            </a:r>
            <a:r>
              <a:rPr lang="vi-VN" dirty="0"/>
              <a:t> là cụm từ viết tắt của </a:t>
            </a:r>
            <a:r>
              <a:rPr lang="vi-VN" b="1" dirty="0"/>
              <a:t>Asynchronous JavaScript and XML</a:t>
            </a:r>
            <a:r>
              <a:rPr lang="vi-VN" dirty="0"/>
              <a:t>, nghĩa là JavaScript và XML không đồng bộ, là một kỹ thuật cho phép tải về nội dung của một hoặc nhiều trang mới mà không cần phải tải lại toàn bộ nội dung của trang hiện tại.</a:t>
            </a:r>
            <a:endParaRPr dirty="0"/>
          </a:p>
        </p:txBody>
      </p:sp>
      <p:pic>
        <p:nvPicPr>
          <p:cNvPr id="256" name="Google Shape;256;g1063a186ae8_0_213"/>
          <p:cNvPicPr preferRelativeResize="0"/>
          <p:nvPr/>
        </p:nvPicPr>
        <p:blipFill>
          <a:blip r:embed="rId3">
            <a:alphaModFix/>
          </a:blip>
          <a:stretch>
            <a:fillRect/>
          </a:stretch>
        </p:blipFill>
        <p:spPr>
          <a:xfrm>
            <a:off x="3742161" y="4070060"/>
            <a:ext cx="4707678" cy="26285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063a186ae8_0_23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Triển khai AJAX trong dự án web</a:t>
            </a:r>
            <a:endParaRPr/>
          </a:p>
        </p:txBody>
      </p:sp>
      <p:sp>
        <p:nvSpPr>
          <p:cNvPr id="263" name="Google Shape;263;g1063a186ae8_0_236"/>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Để triển khai kỹ thuật AJAX trong các dự án web, chúng ta có những giải pháp sau:</a:t>
            </a:r>
            <a:endParaRPr/>
          </a:p>
          <a:p>
            <a:pPr marL="457200" lvl="0" indent="-342900" algn="l" rtl="0">
              <a:spcBef>
                <a:spcPts val="1000"/>
              </a:spcBef>
              <a:spcAft>
                <a:spcPts val="0"/>
              </a:spcAft>
              <a:buSzPts val="1800"/>
              <a:buChar char="●"/>
            </a:pPr>
            <a:r>
              <a:rPr lang="vi-VN"/>
              <a:t>Sử dụng đối tượng XMLHttpRequest (có sẵn)</a:t>
            </a:r>
            <a:endParaRPr/>
          </a:p>
          <a:p>
            <a:pPr marL="457200" lvl="0" indent="-342900" algn="l" rtl="0">
              <a:spcBef>
                <a:spcPts val="0"/>
              </a:spcBef>
              <a:spcAft>
                <a:spcPts val="0"/>
              </a:spcAft>
              <a:buSzPts val="1800"/>
              <a:buChar char="●"/>
            </a:pPr>
            <a:r>
              <a:rPr lang="vi-VN"/>
              <a:t>Sử dụng hàm fetch (có sẵn)</a:t>
            </a:r>
            <a:endParaRPr/>
          </a:p>
          <a:p>
            <a:pPr marL="457200" lvl="0" indent="-342900" algn="l" rtl="0">
              <a:spcBef>
                <a:spcPts val="0"/>
              </a:spcBef>
              <a:spcAft>
                <a:spcPts val="0"/>
              </a:spcAft>
              <a:buSzPts val="1800"/>
              <a:buChar char="●"/>
            </a:pPr>
            <a:r>
              <a:rPr lang="vi-VN"/>
              <a:t>Sử dụng thư viện bên thứ ba: jQuery, Axios,...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063a186ae8_0_24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Giới thiệu Axios</a:t>
            </a:r>
            <a:endParaRPr/>
          </a:p>
        </p:txBody>
      </p:sp>
      <p:sp>
        <p:nvSpPr>
          <p:cNvPr id="270" name="Google Shape;270;g1063a186ae8_0_24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b="1"/>
              <a:t>Axios</a:t>
            </a:r>
            <a:r>
              <a:rPr lang="vi-VN"/>
              <a:t> là một thư viện JavaScript hỗ trợ thực hiện các yêu cầu HTTP. Nó hỗ trợ tất cả các trình duyệt hiện đại. Axios dựa trên Promise và nhờ đó, chúng ta có thể viết mã bất đồng đồng bộ để thực hiện các yêu cầu XHR dễ dàng.</a:t>
            </a:r>
            <a:endParaRPr/>
          </a:p>
          <a:p>
            <a:pPr marL="0" lvl="0" indent="0" algn="l" rtl="0">
              <a:spcBef>
                <a:spcPts val="1000"/>
              </a:spcBef>
              <a:spcAft>
                <a:spcPts val="0"/>
              </a:spcAft>
              <a:buNone/>
            </a:pPr>
            <a:r>
              <a:rPr lang="vi-VN"/>
              <a:t>So với hàm fetch có sẵn, Axios có một số ưu điểm sau:</a:t>
            </a:r>
            <a:endParaRPr/>
          </a:p>
          <a:p>
            <a:pPr marL="457200" lvl="0" indent="-342900" algn="l" rtl="0">
              <a:spcBef>
                <a:spcPts val="1000"/>
              </a:spcBef>
              <a:spcAft>
                <a:spcPts val="0"/>
              </a:spcAft>
              <a:buSzPts val="1800"/>
              <a:buChar char="•"/>
            </a:pPr>
            <a:r>
              <a:rPr lang="vi-VN"/>
              <a:t>Hỗ trợ một số trình duyệt cũ hơn</a:t>
            </a:r>
            <a:endParaRPr/>
          </a:p>
          <a:p>
            <a:pPr marL="457200" lvl="0" indent="-342900" algn="l" rtl="0">
              <a:spcBef>
                <a:spcPts val="0"/>
              </a:spcBef>
              <a:spcAft>
                <a:spcPts val="0"/>
              </a:spcAft>
              <a:buSzPts val="1800"/>
              <a:buChar char="•"/>
            </a:pPr>
            <a:r>
              <a:rPr lang="vi-VN"/>
              <a:t>Có thể hủy yêu cầu HTTP</a:t>
            </a:r>
            <a:endParaRPr/>
          </a:p>
          <a:p>
            <a:pPr marL="457200" lvl="0" indent="-342900" algn="l" rtl="0">
              <a:spcBef>
                <a:spcPts val="0"/>
              </a:spcBef>
              <a:spcAft>
                <a:spcPts val="0"/>
              </a:spcAft>
              <a:buSzPts val="1800"/>
              <a:buChar char="•"/>
            </a:pPr>
            <a:r>
              <a:rPr lang="vi-VN"/>
              <a:t>Có thể đặt thời gian chờ phản hồi</a:t>
            </a:r>
            <a:endParaRPr/>
          </a:p>
          <a:p>
            <a:pPr marL="457200" lvl="0" indent="-342900" algn="l" rtl="0">
              <a:spcBef>
                <a:spcPts val="0"/>
              </a:spcBef>
              <a:spcAft>
                <a:spcPts val="0"/>
              </a:spcAft>
              <a:buSzPts val="1800"/>
              <a:buChar char="•"/>
            </a:pPr>
            <a:r>
              <a:rPr lang="vi-VN"/>
              <a:t>Tích hợp bảo vệ CSRF</a:t>
            </a:r>
            <a:endParaRPr/>
          </a:p>
          <a:p>
            <a:pPr marL="457200" lvl="0" indent="-342900" algn="l" rtl="0">
              <a:spcBef>
                <a:spcPts val="0"/>
              </a:spcBef>
              <a:spcAft>
                <a:spcPts val="0"/>
              </a:spcAft>
              <a:buSzPts val="1800"/>
              <a:buChar char="•"/>
            </a:pPr>
            <a:r>
              <a:rPr lang="vi-VN"/>
              <a:t>Tự động chuyển đổi dữ liệu JSON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70000" lnSpcReduction="20000"/>
          </a:bodyPr>
          <a:lstStyle/>
          <a:p>
            <a:pPr marL="114300" indent="0">
              <a:spcAft>
                <a:spcPts val="600"/>
              </a:spcAft>
              <a:buNone/>
            </a:pPr>
            <a:r>
              <a:rPr lang="vi-VN" dirty="0"/>
              <a:t>Mở rộng chương trình:</a:t>
            </a:r>
          </a:p>
          <a:p>
            <a:pPr marL="114300" indent="0">
              <a:spcAft>
                <a:spcPts val="600"/>
              </a:spcAft>
              <a:buNone/>
            </a:pPr>
            <a:r>
              <a:rPr lang="vi-VN" dirty="0"/>
              <a:t>Định nghĩa một kiểu nhân viên mới là nhân viên bán thời gian, đặt tên class là ParttimeEmployee</a:t>
            </a:r>
          </a:p>
          <a:p>
            <a:pPr marL="114300" indent="0">
              <a:spcAft>
                <a:spcPts val="600"/>
              </a:spcAft>
              <a:buNone/>
            </a:pPr>
            <a:r>
              <a:rPr lang="vi-VN" dirty="0"/>
              <a:t> Nhân viên bán thời gian có đặc điểm sau:</a:t>
            </a:r>
          </a:p>
          <a:p>
            <a:pPr>
              <a:spcAft>
                <a:spcPts val="600"/>
              </a:spcAft>
              <a:buFont typeface="Wingdings" panose="05000000000000000000" pitchFamily="2" charset="2"/>
              <a:buChar char="v"/>
            </a:pPr>
            <a:r>
              <a:rPr lang="vi-VN" dirty="0"/>
              <a:t>Kế thừa toàn bộ các thuộc tính và phương thức của class Employee</a:t>
            </a:r>
          </a:p>
          <a:p>
            <a:pPr>
              <a:spcAft>
                <a:spcPts val="600"/>
              </a:spcAft>
              <a:buFont typeface="Wingdings" panose="05000000000000000000" pitchFamily="2" charset="2"/>
              <a:buChar char="v"/>
            </a:pPr>
            <a:r>
              <a:rPr lang="vi-VN" dirty="0"/>
              <a:t>Bổ sung phương thức chấm công. Đầu vào là hai tham số:</a:t>
            </a:r>
            <a:r>
              <a:rPr lang="en-US" dirty="0"/>
              <a:t> </a:t>
            </a:r>
            <a:r>
              <a:rPr lang="vi-VN" dirty="0"/>
              <a:t>tháng chấm công và số giờ làm việc trong tháng</a:t>
            </a:r>
          </a:p>
          <a:p>
            <a:pPr>
              <a:spcAft>
                <a:spcPts val="600"/>
              </a:spcAft>
              <a:buFont typeface="Wingdings" panose="05000000000000000000" pitchFamily="2" charset="2"/>
              <a:buChar char="v"/>
            </a:pPr>
            <a:r>
              <a:rPr lang="vi-VN" dirty="0"/>
              <a:t>Bổ sung thuộc tính: lương theo giờ (hourly_wage)</a:t>
            </a:r>
          </a:p>
          <a:p>
            <a:pPr>
              <a:spcAft>
                <a:spcPts val="600"/>
              </a:spcAft>
              <a:buFont typeface="Wingdings" panose="05000000000000000000" pitchFamily="2" charset="2"/>
              <a:buChar char="v"/>
            </a:pPr>
            <a:r>
              <a:rPr lang="vi-VN" dirty="0"/>
              <a:t>Ghi đè phương thức: get_salary() - Trả về lương hàng tháng theo công thức:</a:t>
            </a:r>
            <a:r>
              <a:rPr lang="en-US" dirty="0"/>
              <a:t> </a:t>
            </a:r>
            <a:r>
              <a:rPr lang="vi-VN" dirty="0"/>
              <a:t>lương = số giờ làm việc của tháng hiện tại * lương theo giờ</a:t>
            </a:r>
          </a:p>
          <a:p>
            <a:pPr>
              <a:spcAft>
                <a:spcPts val="600"/>
              </a:spcAft>
              <a:buFont typeface="Wingdings" panose="05000000000000000000" pitchFamily="2" charset="2"/>
              <a:buChar char="v"/>
            </a:pPr>
            <a:r>
              <a:rPr lang="vi-VN" dirty="0"/>
              <a:t>Ghi đè phương thức: get_annual_salary() - Trả về lương cả năm theo công thức:</a:t>
            </a:r>
            <a:r>
              <a:rPr lang="en-US" dirty="0"/>
              <a:t> </a:t>
            </a:r>
            <a:r>
              <a:rPr lang="vi-VN" dirty="0"/>
              <a:t>lương năm = lương tháng 1 + lương tháng 2 + … + lương tháng 12</a:t>
            </a:r>
          </a:p>
          <a:p>
            <a:pPr>
              <a:spcAft>
                <a:spcPts val="600"/>
              </a:spcAft>
              <a:buFont typeface="Wingdings" panose="05000000000000000000" pitchFamily="2" charset="2"/>
              <a:buChar char="v"/>
            </a:pPr>
            <a:r>
              <a:rPr lang="vi-VN" dirty="0"/>
              <a:t>Ghi đè phương thức raise_salary( percent ) – Tăng lương theo giờ của nhân viên bán thời gian</a:t>
            </a:r>
          </a:p>
        </p:txBody>
      </p:sp>
    </p:spTree>
    <p:extLst>
      <p:ext uri="{BB962C8B-B14F-4D97-AF65-F5344CB8AC3E}">
        <p14:creationId xmlns:p14="http://schemas.microsoft.com/office/powerpoint/2010/main" val="1374822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063a186ae8_0_8"/>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vi-VN"/>
              <a:t>Demo</a:t>
            </a:r>
            <a:endParaRPr/>
          </a:p>
        </p:txBody>
      </p:sp>
      <p:sp>
        <p:nvSpPr>
          <p:cNvPr id="277" name="Google Shape;277;g1063a186ae8_0_8"/>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vi-VN"/>
              <a:t>Sử dụng thư viện Axios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vi-VN"/>
              <a:t>Tóm tắt</a:t>
            </a:r>
            <a:endParaRPr/>
          </a:p>
        </p:txBody>
      </p:sp>
      <p:sp>
        <p:nvSpPr>
          <p:cNvPr id="284" name="Google Shape;284;p52"/>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vi-VN"/>
              <a:t>Qua bài học này, chúng ta đã tìm hiểu:</a:t>
            </a:r>
            <a:endParaRPr/>
          </a:p>
          <a:p>
            <a:pPr marL="457200" lvl="0" indent="-342900" algn="l" rtl="0">
              <a:lnSpc>
                <a:spcPct val="90000"/>
              </a:lnSpc>
              <a:spcBef>
                <a:spcPts val="1000"/>
              </a:spcBef>
              <a:spcAft>
                <a:spcPts val="0"/>
              </a:spcAft>
              <a:buSzPts val="1800"/>
              <a:buChar char="•"/>
            </a:pPr>
            <a:r>
              <a:rPr lang="vi-VN"/>
              <a:t>Khái niệm đồng bộ và bất đồng bộ</a:t>
            </a:r>
            <a:endParaRPr/>
          </a:p>
          <a:p>
            <a:pPr marL="457200" lvl="0" indent="-342900" algn="l" rtl="0">
              <a:lnSpc>
                <a:spcPct val="90000"/>
              </a:lnSpc>
              <a:spcBef>
                <a:spcPts val="1000"/>
              </a:spcBef>
              <a:spcAft>
                <a:spcPts val="0"/>
              </a:spcAft>
              <a:buSzPts val="1800"/>
              <a:buChar char="•"/>
            </a:pPr>
            <a:r>
              <a:rPr lang="vi-VN"/>
              <a:t>Các phương pháp xử lý bất đồng bộ trong JavaScript</a:t>
            </a:r>
            <a:endParaRPr/>
          </a:p>
          <a:p>
            <a:pPr marL="914400" lvl="1" indent="-342900" algn="l" rtl="0">
              <a:lnSpc>
                <a:spcPct val="90000"/>
              </a:lnSpc>
              <a:spcBef>
                <a:spcPts val="1000"/>
              </a:spcBef>
              <a:spcAft>
                <a:spcPts val="0"/>
              </a:spcAft>
              <a:buSzPts val="1800"/>
              <a:buChar char="•"/>
            </a:pPr>
            <a:r>
              <a:rPr lang="vi-VN"/>
              <a:t>Hàm callback</a:t>
            </a:r>
            <a:endParaRPr/>
          </a:p>
          <a:p>
            <a:pPr marL="914400" lvl="1" indent="-342900" algn="l" rtl="0">
              <a:lnSpc>
                <a:spcPct val="90000"/>
              </a:lnSpc>
              <a:spcBef>
                <a:spcPts val="1000"/>
              </a:spcBef>
              <a:spcAft>
                <a:spcPts val="0"/>
              </a:spcAft>
              <a:buSzPts val="1800"/>
              <a:buChar char="•"/>
            </a:pPr>
            <a:r>
              <a:rPr lang="vi-VN"/>
              <a:t>Promise</a:t>
            </a:r>
            <a:endParaRPr/>
          </a:p>
          <a:p>
            <a:pPr marL="914400" lvl="1" indent="-342900" algn="l" rtl="0">
              <a:lnSpc>
                <a:spcPct val="90000"/>
              </a:lnSpc>
              <a:spcBef>
                <a:spcPts val="1000"/>
              </a:spcBef>
              <a:spcAft>
                <a:spcPts val="0"/>
              </a:spcAft>
              <a:buSzPts val="1800"/>
              <a:buChar char="•"/>
            </a:pPr>
            <a:r>
              <a:rPr lang="vi-VN"/>
              <a:t>Sử dụng từ khóa async/await</a:t>
            </a:r>
            <a:endParaRPr/>
          </a:p>
          <a:p>
            <a:pPr marL="457200" lvl="0" indent="-342900" algn="l" rtl="0">
              <a:lnSpc>
                <a:spcPct val="90000"/>
              </a:lnSpc>
              <a:spcBef>
                <a:spcPts val="1000"/>
              </a:spcBef>
              <a:spcAft>
                <a:spcPts val="0"/>
              </a:spcAft>
              <a:buSzPts val="1800"/>
              <a:buChar char="•"/>
            </a:pPr>
            <a:r>
              <a:rPr lang="vi-VN"/>
              <a:t>Khái niệm AJAX</a:t>
            </a:r>
            <a:endParaRPr/>
          </a:p>
          <a:p>
            <a:pPr marL="457200" lvl="0" indent="-342900" algn="l" rtl="0">
              <a:lnSpc>
                <a:spcPct val="90000"/>
              </a:lnSpc>
              <a:spcBef>
                <a:spcPts val="1000"/>
              </a:spcBef>
              <a:spcAft>
                <a:spcPts val="0"/>
              </a:spcAft>
              <a:buSzPts val="1800"/>
              <a:buChar char="•"/>
            </a:pPr>
            <a:r>
              <a:rPr lang="vi-VN"/>
              <a:t>Triển khai AJAX trong dự án web với thư viện Axios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vi-VN"/>
              <a:t>Hướng dẫn</a:t>
            </a:r>
            <a:endParaRPr i="1"/>
          </a:p>
        </p:txBody>
      </p:sp>
      <p:sp>
        <p:nvSpPr>
          <p:cNvPr id="291" name="Google Shape;291;p5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vi-VN"/>
              <a:t>Hướng dẫn làm bài thực hành và bài tập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SemiBold"/>
              <a:buNone/>
            </a:pPr>
            <a:r>
              <a:rPr lang="vi-VN"/>
              <a:t>Asynchronous và AJAX</a:t>
            </a:r>
            <a:endParaRPr/>
          </a:p>
        </p:txBody>
      </p:sp>
      <p:sp>
        <p:nvSpPr>
          <p:cNvPr id="92" name="Google Shape;92;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vi-VN"/>
              <a:t>Khóa học: Webapp Building With JavaScript </a:t>
            </a:r>
            <a:endParaRPr/>
          </a:p>
        </p:txBody>
      </p:sp>
    </p:spTree>
    <p:extLst>
      <p:ext uri="{BB962C8B-B14F-4D97-AF65-F5344CB8AC3E}">
        <p14:creationId xmlns:p14="http://schemas.microsoft.com/office/powerpoint/2010/main" val="257023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04a212f2d1_0_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SemiBold"/>
              <a:buNone/>
            </a:pPr>
            <a:r>
              <a:rPr lang="vi-VN"/>
              <a:t>Mục tiêu</a:t>
            </a:r>
            <a:endParaRPr/>
          </a:p>
        </p:txBody>
      </p:sp>
      <p:sp>
        <p:nvSpPr>
          <p:cNvPr id="99" name="Google Shape;99;g104a212f2d1_0_1"/>
          <p:cNvSpPr txBox="1">
            <a:spLocks noGrp="1"/>
          </p:cNvSpPr>
          <p:nvPr>
            <p:ph type="body" idx="1"/>
          </p:nvPr>
        </p:nvSpPr>
        <p:spPr>
          <a:xfrm>
            <a:off x="838200" y="1315286"/>
            <a:ext cx="10515600" cy="44481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0"/>
              </a:spcBef>
              <a:spcAft>
                <a:spcPts val="0"/>
              </a:spcAft>
              <a:buSzPts val="3200"/>
              <a:buChar char="•"/>
            </a:pPr>
            <a:r>
              <a:rPr lang="vi-VN" sz="3200" dirty="0"/>
              <a:t>Trình bày khái niệm đồng bộ (synchronous) và bất đồng bộ (async.)</a:t>
            </a:r>
            <a:endParaRPr sz="3200" dirty="0"/>
          </a:p>
          <a:p>
            <a:pPr marL="457200" lvl="0" indent="-431800" algn="l" rtl="0">
              <a:lnSpc>
                <a:spcPct val="90000"/>
              </a:lnSpc>
              <a:spcBef>
                <a:spcPts val="0"/>
              </a:spcBef>
              <a:spcAft>
                <a:spcPts val="0"/>
              </a:spcAft>
              <a:buSzPts val="3200"/>
              <a:buChar char="•"/>
            </a:pPr>
            <a:r>
              <a:rPr lang="vi-VN" sz="3200" dirty="0"/>
              <a:t>Trình bày cơ chế event loop trong Javascript Engine</a:t>
            </a:r>
            <a:endParaRPr sz="3200" dirty="0"/>
          </a:p>
          <a:p>
            <a:pPr marL="457200" lvl="0" indent="-431800" algn="l" rtl="0">
              <a:lnSpc>
                <a:spcPct val="90000"/>
              </a:lnSpc>
              <a:spcBef>
                <a:spcPts val="0"/>
              </a:spcBef>
              <a:spcAft>
                <a:spcPts val="0"/>
              </a:spcAft>
              <a:buSzPts val="3200"/>
              <a:buChar char="•"/>
            </a:pPr>
            <a:r>
              <a:rPr lang="vi-VN" sz="3200" dirty="0"/>
              <a:t>Xử lý bất đồng bộ bằng Callback, Promise, Async/Await</a:t>
            </a:r>
            <a:endParaRPr sz="3200" dirty="0"/>
          </a:p>
          <a:p>
            <a:pPr marL="457200" lvl="0" indent="-431800" algn="l" rtl="0">
              <a:spcBef>
                <a:spcPts val="0"/>
              </a:spcBef>
              <a:spcAft>
                <a:spcPts val="0"/>
              </a:spcAft>
              <a:buSzPts val="3200"/>
              <a:buChar char="•"/>
            </a:pPr>
            <a:r>
              <a:rPr lang="vi-VN" sz="3200" dirty="0"/>
              <a:t>Giải thích được cơ chế hoạt động của AJAX </a:t>
            </a:r>
            <a:endParaRPr sz="3200" dirty="0"/>
          </a:p>
          <a:p>
            <a:pPr marL="457200" lvl="0" indent="-431800" algn="l" rtl="0">
              <a:spcBef>
                <a:spcPts val="0"/>
              </a:spcBef>
              <a:spcAft>
                <a:spcPts val="0"/>
              </a:spcAft>
              <a:buSzPts val="3200"/>
              <a:buChar char="•"/>
            </a:pPr>
            <a:r>
              <a:rPr lang="vi-VN" sz="3200" dirty="0"/>
              <a:t>Trình bày được các tình huống sử dụng của AJAX </a:t>
            </a:r>
            <a:endParaRPr sz="3200" dirty="0"/>
          </a:p>
          <a:p>
            <a:pPr marL="457200" lvl="0" indent="-431800" algn="l" rtl="0">
              <a:lnSpc>
                <a:spcPct val="90000"/>
              </a:lnSpc>
              <a:spcBef>
                <a:spcPts val="0"/>
              </a:spcBef>
              <a:spcAft>
                <a:spcPts val="0"/>
              </a:spcAft>
              <a:buSzPts val="3200"/>
              <a:buChar char="•"/>
            </a:pPr>
            <a:r>
              <a:rPr lang="vi-VN" sz="3200" dirty="0"/>
              <a:t>Triển khai được AJAX sử dụng Axios</a:t>
            </a:r>
            <a:endParaRPr sz="3200" dirty="0"/>
          </a:p>
          <a:p>
            <a:pPr marL="457200" lvl="0" indent="-431800" algn="l" rtl="0">
              <a:lnSpc>
                <a:spcPct val="90000"/>
              </a:lnSpc>
              <a:spcBef>
                <a:spcPts val="0"/>
              </a:spcBef>
              <a:spcAft>
                <a:spcPts val="0"/>
              </a:spcAft>
              <a:buSzPts val="3200"/>
              <a:buChar char="•"/>
            </a:pPr>
            <a:r>
              <a:rPr lang="vi-VN" sz="3200" dirty="0"/>
              <a:t>Triển khai được AJAX với các phương thức GET, POST, PUT, DELETE</a:t>
            </a:r>
            <a:endParaRP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04a212f2d1_0_1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vi-VN"/>
              <a:t>Synchronous + Asynchronous</a:t>
            </a:r>
            <a:endParaRPr dirty="0"/>
          </a:p>
        </p:txBody>
      </p:sp>
      <p:sp>
        <p:nvSpPr>
          <p:cNvPr id="106" name="Google Shape;106;g104a212f2d1_0_1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vi-VN"/>
              <a:t>Xử lý bất đồng bộ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063a186ae8_0_14"/>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Khái niệm Đồng bộ (Synchronous)</a:t>
            </a:r>
            <a:endParaRPr/>
          </a:p>
        </p:txBody>
      </p:sp>
      <p:sp>
        <p:nvSpPr>
          <p:cNvPr id="113" name="Google Shape;113;g1063a186ae8_0_14"/>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vi-VN" b="1"/>
              <a:t>Synchronous (đồng bộ)</a:t>
            </a:r>
            <a:r>
              <a:rPr lang="vi-VN"/>
              <a:t> là một quy trình xử lý các công việc theo một thứ tự đã được lập sẵn. Công việc sau được bắt đầu thực hiện chỉ khi công việc thứ nhất hoàn thành.</a:t>
            </a:r>
            <a:endParaRPr/>
          </a:p>
          <a:p>
            <a:pPr marL="457200" lvl="0" indent="-342900" algn="l" rtl="0">
              <a:spcBef>
                <a:spcPts val="0"/>
              </a:spcBef>
              <a:spcAft>
                <a:spcPts val="0"/>
              </a:spcAft>
              <a:buSzPts val="1800"/>
              <a:buChar char="•"/>
            </a:pPr>
            <a:r>
              <a:rPr lang="vi-VN"/>
              <a:t>Trong lập trình, </a:t>
            </a:r>
            <a:r>
              <a:rPr lang="vi-VN" b="1"/>
              <a:t>xử lý đồng bộ</a:t>
            </a:r>
            <a:r>
              <a:rPr lang="vi-VN"/>
              <a:t> là mã lệnh được chạy tuần tự theo trình tự đã viết sẵn từ trên xuống dưới, mã lệnh bên dưới chỉ chạy khi mã lệnh ở bên trên đã chạy xong và trả về kết quả.</a:t>
            </a:r>
            <a:endParaRPr/>
          </a:p>
        </p:txBody>
      </p:sp>
      <p:pic>
        <p:nvPicPr>
          <p:cNvPr id="114" name="Google Shape;114;g1063a186ae8_0_14"/>
          <p:cNvPicPr preferRelativeResize="0"/>
          <p:nvPr/>
        </p:nvPicPr>
        <p:blipFill>
          <a:blip r:embed="rId3">
            <a:alphaModFix/>
          </a:blip>
          <a:stretch>
            <a:fillRect/>
          </a:stretch>
        </p:blipFill>
        <p:spPr>
          <a:xfrm>
            <a:off x="3124200" y="4467550"/>
            <a:ext cx="5943600"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F751-B4E4-AC40-92FF-643DE2908D1D}"/>
              </a:ext>
            </a:extLst>
          </p:cNvPr>
          <p:cNvSpPr>
            <a:spLocks noGrp="1"/>
          </p:cNvSpPr>
          <p:nvPr>
            <p:ph type="title"/>
          </p:nvPr>
        </p:nvSpPr>
        <p:spPr/>
        <p:txBody>
          <a:bodyPr/>
          <a:lstStyle/>
          <a:p>
            <a:r>
              <a:rPr lang="en-VN" dirty="0"/>
              <a:t>Ví dụ Code đồng bộ trong JS</a:t>
            </a:r>
          </a:p>
        </p:txBody>
      </p:sp>
      <p:sp>
        <p:nvSpPr>
          <p:cNvPr id="3" name="Text Placeholder 2">
            <a:extLst>
              <a:ext uri="{FF2B5EF4-FFF2-40B4-BE49-F238E27FC236}">
                <a16:creationId xmlns:a16="http://schemas.microsoft.com/office/drawing/2014/main" id="{EE84F664-F717-DD4E-AF17-E5A3528B4B17}"/>
              </a:ext>
            </a:extLst>
          </p:cNvPr>
          <p:cNvSpPr>
            <a:spLocks noGrp="1"/>
          </p:cNvSpPr>
          <p:nvPr>
            <p:ph type="body" idx="1"/>
          </p:nvPr>
        </p:nvSpPr>
        <p:spPr/>
        <p:txBody>
          <a:bodyPr>
            <a:normAutofit lnSpcReduction="10000"/>
          </a:bodyPr>
          <a:lstStyle/>
          <a:p>
            <a:endParaRPr lang="en-VN" dirty="0"/>
          </a:p>
          <a:p>
            <a:endParaRPr lang="en-VN" dirty="0"/>
          </a:p>
          <a:p>
            <a:endParaRPr lang="en-VN" dirty="0"/>
          </a:p>
          <a:p>
            <a:endParaRPr lang="en-VN" dirty="0"/>
          </a:p>
          <a:p>
            <a:endParaRPr lang="en-VN" dirty="0"/>
          </a:p>
          <a:p>
            <a:r>
              <a:rPr lang="en-US" dirty="0" err="1"/>
              <a:t>Xong</a:t>
            </a:r>
            <a:r>
              <a:rPr lang="en-US" dirty="0"/>
              <a:t> </a:t>
            </a:r>
            <a:r>
              <a:rPr lang="en-US" dirty="0" err="1"/>
              <a:t>dòng</a:t>
            </a:r>
            <a:r>
              <a:rPr lang="en-US" dirty="0"/>
              <a:t> 1 </a:t>
            </a:r>
            <a:r>
              <a:rPr lang="en-US" dirty="0" err="1"/>
              <a:t>khai</a:t>
            </a:r>
            <a:r>
              <a:rPr lang="en-US" dirty="0"/>
              <a:t> </a:t>
            </a:r>
            <a:r>
              <a:rPr lang="en-US" dirty="0" err="1"/>
              <a:t>báo</a:t>
            </a:r>
            <a:endParaRPr lang="en-US" dirty="0"/>
          </a:p>
          <a:p>
            <a:endParaRPr lang="en-US" dirty="0"/>
          </a:p>
          <a:p>
            <a:r>
              <a:rPr lang="en-US" dirty="0" err="1"/>
              <a:t>Đến</a:t>
            </a:r>
            <a:r>
              <a:rPr lang="en-US" dirty="0"/>
              <a:t> </a:t>
            </a:r>
            <a:r>
              <a:rPr lang="en-US" dirty="0" err="1"/>
              <a:t>dòng</a:t>
            </a:r>
            <a:r>
              <a:rPr lang="en-US" dirty="0"/>
              <a:t> 2 </a:t>
            </a:r>
            <a:r>
              <a:rPr lang="en-US" dirty="0" err="1"/>
              <a:t>tiếp</a:t>
            </a:r>
            <a:r>
              <a:rPr lang="en-US" dirty="0"/>
              <a:t> </a:t>
            </a:r>
            <a:r>
              <a:rPr lang="en-US" dirty="0" err="1"/>
              <a:t>tục</a:t>
            </a:r>
            <a:r>
              <a:rPr lang="en-US" dirty="0"/>
              <a:t> </a:t>
            </a:r>
            <a:r>
              <a:rPr lang="en-US" dirty="0" err="1"/>
              <a:t>khai</a:t>
            </a:r>
            <a:r>
              <a:rPr lang="en-US" dirty="0"/>
              <a:t> </a:t>
            </a:r>
            <a:r>
              <a:rPr lang="en-US" dirty="0" err="1"/>
              <a:t>báo</a:t>
            </a:r>
            <a:endParaRPr lang="en-US" dirty="0"/>
          </a:p>
          <a:p>
            <a:endParaRPr lang="en-US" dirty="0"/>
          </a:p>
          <a:p>
            <a:r>
              <a:rPr lang="en-US" dirty="0"/>
              <a:t>In </a:t>
            </a:r>
            <a:r>
              <a:rPr lang="en-US" dirty="0" err="1"/>
              <a:t>kết</a:t>
            </a:r>
            <a:r>
              <a:rPr lang="en-US" dirty="0"/>
              <a:t> </a:t>
            </a:r>
            <a:r>
              <a:rPr lang="en-US" dirty="0" err="1"/>
              <a:t>quả</a:t>
            </a:r>
            <a:r>
              <a:rPr lang="en-US" dirty="0"/>
              <a:t> ra </a:t>
            </a:r>
            <a:r>
              <a:rPr lang="en-US" dirty="0" err="1"/>
              <a:t>màn</a:t>
            </a:r>
            <a:r>
              <a:rPr lang="en-US" dirty="0"/>
              <a:t> </a:t>
            </a:r>
            <a:r>
              <a:rPr lang="en-US" dirty="0" err="1"/>
              <a:t>hình</a:t>
            </a:r>
            <a:r>
              <a:rPr lang="en-US" dirty="0"/>
              <a:t> </a:t>
            </a:r>
            <a:r>
              <a:rPr lang="en-US" dirty="0" err="1"/>
              <a:t>theo</a:t>
            </a:r>
            <a:r>
              <a:rPr lang="en-US" dirty="0"/>
              <a:t> </a:t>
            </a:r>
            <a:r>
              <a:rPr lang="en-US" dirty="0" err="1"/>
              <a:t>thứ</a:t>
            </a:r>
            <a:r>
              <a:rPr lang="en-US" dirty="0"/>
              <a:t> </a:t>
            </a:r>
            <a:r>
              <a:rPr lang="en-US" dirty="0" err="1"/>
              <a:t>tự</a:t>
            </a:r>
            <a:r>
              <a:rPr lang="en-US" dirty="0"/>
              <a:t> code 1-2-&gt;in</a:t>
            </a:r>
            <a:endParaRPr lang="en-VN" dirty="0"/>
          </a:p>
        </p:txBody>
      </p:sp>
      <p:pic>
        <p:nvPicPr>
          <p:cNvPr id="4" name="Picture 3">
            <a:extLst>
              <a:ext uri="{FF2B5EF4-FFF2-40B4-BE49-F238E27FC236}">
                <a16:creationId xmlns:a16="http://schemas.microsoft.com/office/drawing/2014/main" id="{80DEF80E-4E88-3846-AB58-05D926C9FD82}"/>
              </a:ext>
            </a:extLst>
          </p:cNvPr>
          <p:cNvPicPr>
            <a:picLocks noChangeAspect="1"/>
          </p:cNvPicPr>
          <p:nvPr/>
        </p:nvPicPr>
        <p:blipFill>
          <a:blip r:embed="rId2"/>
          <a:stretch>
            <a:fillRect/>
          </a:stretch>
        </p:blipFill>
        <p:spPr>
          <a:xfrm>
            <a:off x="2178050" y="1120022"/>
            <a:ext cx="7835900" cy="2159000"/>
          </a:xfrm>
          <a:prstGeom prst="rect">
            <a:avLst/>
          </a:prstGeom>
        </p:spPr>
      </p:pic>
    </p:spTree>
    <p:extLst>
      <p:ext uri="{BB962C8B-B14F-4D97-AF65-F5344CB8AC3E}">
        <p14:creationId xmlns:p14="http://schemas.microsoft.com/office/powerpoint/2010/main" val="6626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063a186ae8_0_28"/>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Khái niệm Bất đồng bộ (Asynchronous)</a:t>
            </a:r>
            <a:endParaRPr/>
          </a:p>
        </p:txBody>
      </p:sp>
      <p:sp>
        <p:nvSpPr>
          <p:cNvPr id="121" name="Google Shape;121;g1063a186ae8_0_28"/>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vi-VN" b="1"/>
              <a:t>Asynchronous (bất đồng bộ)</a:t>
            </a:r>
            <a:r>
              <a:rPr lang="vi-VN"/>
              <a:t> là nhiều công việc có thể được thực hiện cùng lúc và nếu công việc thứ hai kết thúc trước, nó có thể sẽ cho ra kết quả trước cả câu lệnh thứ nhất..</a:t>
            </a:r>
            <a:endParaRPr/>
          </a:p>
          <a:p>
            <a:pPr marL="457200" lvl="0" indent="-342900" algn="l" rtl="0">
              <a:spcBef>
                <a:spcPts val="0"/>
              </a:spcBef>
              <a:spcAft>
                <a:spcPts val="0"/>
              </a:spcAft>
              <a:buSzPts val="1800"/>
              <a:buChar char="•"/>
            </a:pPr>
            <a:r>
              <a:rPr lang="vi-VN"/>
              <a:t>Trong lập trình, bất đồng bộ là các đoạn mã ở phía dưới có thể thực thi dù mã phía bên trên chưa thực thi và trả về kết quả.</a:t>
            </a:r>
            <a:endParaRPr/>
          </a:p>
        </p:txBody>
      </p:sp>
      <p:pic>
        <p:nvPicPr>
          <p:cNvPr id="122" name="Google Shape;122;g1063a186ae8_0_28"/>
          <p:cNvPicPr preferRelativeResize="0"/>
          <p:nvPr/>
        </p:nvPicPr>
        <p:blipFill>
          <a:blip r:embed="rId3">
            <a:alphaModFix/>
          </a:blip>
          <a:stretch>
            <a:fillRect/>
          </a:stretch>
        </p:blipFill>
        <p:spPr>
          <a:xfrm>
            <a:off x="3124200" y="4133025"/>
            <a:ext cx="5943600" cy="1381125"/>
          </a:xfrm>
          <a:prstGeom prst="rect">
            <a:avLst/>
          </a:prstGeom>
          <a:noFill/>
          <a:ln>
            <a:noFill/>
          </a:ln>
        </p:spPr>
      </p:pic>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2776</Words>
  <Application>Microsoft Macintosh PowerPoint</Application>
  <PresentationFormat>Widescreen</PresentationFormat>
  <Paragraphs>276</Paragraphs>
  <Slides>32</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Wingdings</vt:lpstr>
      <vt:lpstr>Open Sans SemiBold</vt:lpstr>
      <vt:lpstr>Verdana</vt:lpstr>
      <vt:lpstr>Courier New</vt:lpstr>
      <vt:lpstr>Open Sans</vt:lpstr>
      <vt:lpstr>Calibri</vt:lpstr>
      <vt:lpstr>SlideTheme2</vt:lpstr>
      <vt:lpstr>PowerPoint Presentation</vt:lpstr>
      <vt:lpstr>PowerPoint Presentation</vt:lpstr>
      <vt:lpstr>PowerPoint Presentation</vt:lpstr>
      <vt:lpstr>Asynchronous và AJAX</vt:lpstr>
      <vt:lpstr>Mục tiêu</vt:lpstr>
      <vt:lpstr>Synchronous + Asynchronous</vt:lpstr>
      <vt:lpstr>Khái niệm Đồng bộ (Synchronous)</vt:lpstr>
      <vt:lpstr>Ví dụ Code đồng bộ trong JS</vt:lpstr>
      <vt:lpstr>Khái niệm Bất đồng bộ (Asynchronous)</vt:lpstr>
      <vt:lpstr>Bất đồng bộ trong JavaScript</vt:lpstr>
      <vt:lpstr>Minh hoạ bất đồng bộ trong JavaScript</vt:lpstr>
      <vt:lpstr>Khái niệm Callback Function</vt:lpstr>
      <vt:lpstr>Dùng callback để xử lý bất đồng bộ</vt:lpstr>
      <vt:lpstr>Hạn chế của callback - Callback Hell</vt:lpstr>
      <vt:lpstr>Demo</vt:lpstr>
      <vt:lpstr>Promise trong JavaScript</vt:lpstr>
      <vt:lpstr>Các trạng thái của Promise</vt:lpstr>
      <vt:lpstr>Demo code</vt:lpstr>
      <vt:lpstr>Sử dụng Promise</vt:lpstr>
      <vt:lpstr>Demo</vt:lpstr>
      <vt:lpstr>Từ khóa async/await</vt:lpstr>
      <vt:lpstr>Sử dụng từ khóa async</vt:lpstr>
      <vt:lpstr>Sử dụng từ khóa await</vt:lpstr>
      <vt:lpstr>Lợi ích của việc sử dụng async/await</vt:lpstr>
      <vt:lpstr>Demo</vt:lpstr>
      <vt:lpstr>AJAX</vt:lpstr>
      <vt:lpstr>Khái niệm AJAX</vt:lpstr>
      <vt:lpstr>Triển khai AJAX trong dự án web</vt:lpstr>
      <vt:lpstr>Giới thiệu Axios</vt:lpstr>
      <vt:lpstr>Demo</vt:lpstr>
      <vt:lpstr>Tóm tắt</vt:lpstr>
      <vt:lpstr>Hướng dẫn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18</cp:revision>
  <dcterms:created xsi:type="dcterms:W3CDTF">2017-03-15T10:39:15Z</dcterms:created>
  <dcterms:modified xsi:type="dcterms:W3CDTF">2023-02-06T12:49:35Z</dcterms:modified>
</cp:coreProperties>
</file>