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haled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haled" TargetMode="External"/><Relationship Id="rId4" Type="http://schemas.openxmlformats.org/officeDocument/2006/relationships/hyperlink" Target="mailto:darren@clearent.com" TargetMode="External"/><Relationship Id="rId5" Type="http://schemas.openxmlformats.org/officeDocument/2006/relationships/hyperlink" Target="https://www.infoq.com/presentations/Y-Combinator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infoq.com/presentations/Y-Combinator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Functional Programming Techniques in C#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Impure Code Examples #2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504738" y="1681993"/>
            <a:ext cx="4079846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 GetSum(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 &lt; 0 || b &lt;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Sum(a + b);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5255703" y="1681993"/>
            <a:ext cx="6737966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GetSum2(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 &lt; 0 || b &lt;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 don't do negatives."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 +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22"/>
          <p:cNvCxnSpPr/>
          <p:nvPr/>
        </p:nvCxnSpPr>
        <p:spPr>
          <a:xfrm>
            <a:off x="4584584" y="1526205"/>
            <a:ext cx="0" cy="4706607"/>
          </a:xfrm>
          <a:prstGeom prst="straightConnector1">
            <a:avLst/>
          </a:prstGeom>
          <a:noFill/>
          <a:ln cap="flat" cmpd="sng" w="222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Characteristics of Functional Programs</a:t>
            </a:r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619002" y="1398809"/>
            <a:ext cx="7717277" cy="3200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to Reason About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functions that work on similar items.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for a fluent call style.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code to read like prose.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(Appropriate for series of steps triggered by an event.)</a:t>
            </a:r>
            <a:endParaRPr/>
          </a:p>
          <a:p>
            <a:pPr indent="-215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to Read Example</a:t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655382" y="1994170"/>
            <a:ext cx="77172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432033" y="2147582"/>
            <a:ext cx="1078404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Configure(IApplicationBuilder app, IHostingEnvironment env)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app.UseHttpsRedirection()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.UseAuthentication()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.UseCors()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.UseMvc();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Characteristics of Functional Programs</a:t>
            </a: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619002" y="1398809"/>
            <a:ext cx="7717277" cy="4308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to Reason About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Immutability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Things don’t change.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Stateless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Immutability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655382" y="1994170"/>
            <a:ext cx="77172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3053924" y="1550425"/>
            <a:ext cx="7717200" cy="48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Mutation</a:t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MathProblem Addition(MathProblem prob)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prob.Answer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prob.X + prob.Y;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prob;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Immutable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MathProblem Subtraction(MathProblem prob)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MathProblem result =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MathProblem(prob.X,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prob.Y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result.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Answer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prob.X + prob.Y;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Characteristics of Functional Programs</a:t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642799" y="1620860"/>
            <a:ext cx="7717277" cy="4216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to Reason About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Immutability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Consistent Behavior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codify some “boilerplate” behavior.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Codify team conventions and practices.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&lt;Code in future slides.&gt;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Characteristics of Functional Programs</a:t>
            </a: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617632" y="1613118"/>
            <a:ext cx="7717277" cy="5201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to Reason About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Immutability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Consistent Behavior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Sophisticated Re-use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Composing functions from other functions.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Higher-order abstractions.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&lt;Code in future slides.&gt;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 and Functional Programming</a:t>
            </a:r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667966" y="1994170"/>
            <a:ext cx="7717277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as First-Class Citizens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functions as data.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functions as data.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passed as parameters to other functions.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as return types from other functions.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as First-Class Citizens</a:t>
            </a:r>
            <a:endParaRPr/>
          </a:p>
        </p:txBody>
      </p:sp>
      <p:sp>
        <p:nvSpPr>
          <p:cNvPr id="191" name="Google Shape;191;p30"/>
          <p:cNvSpPr txBox="1"/>
          <p:nvPr/>
        </p:nvSpPr>
        <p:spPr>
          <a:xfrm>
            <a:off x="487602" y="1587304"/>
            <a:ext cx="10762035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MathCalculator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val);  </a:t>
            </a: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Define function as data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Square(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x *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Pass function as data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Functions passed as parameters to other functions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CalcCircleArea(Func&lt;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rSquared,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radius)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3.14159m * rSquared(radius);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Function as a return type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Func&lt;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CalcCircleAreaFunction(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radius)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() =&gt; 3.14159m * Square(radius);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Constructs in C#</a:t>
            </a:r>
            <a:endParaRPr/>
          </a:p>
        </p:txBody>
      </p:sp>
      <p:sp>
        <p:nvSpPr>
          <p:cNvPr id="197" name="Google Shape;197;p31"/>
          <p:cNvSpPr txBox="1"/>
          <p:nvPr/>
        </p:nvSpPr>
        <p:spPr>
          <a:xfrm>
            <a:off x="667966" y="1994170"/>
            <a:ext cx="7717277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Delegates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Lambdas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 Methods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650133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Delegates</a:t>
            </a:r>
            <a:endParaRPr/>
          </a:p>
        </p:txBody>
      </p:sp>
      <p:sp>
        <p:nvSpPr>
          <p:cNvPr id="203" name="Google Shape;203;p32"/>
          <p:cNvSpPr txBox="1"/>
          <p:nvPr/>
        </p:nvSpPr>
        <p:spPr>
          <a:xfrm>
            <a:off x="634410" y="1666999"/>
            <a:ext cx="7717277" cy="335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delegate is a </a:t>
            </a: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represents a reference to a method.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AddTwoFunction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AddTwoFunction adder = AddTwo;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</p:txBody>
      </p:sp>
      <p:sp>
        <p:nvSpPr>
          <p:cNvPr id="209" name="Google Shape;209;p33"/>
          <p:cNvSpPr txBox="1"/>
          <p:nvPr/>
        </p:nvSpPr>
        <p:spPr>
          <a:xfrm>
            <a:off x="634410" y="1666999"/>
            <a:ext cx="7717277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function is a delegate that has 0 or more input parameters and a defined output.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Func&lt;T,TResult&gt;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above definition is for a function that takes T and returns TResult.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Func&lt;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AddTwoFunction;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AddTwo(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x + 2;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215" name="Google Shape;215;p34"/>
          <p:cNvSpPr txBox="1"/>
          <p:nvPr/>
        </p:nvSpPr>
        <p:spPr>
          <a:xfrm>
            <a:off x="634410" y="1666999"/>
            <a:ext cx="7717277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Action is a delegate with no return value and up to 16 parameters.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Action&lt;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PrintMessage;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MessagePrinter(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Console.WriteLine(value);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PrintMessage = MessagePrinter;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PrintMessage = Console.WriteLine;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Lambdas</a:t>
            </a:r>
            <a:endParaRPr/>
          </a:p>
        </p:txBody>
      </p:sp>
      <p:sp>
        <p:nvSpPr>
          <p:cNvPr id="221" name="Google Shape;221;p35"/>
          <p:cNvSpPr txBox="1"/>
          <p:nvPr/>
        </p:nvSpPr>
        <p:spPr>
          <a:xfrm>
            <a:off x="634410" y="1666999"/>
            <a:ext cx="7717277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lambda expression is an expression that has an expression as its body or a statement block as its body.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nums = {0, 1, 2, 3, 4, 5};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doubles = nums.Select(x =&gt; x * 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services.AddApiVersioning(p =&gt;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p.AssumeDefaultVersionWhenUnspecified = true;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p.ReportApiVersions = true;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Lambdas (cont’d.)</a:t>
            </a:r>
            <a:endParaRPr/>
          </a:p>
        </p:txBody>
      </p:sp>
      <p:sp>
        <p:nvSpPr>
          <p:cNvPr id="227" name="Google Shape;227;p36"/>
          <p:cNvSpPr txBox="1"/>
          <p:nvPr/>
        </p:nvSpPr>
        <p:spPr>
          <a:xfrm>
            <a:off x="634410" y="1666999"/>
            <a:ext cx="9931990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CalcCircleArea(Func&lt;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rSquared,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radius)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pi = 3.14159m;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pi * rSquared(radius);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Func&lt;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Square = x =&gt; x *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area = CalcCircleArea(Square, 5);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otherArea = CalcCircleArea(x =&gt; (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x * x, 7);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RecordMessage(Func&lt;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generator,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message)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Console.WriteLine(generator + message);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RecordMessage(() =&gt; 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"Parse string."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.Substring(2, 4), 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do you see the parsing?"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36"/>
          <p:cNvCxnSpPr/>
          <p:nvPr/>
        </p:nvCxnSpPr>
        <p:spPr>
          <a:xfrm>
            <a:off x="634410" y="4706178"/>
            <a:ext cx="10214151" cy="0"/>
          </a:xfrm>
          <a:prstGeom prst="straightConnector1">
            <a:avLst/>
          </a:prstGeom>
          <a:noFill/>
          <a:ln cap="flat" cmpd="sng" w="222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/>
        </p:nvSpPr>
        <p:spPr>
          <a:xfrm>
            <a:off x="267619" y="0"/>
            <a:ext cx="112451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Examples</a:t>
            </a:r>
            <a:endParaRPr/>
          </a:p>
        </p:txBody>
      </p:sp>
      <p:sp>
        <p:nvSpPr>
          <p:cNvPr id="234" name="Google Shape;234;p37"/>
          <p:cNvSpPr txBox="1"/>
          <p:nvPr/>
        </p:nvSpPr>
        <p:spPr>
          <a:xfrm>
            <a:off x="267619" y="830997"/>
            <a:ext cx="11245174" cy="6124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Triple(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 * 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Multiplier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Multiplier tripler = Triple;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PrintMath(Func&lt;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calculator,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suppliedValue)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 = calculator(suppliedValue);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Console.WriteLine(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"The math operation on 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suppliedValue +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resulted in 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result);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PrintMathTyped(Multiplier calculator,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suppliedValue)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 = calculator(suppliedValue);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Console.WriteLine(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"The math operation on 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suppliedValue +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resulted in 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result);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PrintMath(Triple, 4);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PrintMath(x =&gt; x * 4, 4);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PrintMathTyped(tripler, 5);  </a:t>
            </a: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Func and delegate are different types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Use It in OO Programs</a:t>
            </a:r>
            <a:endParaRPr/>
          </a:p>
        </p:txBody>
      </p:sp>
      <p:sp>
        <p:nvSpPr>
          <p:cNvPr id="240" name="Google Shape;240;p38"/>
          <p:cNvSpPr txBox="1"/>
          <p:nvPr/>
        </p:nvSpPr>
        <p:spPr>
          <a:xfrm>
            <a:off x="667966" y="1994170"/>
            <a:ext cx="7717277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Re-use Algorithms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Higher-Order Abstractions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Improvements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Simplify Testing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Real-World Application</a:t>
            </a:r>
            <a:endParaRPr/>
          </a:p>
        </p:txBody>
      </p:sp>
      <p:sp>
        <p:nvSpPr>
          <p:cNvPr id="246" name="Google Shape;246;p39"/>
          <p:cNvSpPr txBox="1"/>
          <p:nvPr/>
        </p:nvSpPr>
        <p:spPr>
          <a:xfrm>
            <a:off x="667966" y="1994170"/>
            <a:ext cx="771727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Refactoring</a:t>
            </a:r>
            <a:endParaRPr/>
          </a:p>
        </p:txBody>
      </p:sp>
      <p:cxnSp>
        <p:nvCxnSpPr>
          <p:cNvPr id="247" name="Google Shape;247;p39"/>
          <p:cNvCxnSpPr/>
          <p:nvPr/>
        </p:nvCxnSpPr>
        <p:spPr>
          <a:xfrm>
            <a:off x="828774" y="3220442"/>
            <a:ext cx="1510991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8" name="Google Shape;248;p39"/>
          <p:cNvCxnSpPr/>
          <p:nvPr/>
        </p:nvCxnSpPr>
        <p:spPr>
          <a:xfrm>
            <a:off x="1048872" y="3400719"/>
            <a:ext cx="10668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9" name="Google Shape;249;p39"/>
          <p:cNvCxnSpPr/>
          <p:nvPr/>
        </p:nvCxnSpPr>
        <p:spPr>
          <a:xfrm>
            <a:off x="1048871" y="3593735"/>
            <a:ext cx="1510991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0" name="Google Shape;250;p39"/>
          <p:cNvCxnSpPr/>
          <p:nvPr/>
        </p:nvCxnSpPr>
        <p:spPr>
          <a:xfrm>
            <a:off x="1048872" y="3773993"/>
            <a:ext cx="1974695" cy="7727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1" name="Google Shape;251;p39"/>
          <p:cNvCxnSpPr/>
          <p:nvPr/>
        </p:nvCxnSpPr>
        <p:spPr>
          <a:xfrm flipH="1" rot="10800000">
            <a:off x="828773" y="3957464"/>
            <a:ext cx="1352256" cy="1807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2" name="Google Shape;252;p39"/>
          <p:cNvCxnSpPr/>
          <p:nvPr/>
        </p:nvCxnSpPr>
        <p:spPr>
          <a:xfrm>
            <a:off x="828774" y="4133402"/>
            <a:ext cx="1510991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3" name="Google Shape;253;p39"/>
          <p:cNvCxnSpPr/>
          <p:nvPr/>
        </p:nvCxnSpPr>
        <p:spPr>
          <a:xfrm>
            <a:off x="6147906" y="3142383"/>
            <a:ext cx="1510991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4" name="Google Shape;254;p39"/>
          <p:cNvCxnSpPr/>
          <p:nvPr/>
        </p:nvCxnSpPr>
        <p:spPr>
          <a:xfrm>
            <a:off x="6592096" y="5036051"/>
            <a:ext cx="10668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5" name="Google Shape;255;p39"/>
          <p:cNvCxnSpPr/>
          <p:nvPr/>
        </p:nvCxnSpPr>
        <p:spPr>
          <a:xfrm>
            <a:off x="6592095" y="5227480"/>
            <a:ext cx="1510991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6" name="Google Shape;256;p39"/>
          <p:cNvCxnSpPr/>
          <p:nvPr/>
        </p:nvCxnSpPr>
        <p:spPr>
          <a:xfrm>
            <a:off x="6592096" y="5409325"/>
            <a:ext cx="1974695" cy="7727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7" name="Google Shape;257;p39"/>
          <p:cNvCxnSpPr/>
          <p:nvPr/>
        </p:nvCxnSpPr>
        <p:spPr>
          <a:xfrm flipH="1" rot="10800000">
            <a:off x="6147905" y="3879405"/>
            <a:ext cx="1352256" cy="1807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8" name="Google Shape;258;p39"/>
          <p:cNvCxnSpPr/>
          <p:nvPr/>
        </p:nvCxnSpPr>
        <p:spPr>
          <a:xfrm>
            <a:off x="6147906" y="4055344"/>
            <a:ext cx="1510991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9" name="Google Shape;259;p39"/>
          <p:cNvCxnSpPr/>
          <p:nvPr/>
        </p:nvCxnSpPr>
        <p:spPr>
          <a:xfrm>
            <a:off x="6121760" y="4842222"/>
            <a:ext cx="10668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0" name="Google Shape;260;p39"/>
          <p:cNvCxnSpPr/>
          <p:nvPr/>
        </p:nvCxnSpPr>
        <p:spPr>
          <a:xfrm flipH="1" rot="10800000">
            <a:off x="6121759" y="5609040"/>
            <a:ext cx="394823" cy="554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1" name="Google Shape;261;p39"/>
          <p:cNvCxnSpPr/>
          <p:nvPr/>
        </p:nvCxnSpPr>
        <p:spPr>
          <a:xfrm>
            <a:off x="6145484" y="3545900"/>
            <a:ext cx="10668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dot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Refactoring - Normal</a:t>
            </a:r>
            <a:endParaRPr/>
          </a:p>
        </p:txBody>
      </p:sp>
      <p:sp>
        <p:nvSpPr>
          <p:cNvPr id="267" name="Google Shape;267;p40"/>
          <p:cNvSpPr txBox="1"/>
          <p:nvPr/>
        </p:nvSpPr>
        <p:spPr>
          <a:xfrm>
            <a:off x="253515" y="1727671"/>
            <a:ext cx="566684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CalcPayment(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amount,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length)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payment = 0.0m;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(length !=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rawPayment = (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amount / length;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payment = rawPayment + (rawPayment * 0.03m);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payment;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68" name="Google Shape;268;p40"/>
          <p:cNvSpPr txBox="1"/>
          <p:nvPr/>
        </p:nvSpPr>
        <p:spPr>
          <a:xfrm>
            <a:off x="6398032" y="1632137"/>
            <a:ext cx="6089716" cy="4016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CalcPaymentRefactored(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amount,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length)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payment = 0.0m;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(length !=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payment = DeterminePayment(amount, length);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payment;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DeterminePayment(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amt,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len)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rawPayment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amt / len;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(rawPayment + (rawPayment * 0.03m));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269" name="Google Shape;269;p40"/>
          <p:cNvCxnSpPr/>
          <p:nvPr/>
        </p:nvCxnSpPr>
        <p:spPr>
          <a:xfrm>
            <a:off x="6052678" y="1545661"/>
            <a:ext cx="0" cy="4706607"/>
          </a:xfrm>
          <a:prstGeom prst="straightConnector1">
            <a:avLst/>
          </a:prstGeom>
          <a:noFill/>
          <a:ln cap="flat" cmpd="sng" w="222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0" name="Google Shape;270;p40"/>
          <p:cNvSpPr/>
          <p:nvPr/>
        </p:nvSpPr>
        <p:spPr>
          <a:xfrm>
            <a:off x="1070719" y="3120887"/>
            <a:ext cx="4758581" cy="546238"/>
          </a:xfrm>
          <a:prstGeom prst="rect">
            <a:avLst/>
          </a:prstGeom>
          <a:noFill/>
          <a:ln cap="flat" cmpd="sng" w="12700">
            <a:solidFill>
              <a:srgbClr val="F8970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0"/>
          <p:cNvSpPr/>
          <p:nvPr/>
        </p:nvSpPr>
        <p:spPr>
          <a:xfrm>
            <a:off x="6368214" y="1620541"/>
            <a:ext cx="5687949" cy="2832189"/>
          </a:xfrm>
          <a:prstGeom prst="rect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0"/>
          <p:cNvSpPr/>
          <p:nvPr/>
        </p:nvSpPr>
        <p:spPr>
          <a:xfrm>
            <a:off x="6368226" y="4589980"/>
            <a:ext cx="5467200" cy="1481400"/>
          </a:xfrm>
          <a:prstGeom prst="rect">
            <a:avLst/>
          </a:prstGeom>
          <a:noFill/>
          <a:ln cap="flat" cmpd="sng" w="12700">
            <a:solidFill>
              <a:srgbClr val="F8970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Real-World Application</a:t>
            </a:r>
            <a:endParaRPr/>
          </a:p>
        </p:txBody>
      </p:sp>
      <p:sp>
        <p:nvSpPr>
          <p:cNvPr id="278" name="Google Shape;278;p41"/>
          <p:cNvSpPr txBox="1"/>
          <p:nvPr/>
        </p:nvSpPr>
        <p:spPr>
          <a:xfrm>
            <a:off x="667966" y="1994170"/>
            <a:ext cx="771727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“Outside In” Refactoring</a:t>
            </a:r>
            <a:endParaRPr/>
          </a:p>
        </p:txBody>
      </p:sp>
      <p:cxnSp>
        <p:nvCxnSpPr>
          <p:cNvPr id="279" name="Google Shape;279;p41"/>
          <p:cNvCxnSpPr/>
          <p:nvPr/>
        </p:nvCxnSpPr>
        <p:spPr>
          <a:xfrm>
            <a:off x="1102152" y="3555044"/>
            <a:ext cx="1510991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0" name="Google Shape;280;p41"/>
          <p:cNvCxnSpPr/>
          <p:nvPr/>
        </p:nvCxnSpPr>
        <p:spPr>
          <a:xfrm>
            <a:off x="1322250" y="3740085"/>
            <a:ext cx="10668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1" name="Google Shape;281;p41"/>
          <p:cNvCxnSpPr/>
          <p:nvPr/>
        </p:nvCxnSpPr>
        <p:spPr>
          <a:xfrm>
            <a:off x="1322249" y="3933101"/>
            <a:ext cx="1510991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2" name="Google Shape;282;p41"/>
          <p:cNvCxnSpPr/>
          <p:nvPr/>
        </p:nvCxnSpPr>
        <p:spPr>
          <a:xfrm>
            <a:off x="1322250" y="4113359"/>
            <a:ext cx="1974695" cy="7727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3" name="Google Shape;283;p41"/>
          <p:cNvCxnSpPr/>
          <p:nvPr/>
        </p:nvCxnSpPr>
        <p:spPr>
          <a:xfrm flipH="1" rot="10800000">
            <a:off x="1102151" y="4296830"/>
            <a:ext cx="1352256" cy="1807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4" name="Google Shape;284;p41"/>
          <p:cNvCxnSpPr/>
          <p:nvPr/>
        </p:nvCxnSpPr>
        <p:spPr>
          <a:xfrm>
            <a:off x="1102152" y="4472768"/>
            <a:ext cx="1510991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5" name="Google Shape;285;p41"/>
          <p:cNvCxnSpPr/>
          <p:nvPr/>
        </p:nvCxnSpPr>
        <p:spPr>
          <a:xfrm>
            <a:off x="6359952" y="4948032"/>
            <a:ext cx="1510991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6" name="Google Shape;286;p41"/>
          <p:cNvCxnSpPr/>
          <p:nvPr/>
        </p:nvCxnSpPr>
        <p:spPr>
          <a:xfrm flipH="1" rot="10800000">
            <a:off x="6359951" y="5685055"/>
            <a:ext cx="1352256" cy="1807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7" name="Google Shape;287;p41"/>
          <p:cNvCxnSpPr/>
          <p:nvPr/>
        </p:nvCxnSpPr>
        <p:spPr>
          <a:xfrm>
            <a:off x="6359952" y="5860993"/>
            <a:ext cx="1510991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8" name="Google Shape;288;p41"/>
          <p:cNvCxnSpPr/>
          <p:nvPr/>
        </p:nvCxnSpPr>
        <p:spPr>
          <a:xfrm>
            <a:off x="6804142" y="3510902"/>
            <a:ext cx="10668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9" name="Google Shape;289;p41"/>
          <p:cNvCxnSpPr/>
          <p:nvPr/>
        </p:nvCxnSpPr>
        <p:spPr>
          <a:xfrm>
            <a:off x="6804141" y="3703918"/>
            <a:ext cx="1510991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0" name="Google Shape;290;p41"/>
          <p:cNvCxnSpPr/>
          <p:nvPr/>
        </p:nvCxnSpPr>
        <p:spPr>
          <a:xfrm>
            <a:off x="6804142" y="3884176"/>
            <a:ext cx="1974695" cy="7727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1" name="Google Shape;291;p41"/>
          <p:cNvCxnSpPr/>
          <p:nvPr/>
        </p:nvCxnSpPr>
        <p:spPr>
          <a:xfrm>
            <a:off x="6359951" y="3340109"/>
            <a:ext cx="10668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92" name="Google Shape;292;p41"/>
          <p:cNvCxnSpPr/>
          <p:nvPr/>
        </p:nvCxnSpPr>
        <p:spPr>
          <a:xfrm flipH="1" rot="10800000">
            <a:off x="6359952" y="4051642"/>
            <a:ext cx="380215" cy="377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293" name="Google Shape;293;p41"/>
          <p:cNvSpPr txBox="1"/>
          <p:nvPr/>
        </p:nvSpPr>
        <p:spPr>
          <a:xfrm flipH="1">
            <a:off x="7559637" y="3048434"/>
            <a:ext cx="10851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</a:t>
            </a:r>
            <a:endParaRPr/>
          </a:p>
        </p:txBody>
      </p:sp>
      <p:cxnSp>
        <p:nvCxnSpPr>
          <p:cNvPr id="294" name="Google Shape;294;p41"/>
          <p:cNvCxnSpPr/>
          <p:nvPr/>
        </p:nvCxnSpPr>
        <p:spPr>
          <a:xfrm>
            <a:off x="6724688" y="5321309"/>
            <a:ext cx="10668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379379" y="282102"/>
            <a:ext cx="524320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Am I?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3586048" y="2302645"/>
            <a:ext cx="673651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name is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Darren Hale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create software.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I’m easy to find online: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Twitter:  @darrenhale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LinkedIn:  https://linkedin.com/in/darrenhale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GitHub:  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https://github.com/haled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  darren.e.hale@gmail.com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Refactoring – “Outside In”</a:t>
            </a:r>
            <a:endParaRPr/>
          </a:p>
        </p:txBody>
      </p:sp>
      <p:sp>
        <p:nvSpPr>
          <p:cNvPr id="300" name="Google Shape;300;p42"/>
          <p:cNvSpPr txBox="1"/>
          <p:nvPr/>
        </p:nvSpPr>
        <p:spPr>
          <a:xfrm>
            <a:off x="-12788" y="2294929"/>
            <a:ext cx="5666846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CalcPayment(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amt,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len)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payment = 0.0m;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(len !=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rawPayment = (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)amt / len;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payment = rawPayment + (rawPayment * 0.03m);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payment;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01" name="Google Shape;301;p42"/>
          <p:cNvSpPr txBox="1"/>
          <p:nvPr/>
        </p:nvSpPr>
        <p:spPr>
          <a:xfrm>
            <a:off x="5558808" y="2294589"/>
            <a:ext cx="6510644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IsZero(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 ==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CalcPaymentRefactored(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amt,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len)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payment = 0.0m;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rawPayment = IsZero(len) ? 0.0m : (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)amt / len;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payment = rawPayment + (rawPayment * 0.03m);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payment;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2" name="Google Shape;302;p42"/>
          <p:cNvCxnSpPr/>
          <p:nvPr/>
        </p:nvCxnSpPr>
        <p:spPr>
          <a:xfrm>
            <a:off x="5558808" y="1502524"/>
            <a:ext cx="0" cy="4706607"/>
          </a:xfrm>
          <a:prstGeom prst="straightConnector1">
            <a:avLst/>
          </a:prstGeom>
          <a:noFill/>
          <a:ln cap="flat" cmpd="sng" w="222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3" name="Google Shape;303;p42"/>
          <p:cNvSpPr/>
          <p:nvPr/>
        </p:nvSpPr>
        <p:spPr>
          <a:xfrm>
            <a:off x="717819" y="3531978"/>
            <a:ext cx="4637062" cy="647700"/>
          </a:xfrm>
          <a:prstGeom prst="rect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2"/>
          <p:cNvSpPr/>
          <p:nvPr/>
        </p:nvSpPr>
        <p:spPr>
          <a:xfrm>
            <a:off x="9089772" y="4153393"/>
            <a:ext cx="2616454" cy="382912"/>
          </a:xfrm>
          <a:prstGeom prst="rect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2"/>
          <p:cNvSpPr/>
          <p:nvPr/>
        </p:nvSpPr>
        <p:spPr>
          <a:xfrm>
            <a:off x="373679" y="3208243"/>
            <a:ext cx="5100161" cy="1295171"/>
          </a:xfrm>
          <a:prstGeom prst="rect">
            <a:avLst/>
          </a:prstGeom>
          <a:noFill/>
          <a:ln cap="flat" cmpd="sng" w="12700">
            <a:solidFill>
              <a:srgbClr val="F8970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2"/>
          <p:cNvSpPr/>
          <p:nvPr/>
        </p:nvSpPr>
        <p:spPr>
          <a:xfrm>
            <a:off x="5578272" y="2258986"/>
            <a:ext cx="3511500" cy="1102342"/>
          </a:xfrm>
          <a:prstGeom prst="rect">
            <a:avLst/>
          </a:prstGeom>
          <a:noFill/>
          <a:ln cap="flat" cmpd="sng" w="12700">
            <a:solidFill>
              <a:srgbClr val="F8970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Try/Catch</a:t>
            </a:r>
            <a:endParaRPr/>
          </a:p>
        </p:txBody>
      </p:sp>
      <p:sp>
        <p:nvSpPr>
          <p:cNvPr id="312" name="Google Shape;312;p43"/>
          <p:cNvSpPr txBox="1"/>
          <p:nvPr/>
        </p:nvSpPr>
        <p:spPr>
          <a:xfrm>
            <a:off x="-690880" y="1561708"/>
            <a:ext cx="690637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public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Calculate(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 = 0.0m;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message = </a:t>
            </a:r>
            <a:r>
              <a:rPr lang="en-US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"Pending"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result = (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1 / value;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message = </a:t>
            </a:r>
            <a:r>
              <a:rPr lang="en-US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"Success"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(System.Exception 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message = </a:t>
            </a:r>
            <a:r>
              <a:rPr lang="en-US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"Failure due to: "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e.Message;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"The result is "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result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+ </a:t>
            </a:r>
            <a:r>
              <a:rPr lang="en-US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with a message of "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message;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43"/>
          <p:cNvSpPr txBox="1"/>
          <p:nvPr/>
        </p:nvSpPr>
        <p:spPr>
          <a:xfrm>
            <a:off x="5212079" y="1561708"/>
            <a:ext cx="7396481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public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IResult TryCatch(Func&lt;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workload)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 =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SuccessResult();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result.ResultValue = workload();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result.Message = </a:t>
            </a:r>
            <a:r>
              <a:rPr lang="en-US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"Success"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(System.Exception 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 =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FailedResult();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result.ResultValue = 0.0m;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result.Message = </a:t>
            </a:r>
            <a:r>
              <a:rPr lang="en-US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"Failure due to: "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e.Message;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var result = TryCatch(() =&gt; 1 / someValue);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" name="Google Shape;314;p43"/>
          <p:cNvCxnSpPr/>
          <p:nvPr/>
        </p:nvCxnSpPr>
        <p:spPr>
          <a:xfrm>
            <a:off x="5551383" y="1564227"/>
            <a:ext cx="0" cy="4706607"/>
          </a:xfrm>
          <a:prstGeom prst="straightConnector1">
            <a:avLst/>
          </a:prstGeom>
          <a:noFill/>
          <a:ln cap="flat" cmpd="sng" w="222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Composition</a:t>
            </a:r>
            <a:endParaRPr/>
          </a:p>
        </p:txBody>
      </p:sp>
      <p:sp>
        <p:nvSpPr>
          <p:cNvPr id="320" name="Google Shape;320;p44"/>
          <p:cNvSpPr txBox="1"/>
          <p:nvPr/>
        </p:nvSpPr>
        <p:spPr>
          <a:xfrm>
            <a:off x="623240" y="1392853"/>
            <a:ext cx="8794086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MultiplierWithTiming(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Console.WriteLine(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"Starting at 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DateTime.Now);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 = a *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Console.WriteLine(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"Ending at 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DateTime.Now);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AddWithTiming(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Console.WriteLine(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"Starting at 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DateTime.Now);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 = a +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Console.WriteLine(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"Ending at 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DateTime.Now);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Composition</a:t>
            </a:r>
            <a:endParaRPr/>
          </a:p>
        </p:txBody>
      </p:sp>
      <p:sp>
        <p:nvSpPr>
          <p:cNvPr id="326" name="Google Shape;326;p45"/>
          <p:cNvSpPr txBox="1"/>
          <p:nvPr/>
        </p:nvSpPr>
        <p:spPr>
          <a:xfrm>
            <a:off x="379379" y="1212490"/>
            <a:ext cx="7885008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Func&lt;dynamic&gt; Timer(Func&lt;dynamic&gt; workload)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() =&gt;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Console.WriteLine(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"Start time: 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DateTime.Now);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 = workload();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Console.WriteLine(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"End time: 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DateTime.Now);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Multiply(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*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Func&lt;dynamic&gt; Multiplier = Timer(() =&gt; Multiply(4, 5));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Console.WriteLine(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"Timed result is 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Multiplier());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"/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 with Function Composition</a:t>
            </a:r>
            <a:endParaRPr/>
          </a:p>
        </p:txBody>
      </p:sp>
      <p:sp>
        <p:nvSpPr>
          <p:cNvPr id="332" name="Google Shape;332;p46"/>
          <p:cNvSpPr txBox="1"/>
          <p:nvPr/>
        </p:nvSpPr>
        <p:spPr>
          <a:xfrm>
            <a:off x="548344" y="1759142"/>
            <a:ext cx="7885008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nums =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List&lt;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{ 1, 2, 3, 4, 5, 6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Func&lt;dynamic&gt; ListMultiplication = () =&gt;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nums.Aggregate((x, y) =&gt; Multiply(x, y));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Func&lt;dynamic&gt; TimedMultiplication = Timer(ListMultiplication);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 = TimedMultiplication();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Console.WriteLine(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"The result is -&gt; 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result);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Console.ReadLine();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338" name="Google Shape;338;p47"/>
          <p:cNvSpPr txBox="1"/>
          <p:nvPr/>
        </p:nvSpPr>
        <p:spPr>
          <a:xfrm>
            <a:off x="667966" y="1994170"/>
            <a:ext cx="10275651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functional programming?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constructs in C#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Taste of How to Apply Functional Programming Concepts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/>
        </p:nvSpPr>
        <p:spPr>
          <a:xfrm>
            <a:off x="379379" y="282102"/>
            <a:ext cx="524320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/>
          </a:p>
        </p:txBody>
      </p:sp>
      <p:sp>
        <p:nvSpPr>
          <p:cNvPr id="344" name="Google Shape;344;p48"/>
          <p:cNvSpPr txBox="1"/>
          <p:nvPr/>
        </p:nvSpPr>
        <p:spPr>
          <a:xfrm>
            <a:off x="1554840" y="1374032"/>
            <a:ext cx="953723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name is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Darren Hale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create software.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I’m easy to find online: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Twitter:  @darrenhale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LinkedIn:  @darrenhale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GitHub:  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https://github.com/haled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  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darren.e.hale@gmail.com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Jim Weirich Talk:  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https://www.infoq.com/presentations/Y-Combinator/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Kathleen Dollard Talk:  </a:t>
            </a:r>
            <a:r>
              <a:rPr lang="en-US" sz="2400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https://www.ustream.tv/recorded/114916291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Challenge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 more about me)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485689" y="1737550"/>
            <a:ext cx="8885794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Constantly improve coding technique.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Drive new code creation.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tests straightforward and easy to understand.  (Tests should define what the code does.)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code as simple as possible.  (Hard things should be hard and easy things should not be hard.)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Object-oriented thinking is ingrained in my being.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 to Functional Programming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1908102" y="2040693"/>
            <a:ext cx="846835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Jim Weirich did a live coding exercise to explain functional programming.  Magic!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https://www.infoq.com/presentations/Y-Combinator/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Pointed to higher-level approach to code.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Functional Programming?</a:t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667966" y="1994170"/>
            <a:ext cx="5340485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 construct is a class.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667966" y="3429000"/>
            <a:ext cx="5340485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Programming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 construct is a function or expression.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755515" y="5021094"/>
            <a:ext cx="534048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 construct is a class.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are first-class citizens.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Characteristics of Functional Programs</a:t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621313" y="1508979"/>
            <a:ext cx="7717277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Purity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inputs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produces same output.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easy to test.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Pure Code Examples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3348751" y="1472998"/>
            <a:ext cx="4458749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Sample1()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42;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Sample2(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 +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Sample3(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z = a +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Console.WriteLine(z);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z;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Impure Code Examples #1</a:t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1888441" y="2393638"/>
            <a:ext cx="1118252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CurrentSeconds()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DateTime.Now.Second;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GetGreeting(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 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name +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the current time is 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DateTime.Now;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