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83" r:id="rId2"/>
    <p:sldId id="284" r:id="rId3"/>
    <p:sldId id="285" r:id="rId4"/>
    <p:sldId id="290" r:id="rId5"/>
    <p:sldId id="288" r:id="rId6"/>
    <p:sldId id="289" r:id="rId7"/>
    <p:sldId id="257" r:id="rId8"/>
    <p:sldId id="287" r:id="rId9"/>
    <p:sldId id="256" r:id="rId10"/>
    <p:sldId id="260" r:id="rId11"/>
    <p:sldId id="262" r:id="rId12"/>
    <p:sldId id="291" r:id="rId13"/>
    <p:sldId id="264" r:id="rId14"/>
    <p:sldId id="275" r:id="rId15"/>
    <p:sldId id="292" r:id="rId16"/>
    <p:sldId id="265" r:id="rId17"/>
    <p:sldId id="266" r:id="rId18"/>
    <p:sldId id="294" r:id="rId19"/>
    <p:sldId id="278" r:id="rId20"/>
    <p:sldId id="277" r:id="rId21"/>
    <p:sldId id="295" r:id="rId22"/>
    <p:sldId id="272" r:id="rId23"/>
    <p:sldId id="296" r:id="rId24"/>
    <p:sldId id="297" r:id="rId25"/>
    <p:sldId id="270" r:id="rId26"/>
    <p:sldId id="274" r:id="rId27"/>
    <p:sldId id="281" r:id="rId28"/>
    <p:sldId id="282" r:id="rId29"/>
    <p:sldId id="299" r:id="rId30"/>
    <p:sldId id="300" r:id="rId31"/>
    <p:sldId id="301" r:id="rId32"/>
    <p:sldId id="302" r:id="rId33"/>
    <p:sldId id="30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3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38" autoAdjust="0"/>
  </p:normalViewPr>
  <p:slideViewPr>
    <p:cSldViewPr snapToGrid="0" snapToObjects="1">
      <p:cViewPr>
        <p:scale>
          <a:sx n="85" d="100"/>
          <a:sy n="85" d="100"/>
        </p:scale>
        <p:origin x="-14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8CE4-7441-C244-A150-1774A1012FCD}" type="datetimeFigureOut">
              <a:rPr lang="en-US" smtClean="0"/>
              <a:t>6/26/17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39BA9-B6E6-7347-A770-3BEE8A957AF2}" type="slidenum">
              <a:rPr lang="en-US" smtClean="0"/>
              <a:t>‹#›</a:t>
            </a:fld>
            <a:endParaRPr lang="en-US"/>
          </a:p>
        </p:txBody>
      </p:sp>
    </p:spTree>
    <p:extLst>
      <p:ext uri="{BB962C8B-B14F-4D97-AF65-F5344CB8AC3E}">
        <p14:creationId xmlns:p14="http://schemas.microsoft.com/office/powerpoint/2010/main" val="4454790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90F0C7-3AFC-49CD-AB4E-B07452DF0502}" type="slidenum">
              <a:rPr lang="en-US" smtClean="0">
                <a:latin typeface="Times New Roman" pitchFamily="18" charset="0"/>
              </a:rPr>
              <a:pPr/>
              <a:t>1</a:t>
            </a:fld>
            <a:endParaRPr lang="en-US" dirty="0" smtClean="0">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b="1" dirty="0" smtClean="0"/>
              <a:t>JGK</a:t>
            </a:r>
            <a:r>
              <a:rPr lang="en-US" dirty="0" smtClean="0"/>
              <a:t> – provide</a:t>
            </a:r>
            <a:r>
              <a:rPr lang="en-US" baseline="0" dirty="0" smtClean="0"/>
              <a:t> name that indicates topic of talk. Update date (3 May 2017). Put presenter name too.</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dirty="0" smtClean="0"/>
              <a:t> I like these images,</a:t>
            </a:r>
            <a:r>
              <a:rPr lang="en-US" baseline="0" dirty="0" smtClean="0"/>
              <a:t> important stuff. However, completely unreadable. You might be able to fix with larger font for all writing, or you can do multiple slides, one graph per slide.</a:t>
            </a:r>
          </a:p>
          <a:p>
            <a:endParaRPr lang="en-US" baseline="0" dirty="0" smtClean="0"/>
          </a:p>
          <a:p>
            <a:r>
              <a:rPr lang="en-US" b="1" baseline="0" dirty="0" smtClean="0"/>
              <a:t>JGK</a:t>
            </a:r>
            <a:r>
              <a:rPr lang="en-US" baseline="0" dirty="0" smtClean="0"/>
              <a:t> might want to put calibration methods </a:t>
            </a:r>
            <a:r>
              <a:rPr lang="en-US" b="1" i="1" baseline="0" dirty="0" smtClean="0"/>
              <a:t>before</a:t>
            </a:r>
            <a:r>
              <a:rPr lang="en-US" b="0" i="0" baseline="0" dirty="0" smtClean="0"/>
              <a:t> these results (they are results, right?)</a:t>
            </a:r>
          </a:p>
          <a:p>
            <a:endParaRPr lang="en-US" b="0" i="0" baseline="0" dirty="0" smtClean="0"/>
          </a:p>
          <a:p>
            <a:r>
              <a:rPr lang="en-US" b="0" i="0" baseline="0" dirty="0" smtClean="0"/>
              <a:t>HA: The calibration formulas are simple, I didn’t use the MCMC for those, very similar to what Alex has used for calibration too. I have used the MCMC for RR and RP, that</a:t>
            </a:r>
            <a:r>
              <a:rPr lang="fr-FR" b="0" i="0" baseline="0" dirty="0" smtClean="0"/>
              <a:t>’</a:t>
            </a:r>
            <a:r>
              <a:rPr lang="en-US" b="0" i="0" baseline="0" dirty="0" smtClean="0"/>
              <a:t>s why I didn’t put it here.</a:t>
            </a:r>
          </a:p>
          <a:p>
            <a:endParaRPr lang="en-US" b="0" i="0" baseline="0" dirty="0" smtClean="0"/>
          </a:p>
          <a:p>
            <a:r>
              <a:rPr lang="en-US" b="0" i="0" baseline="0" dirty="0" smtClean="0"/>
              <a:t>HA: I changed the font size and the line width, if still is unreadable, then would be better to put them in separate slides.</a:t>
            </a:r>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10</a:t>
            </a:fld>
            <a:endParaRPr lang="en-US"/>
          </a:p>
        </p:txBody>
      </p:sp>
    </p:spTree>
    <p:extLst>
      <p:ext uri="{BB962C8B-B14F-4D97-AF65-F5344CB8AC3E}">
        <p14:creationId xmlns:p14="http://schemas.microsoft.com/office/powerpoint/2010/main" val="3508693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an snapshot of where in the model we are talking about?</a:t>
            </a:r>
          </a:p>
          <a:p>
            <a:endParaRPr lang="en-US" dirty="0" smtClean="0"/>
          </a:p>
          <a:p>
            <a:r>
              <a:rPr lang="en-US" sz="1200" kern="1200" dirty="0" smtClean="0">
                <a:solidFill>
                  <a:schemeClr val="tx1"/>
                </a:solidFill>
                <a:effectLst/>
                <a:latin typeface="+mn-lt"/>
                <a:ea typeface="+mn-ea"/>
                <a:cs typeface="+mn-cs"/>
              </a:rPr>
              <a:t>In simple words, we get input, run the model and get the output, and then we compare the out output with historical data. Since we assume our model structure is as close enough to reality, we are not changing the model structure, therefore to have better outputs (match with historical data) we have to improve our input data to be more accurate.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MCMC [</a:t>
            </a:r>
            <a:r>
              <a:rPr lang="en-US" sz="1200" b="1" kern="1200" dirty="0" smtClean="0">
                <a:solidFill>
                  <a:schemeClr val="tx1"/>
                </a:solidFill>
                <a:effectLst/>
                <a:latin typeface="+mn-lt"/>
                <a:ea typeface="+mn-ea"/>
                <a:cs typeface="+mn-cs"/>
              </a:rPr>
              <a:t>JGK</a:t>
            </a:r>
            <a:r>
              <a:rPr lang="en-US" sz="1200" kern="1200" dirty="0" smtClean="0">
                <a:solidFill>
                  <a:schemeClr val="tx1"/>
                </a:solidFill>
                <a:effectLst/>
                <a:latin typeface="+mn-lt"/>
                <a:ea typeface="+mn-ea"/>
                <a:cs typeface="+mn-cs"/>
              </a:rPr>
              <a:t> – spell out</a:t>
            </a:r>
            <a:r>
              <a:rPr lang="en-US" sz="1200" kern="1200" baseline="0" dirty="0" smtClean="0">
                <a:solidFill>
                  <a:schemeClr val="tx1"/>
                </a:solidFill>
                <a:effectLst/>
                <a:latin typeface="+mn-lt"/>
                <a:ea typeface="+mn-ea"/>
                <a:cs typeface="+mn-cs"/>
              </a:rPr>
              <a:t> the acronym once!] </a:t>
            </a:r>
            <a:r>
              <a:rPr lang="en-US" sz="1200" kern="1200" dirty="0" smtClean="0">
                <a:solidFill>
                  <a:schemeClr val="tx1"/>
                </a:solidFill>
                <a:effectLst/>
                <a:latin typeface="+mn-lt"/>
                <a:ea typeface="+mn-ea"/>
                <a:cs typeface="+mn-cs"/>
              </a:rPr>
              <a:t>is n statistical method to estimate the range of input data that produce better output. Then we can use that to improve our input data.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JGK</a:t>
            </a:r>
            <a:r>
              <a:rPr lang="en-US" sz="1200" kern="1200" dirty="0" smtClean="0">
                <a:solidFill>
                  <a:schemeClr val="tx1"/>
                </a:solidFill>
                <a:effectLst/>
                <a:latin typeface="+mn-lt"/>
                <a:ea typeface="+mn-ea"/>
                <a:cs typeface="+mn-cs"/>
              </a:rPr>
              <a:t> – At</a:t>
            </a:r>
            <a:r>
              <a:rPr lang="en-US" sz="1200" kern="1200" baseline="0" dirty="0" smtClean="0">
                <a:solidFill>
                  <a:schemeClr val="tx1"/>
                </a:solidFill>
                <a:effectLst/>
                <a:latin typeface="+mn-lt"/>
                <a:ea typeface="+mn-ea"/>
                <a:cs typeface="+mn-cs"/>
              </a:rPr>
              <a:t> the TB meeting on Wednesday, the audience will include </a:t>
            </a:r>
            <a:r>
              <a:rPr lang="en-US" sz="1200" b="1" i="1" kern="1200" baseline="0" dirty="0" smtClean="0">
                <a:solidFill>
                  <a:schemeClr val="tx1"/>
                </a:solidFill>
                <a:effectLst/>
                <a:latin typeface="+mn-lt"/>
                <a:ea typeface="+mn-ea"/>
                <a:cs typeface="+mn-cs"/>
              </a:rPr>
              <a:t>very</a:t>
            </a:r>
            <a:r>
              <a:rPr lang="en-US" sz="1200" b="0" i="0" kern="1200" baseline="0" dirty="0" smtClean="0">
                <a:solidFill>
                  <a:schemeClr val="tx1"/>
                </a:solidFill>
                <a:effectLst/>
                <a:latin typeface="+mn-lt"/>
                <a:ea typeface="+mn-ea"/>
                <a:cs typeface="+mn-cs"/>
              </a:rPr>
              <a:t> technical folks – modelers and statisticians. So please get into more technical detail. I.e., state at the higher non-technical level, as you have, and then spend 2 minutes on more technical explanation. </a:t>
            </a:r>
            <a:r>
              <a:rPr lang="en-US" sz="1200" b="0" i="0" kern="1200" baseline="0" dirty="0" err="1" smtClean="0">
                <a:solidFill>
                  <a:schemeClr val="tx1"/>
                </a:solidFill>
                <a:effectLst/>
                <a:latin typeface="+mn-lt"/>
                <a:ea typeface="+mn-ea"/>
                <a:cs typeface="+mn-cs"/>
              </a:rPr>
              <a:t>Eg</a:t>
            </a:r>
            <a:r>
              <a:rPr lang="en-US" sz="1200" b="0" i="0" kern="1200" baseline="0" dirty="0" smtClean="0">
                <a:solidFill>
                  <a:schemeClr val="tx1"/>
                </a:solidFill>
                <a:effectLst/>
                <a:latin typeface="+mn-lt"/>
                <a:ea typeface="+mn-ea"/>
                <a:cs typeface="+mn-cs"/>
              </a:rPr>
              <a:t> how fit is defined, how new values are chosen, when the MCMC is deemed satisfactory / done.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HA: sure, I will explain MCMC in detail.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11</a:t>
            </a:fld>
            <a:endParaRPr lang="en-US"/>
          </a:p>
        </p:txBody>
      </p:sp>
    </p:spTree>
    <p:extLst>
      <p:ext uri="{BB962C8B-B14F-4D97-AF65-F5344CB8AC3E}">
        <p14:creationId xmlns:p14="http://schemas.microsoft.com/office/powerpoint/2010/main" val="271146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good</a:t>
            </a:r>
            <a:r>
              <a:rPr lang="en-US" b="0" baseline="0" dirty="0" smtClean="0"/>
              <a:t> this is more of the technical detail. However, completely unclear what the graphs show. You need readable axis labels (the numbers) and you need to add axis titles (which is shown on each axis).</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12</a:t>
            </a:fld>
            <a:endParaRPr lang="en-US"/>
          </a:p>
        </p:txBody>
      </p:sp>
    </p:spTree>
    <p:extLst>
      <p:ext uri="{BB962C8B-B14F-4D97-AF65-F5344CB8AC3E}">
        <p14:creationId xmlns:p14="http://schemas.microsoft.com/office/powerpoint/2010/main" val="233092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good</a:t>
            </a:r>
            <a:r>
              <a:rPr lang="en-US" b="0" baseline="0" dirty="0" smtClean="0"/>
              <a:t> this is more of the technical detail. However, completely unclear what the graphs show. You need readable axis labels (the numbers) and you need to add axis titles (which is shown on each axis).</a:t>
            </a:r>
          </a:p>
          <a:p>
            <a:endParaRPr lang="en-US" b="0" baseline="0" dirty="0" smtClean="0"/>
          </a:p>
          <a:p>
            <a:r>
              <a:rPr lang="en-US" b="0" baseline="0" dirty="0" smtClean="0"/>
              <a:t>HA: the best approach is number 3. Since its stochastic and we run it for many times and get the average of all results, the distribution solution  </a:t>
            </a:r>
            <a:r>
              <a:rPr lang="en-US" b="0" baseline="0" dirty="0" err="1" smtClean="0"/>
              <a:t>guves</a:t>
            </a:r>
            <a:r>
              <a:rPr lang="en-US" b="0" baseline="0" dirty="0" smtClean="0"/>
              <a:t> the best results.</a:t>
            </a:r>
          </a:p>
          <a:p>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13</a:t>
            </a:fld>
            <a:endParaRPr lang="en-US"/>
          </a:p>
        </p:txBody>
      </p:sp>
    </p:spTree>
    <p:extLst>
      <p:ext uri="{BB962C8B-B14F-4D97-AF65-F5344CB8AC3E}">
        <p14:creationId xmlns:p14="http://schemas.microsoft.com/office/powerpoint/2010/main" val="233092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better labelling,</a:t>
            </a:r>
            <a:r>
              <a:rPr lang="en-US" b="0" baseline="0" dirty="0" smtClean="0"/>
              <a:t> but font still too small. Also is this the risk of progression from your formula? Is it calibrated?</a:t>
            </a:r>
          </a:p>
          <a:p>
            <a:endParaRPr lang="en-US" b="0" baseline="0" dirty="0" smtClean="0"/>
          </a:p>
          <a:p>
            <a:r>
              <a:rPr lang="en-US" b="0" baseline="0" dirty="0" smtClean="0"/>
              <a:t>HA: yes, its P(t) formula result by using P0 and lambda estimated by MCMC. Meaning the RR for each individual in the model is calculated by this formula based on his month since infection.</a:t>
            </a:r>
          </a:p>
          <a:p>
            <a:r>
              <a:rPr lang="en-US" b="0" baseline="0" dirty="0" smtClean="0"/>
              <a:t> I didn’t get what do you mean by is it calibrated? Calibrated to what?</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14</a:t>
            </a:fld>
            <a:endParaRPr lang="en-US"/>
          </a:p>
        </p:txBody>
      </p:sp>
    </p:spTree>
    <p:extLst>
      <p:ext uri="{BB962C8B-B14F-4D97-AF65-F5344CB8AC3E}">
        <p14:creationId xmlns:p14="http://schemas.microsoft.com/office/powerpoint/2010/main" val="3670851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Do</a:t>
            </a:r>
            <a:r>
              <a:rPr lang="en-US" b="0" baseline="0" dirty="0" smtClean="0"/>
              <a:t> you think this slide </a:t>
            </a:r>
            <a:r>
              <a:rPr lang="en-US" b="0" baseline="0" smtClean="0"/>
              <a:t>is needed?</a:t>
            </a:r>
            <a:endParaRPr lang="en-US" b="0" dirty="0"/>
          </a:p>
        </p:txBody>
      </p:sp>
      <p:sp>
        <p:nvSpPr>
          <p:cNvPr id="4" name="Slide Number Placeholder 3"/>
          <p:cNvSpPr>
            <a:spLocks noGrp="1"/>
          </p:cNvSpPr>
          <p:nvPr>
            <p:ph type="sldNum" sz="quarter" idx="10"/>
          </p:nvPr>
        </p:nvSpPr>
        <p:spPr/>
        <p:txBody>
          <a:bodyPr/>
          <a:lstStyle/>
          <a:p>
            <a:fld id="{55539BA9-B6E6-7347-A770-3BEE8A957AF2}" type="slidenum">
              <a:rPr lang="en-US" smtClean="0"/>
              <a:t>15</a:t>
            </a:fld>
            <a:endParaRPr lang="en-US"/>
          </a:p>
        </p:txBody>
      </p:sp>
    </p:spTree>
    <p:extLst>
      <p:ext uri="{BB962C8B-B14F-4D97-AF65-F5344CB8AC3E}">
        <p14:creationId xmlns:p14="http://schemas.microsoft.com/office/powerpoint/2010/main" val="3670851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Need to be able to read the axis labels, MUCH bigger</a:t>
            </a:r>
            <a:r>
              <a:rPr lang="en-US" b="0" baseline="0" dirty="0" smtClean="0"/>
              <a:t> font. How did you estimate the risk ratios? From calibration?</a:t>
            </a:r>
          </a:p>
          <a:p>
            <a:r>
              <a:rPr lang="en-US" b="0" baseline="0" dirty="0" smtClean="0"/>
              <a:t>HA: From MCMC</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16</a:t>
            </a:fld>
            <a:endParaRPr lang="en-US"/>
          </a:p>
        </p:txBody>
      </p:sp>
    </p:spTree>
    <p:extLst>
      <p:ext uri="{BB962C8B-B14F-4D97-AF65-F5344CB8AC3E}">
        <p14:creationId xmlns:p14="http://schemas.microsoft.com/office/powerpoint/2010/main" val="294123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HA:</a:t>
            </a:r>
            <a:r>
              <a:rPr lang="en-US" b="0" baseline="0" dirty="0" smtClean="0"/>
              <a:t>  the two point of bump are because: the P0 estimated for first two years are less than the other P0s, so instead of having 2 values for P0 we decided to have one.</a:t>
            </a:r>
          </a:p>
          <a:p>
            <a:r>
              <a:rPr lang="en-US" b="0" baseline="0" dirty="0" smtClean="0"/>
              <a:t>At 2009, we have jump on new immigrants that tend to have a little mismatch</a:t>
            </a:r>
            <a:endParaRPr lang="en-US" b="0" dirty="0"/>
          </a:p>
        </p:txBody>
      </p:sp>
      <p:sp>
        <p:nvSpPr>
          <p:cNvPr id="4" name="Slide Number Placeholder 3"/>
          <p:cNvSpPr>
            <a:spLocks noGrp="1"/>
          </p:cNvSpPr>
          <p:nvPr>
            <p:ph type="sldNum" sz="quarter" idx="10"/>
          </p:nvPr>
        </p:nvSpPr>
        <p:spPr/>
        <p:txBody>
          <a:bodyPr/>
          <a:lstStyle/>
          <a:p>
            <a:fld id="{55539BA9-B6E6-7347-A770-3BEE8A957AF2}" type="slidenum">
              <a:rPr lang="en-US" smtClean="0"/>
              <a:t>17</a:t>
            </a:fld>
            <a:endParaRPr lang="en-US"/>
          </a:p>
        </p:txBody>
      </p:sp>
    </p:spTree>
    <p:extLst>
      <p:ext uri="{BB962C8B-B14F-4D97-AF65-F5344CB8AC3E}">
        <p14:creationId xmlns:p14="http://schemas.microsoft.com/office/powerpoint/2010/main" val="1928388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are not even close</a:t>
            </a:r>
            <a:r>
              <a:rPr lang="en-US" b="0" baseline="0" dirty="0" smtClean="0"/>
              <a:t> to TB elimination. Lets look at TTT results.</a:t>
            </a:r>
            <a:endParaRPr lang="en-US" b="0" dirty="0"/>
          </a:p>
        </p:txBody>
      </p:sp>
      <p:sp>
        <p:nvSpPr>
          <p:cNvPr id="4" name="Slide Number Placeholder 3"/>
          <p:cNvSpPr>
            <a:spLocks noGrp="1"/>
          </p:cNvSpPr>
          <p:nvPr>
            <p:ph type="sldNum" sz="quarter" idx="10"/>
          </p:nvPr>
        </p:nvSpPr>
        <p:spPr/>
        <p:txBody>
          <a:bodyPr/>
          <a:lstStyle/>
          <a:p>
            <a:fld id="{55539BA9-B6E6-7347-A770-3BEE8A957AF2}" type="slidenum">
              <a:rPr lang="en-US" smtClean="0"/>
              <a:t>18</a:t>
            </a:fld>
            <a:endParaRPr lang="en-US"/>
          </a:p>
        </p:txBody>
      </p:sp>
    </p:spTree>
    <p:extLst>
      <p:ext uri="{BB962C8B-B14F-4D97-AF65-F5344CB8AC3E}">
        <p14:creationId xmlns:p14="http://schemas.microsoft.com/office/powerpoint/2010/main" val="192838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spelling “card” not “cart”. Nice graph! (but larger</a:t>
            </a:r>
            <a:r>
              <a:rPr lang="en-US" b="0" baseline="0" dirty="0" smtClean="0"/>
              <a:t> font </a:t>
            </a:r>
            <a:r>
              <a:rPr lang="en-US" b="0" baseline="0" dirty="0" err="1" smtClean="0"/>
              <a:t>pls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19</a:t>
            </a:fld>
            <a:endParaRPr lang="en-US"/>
          </a:p>
        </p:txBody>
      </p:sp>
    </p:spTree>
    <p:extLst>
      <p:ext uri="{BB962C8B-B14F-4D97-AF65-F5344CB8AC3E}">
        <p14:creationId xmlns:p14="http://schemas.microsoft.com/office/powerpoint/2010/main" val="246419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2</a:t>
            </a:fld>
            <a:endParaRPr lang="en-US" dirty="0"/>
          </a:p>
        </p:txBody>
      </p:sp>
    </p:spTree>
    <p:extLst>
      <p:ext uri="{BB962C8B-B14F-4D97-AF65-F5344CB8AC3E}">
        <p14:creationId xmlns:p14="http://schemas.microsoft.com/office/powerpoint/2010/main" val="1435636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Old</a:t>
            </a:r>
            <a:r>
              <a:rPr lang="en-US" b="1" baseline="0" dirty="0" smtClean="0"/>
              <a:t> and new ones</a:t>
            </a:r>
          </a:p>
          <a:p>
            <a:r>
              <a:rPr lang="en-US" b="1" baseline="0" dirty="0" smtClean="0"/>
              <a:t>HA: question? Is “High prevalence testing” a good name for this scenario? </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20</a:t>
            </a:fld>
            <a:endParaRPr lang="en-US"/>
          </a:p>
        </p:txBody>
      </p:sp>
    </p:spTree>
    <p:extLst>
      <p:ext uri="{BB962C8B-B14F-4D97-AF65-F5344CB8AC3E}">
        <p14:creationId xmlns:p14="http://schemas.microsoft.com/office/powerpoint/2010/main" val="1072751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a:t>
            </a:r>
            <a:r>
              <a:rPr lang="en-US" b="0" baseline="0" dirty="0" smtClean="0"/>
              <a:t> borrow this plot from Alex paper to have a review of what we got from Y1. </a:t>
            </a:r>
          </a:p>
          <a:p>
            <a:r>
              <a:rPr lang="en-US" b="0" baseline="0" dirty="0" smtClean="0"/>
              <a:t>I asked him for his permission but have not heard back. If you think its not needed, delete it.</a:t>
            </a:r>
          </a:p>
          <a:p>
            <a:endParaRPr lang="en-US" b="0" baseline="0" dirty="0" smtClean="0"/>
          </a:p>
          <a:p>
            <a:endParaRPr lang="en-US" b="0" baseline="0" dirty="0" smtClean="0"/>
          </a:p>
          <a:p>
            <a:r>
              <a:rPr lang="en-US" b="0" baseline="0" dirty="0" smtClean="0"/>
              <a:t>With 10x FB testing we reach pre-elimination at 2070 if we start TTT at 2016</a:t>
            </a:r>
            <a:endParaRPr lang="en-US" b="0" dirty="0"/>
          </a:p>
        </p:txBody>
      </p:sp>
      <p:sp>
        <p:nvSpPr>
          <p:cNvPr id="4" name="Slide Number Placeholder 3"/>
          <p:cNvSpPr>
            <a:spLocks noGrp="1"/>
          </p:cNvSpPr>
          <p:nvPr>
            <p:ph type="sldNum" sz="quarter" idx="10"/>
          </p:nvPr>
        </p:nvSpPr>
        <p:spPr/>
        <p:txBody>
          <a:bodyPr/>
          <a:lstStyle/>
          <a:p>
            <a:fld id="{55539BA9-B6E6-7347-A770-3BEE8A957AF2}" type="slidenum">
              <a:rPr lang="en-US" smtClean="0"/>
              <a:t>21</a:t>
            </a:fld>
            <a:endParaRPr lang="en-US"/>
          </a:p>
        </p:txBody>
      </p:sp>
    </p:spTree>
    <p:extLst>
      <p:ext uri="{BB962C8B-B14F-4D97-AF65-F5344CB8AC3E}">
        <p14:creationId xmlns:p14="http://schemas.microsoft.com/office/powerpoint/2010/main" val="1072751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55539BA9-B6E6-7347-A770-3BEE8A957AF2}" type="slidenum">
              <a:rPr lang="en-US" smtClean="0"/>
              <a:t>22</a:t>
            </a:fld>
            <a:endParaRPr lang="en-US"/>
          </a:p>
        </p:txBody>
      </p:sp>
    </p:spTree>
    <p:extLst>
      <p:ext uri="{BB962C8B-B14F-4D97-AF65-F5344CB8AC3E}">
        <p14:creationId xmlns:p14="http://schemas.microsoft.com/office/powerpoint/2010/main" val="242977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keep the universal on arrival testing and base-case for all other TTT as default.</a:t>
            </a:r>
          </a:p>
        </p:txBody>
      </p:sp>
      <p:sp>
        <p:nvSpPr>
          <p:cNvPr id="4" name="Slide Number Placeholder 3"/>
          <p:cNvSpPr>
            <a:spLocks noGrp="1"/>
          </p:cNvSpPr>
          <p:nvPr>
            <p:ph type="sldNum" sz="quarter" idx="10"/>
          </p:nvPr>
        </p:nvSpPr>
        <p:spPr/>
        <p:txBody>
          <a:bodyPr/>
          <a:lstStyle/>
          <a:p>
            <a:fld id="{55539BA9-B6E6-7347-A770-3BEE8A957AF2}" type="slidenum">
              <a:rPr lang="en-US" smtClean="0"/>
              <a:t>23</a:t>
            </a:fld>
            <a:endParaRPr lang="en-US"/>
          </a:p>
        </p:txBody>
      </p:sp>
    </p:spTree>
    <p:extLst>
      <p:ext uri="{BB962C8B-B14F-4D97-AF65-F5344CB8AC3E}">
        <p14:creationId xmlns:p14="http://schemas.microsoft.com/office/powerpoint/2010/main" val="242977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From now on, for all tests I have base-case and Universal as default testing</a:t>
            </a:r>
          </a:p>
        </p:txBody>
      </p:sp>
      <p:sp>
        <p:nvSpPr>
          <p:cNvPr id="4" name="Slide Number Placeholder 3"/>
          <p:cNvSpPr>
            <a:spLocks noGrp="1"/>
          </p:cNvSpPr>
          <p:nvPr>
            <p:ph type="sldNum" sz="quarter" idx="10"/>
          </p:nvPr>
        </p:nvSpPr>
        <p:spPr/>
        <p:txBody>
          <a:bodyPr/>
          <a:lstStyle/>
          <a:p>
            <a:fld id="{55539BA9-B6E6-7347-A770-3BEE8A957AF2}" type="slidenum">
              <a:rPr lang="en-US" smtClean="0"/>
              <a:t>24</a:t>
            </a:fld>
            <a:endParaRPr lang="en-US"/>
          </a:p>
        </p:txBody>
      </p:sp>
    </p:spTree>
    <p:extLst>
      <p:ext uri="{BB962C8B-B14F-4D97-AF65-F5344CB8AC3E}">
        <p14:creationId xmlns:p14="http://schemas.microsoft.com/office/powerpoint/2010/main" val="242977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0" dirty="0" smtClean="0"/>
              <a:t> – legend font size! Might want separate</a:t>
            </a:r>
            <a:r>
              <a:rPr lang="en-US" b="0" baseline="0" dirty="0" smtClean="0"/>
              <a:t> slide on Target population bullet list – this is important! And show #s vs. your prior slide on arrivals</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25</a:t>
            </a:fld>
            <a:endParaRPr lang="en-US"/>
          </a:p>
        </p:txBody>
      </p:sp>
    </p:spTree>
    <p:extLst>
      <p:ext uri="{BB962C8B-B14F-4D97-AF65-F5344CB8AC3E}">
        <p14:creationId xmlns:p14="http://schemas.microsoft.com/office/powerpoint/2010/main" val="240964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a:t>
            </a:r>
            <a:r>
              <a:rPr lang="en-US" b="1" baseline="0" dirty="0" smtClean="0"/>
              <a:t> gets smooth around 2030, let’ compare the targeted population size in LTBI states at 2020(before TTT) and 2030. </a:t>
            </a:r>
            <a:endParaRPr lang="en-US" b="1" dirty="0"/>
          </a:p>
        </p:txBody>
      </p:sp>
      <p:sp>
        <p:nvSpPr>
          <p:cNvPr id="4" name="Slide Number Placeholder 3"/>
          <p:cNvSpPr>
            <a:spLocks noGrp="1"/>
          </p:cNvSpPr>
          <p:nvPr>
            <p:ph type="sldNum" sz="quarter" idx="10"/>
          </p:nvPr>
        </p:nvSpPr>
        <p:spPr/>
        <p:txBody>
          <a:bodyPr/>
          <a:lstStyle/>
          <a:p>
            <a:fld id="{55539BA9-B6E6-7347-A770-3BEE8A957AF2}" type="slidenum">
              <a:rPr lang="en-US" smtClean="0"/>
              <a:t>26</a:t>
            </a:fld>
            <a:endParaRPr lang="en-US"/>
          </a:p>
        </p:txBody>
      </p:sp>
    </p:spTree>
    <p:extLst>
      <p:ext uri="{BB962C8B-B14F-4D97-AF65-F5344CB8AC3E}">
        <p14:creationId xmlns:p14="http://schemas.microsoft.com/office/powerpoint/2010/main" val="47236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Shows</a:t>
            </a:r>
            <a:r>
              <a:rPr lang="en-US" b="0" baseline="0" dirty="0" smtClean="0"/>
              <a:t> the intervention has worked.</a:t>
            </a:r>
            <a:endParaRPr lang="en-US" b="0" dirty="0" smtClean="0"/>
          </a:p>
          <a:p>
            <a:r>
              <a:rPr lang="en-US" b="0" baseline="0" dirty="0" smtClean="0"/>
              <a:t>Lets see what are the largest group at LTBI population at 2030</a:t>
            </a:r>
            <a:endParaRPr lang="en-US" b="0" dirty="0" smtClean="0"/>
          </a:p>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27</a:t>
            </a:fld>
            <a:endParaRPr lang="en-US"/>
          </a:p>
        </p:txBody>
      </p:sp>
    </p:spTree>
    <p:extLst>
      <p:ext uri="{BB962C8B-B14F-4D97-AF65-F5344CB8AC3E}">
        <p14:creationId xmlns:p14="http://schemas.microsoft.com/office/powerpoint/2010/main" val="1224167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So its good to included</a:t>
            </a:r>
            <a:r>
              <a:rPr lang="en-US" b="0" baseline="0" dirty="0" smtClean="0"/>
              <a:t> them to high prevalence testing to see what we get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28</a:t>
            </a:fld>
            <a:endParaRPr lang="en-US"/>
          </a:p>
        </p:txBody>
      </p:sp>
    </p:spTree>
    <p:extLst>
      <p:ext uri="{BB962C8B-B14F-4D97-AF65-F5344CB8AC3E}">
        <p14:creationId xmlns:p14="http://schemas.microsoft.com/office/powerpoint/2010/main" val="2185068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So its good to included</a:t>
            </a:r>
            <a:r>
              <a:rPr lang="en-US" b="0" baseline="0" dirty="0" smtClean="0"/>
              <a:t> them to high prevalence testing to see what we get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29</a:t>
            </a:fld>
            <a:endParaRPr lang="en-US"/>
          </a:p>
        </p:txBody>
      </p:sp>
    </p:spTree>
    <p:extLst>
      <p:ext uri="{BB962C8B-B14F-4D97-AF65-F5344CB8AC3E}">
        <p14:creationId xmlns:p14="http://schemas.microsoft.com/office/powerpoint/2010/main" val="218506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dirty="0" smtClean="0"/>
              <a:t> – put Modelers</a:t>
            </a:r>
            <a:r>
              <a:rPr lang="en-US" baseline="0" dirty="0" smtClean="0"/>
              <a:t> first for this presentation</a:t>
            </a:r>
            <a:endParaRPr lang="en-US" dirty="0"/>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3</a:t>
            </a:fld>
            <a:endParaRPr lang="en-US" dirty="0"/>
          </a:p>
        </p:txBody>
      </p:sp>
    </p:spTree>
    <p:extLst>
      <p:ext uri="{BB962C8B-B14F-4D97-AF65-F5344CB8AC3E}">
        <p14:creationId xmlns:p14="http://schemas.microsoft.com/office/powerpoint/2010/main" val="3047258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would like to compare the cumulative number of tests and results, The jobs are still running, so will add them when its ready.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30</a:t>
            </a:fld>
            <a:endParaRPr lang="en-US"/>
          </a:p>
        </p:txBody>
      </p:sp>
    </p:spTree>
    <p:extLst>
      <p:ext uri="{BB962C8B-B14F-4D97-AF65-F5344CB8AC3E}">
        <p14:creationId xmlns:p14="http://schemas.microsoft.com/office/powerpoint/2010/main" val="2185068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32</a:t>
            </a:fld>
            <a:endParaRPr lang="en-US"/>
          </a:p>
        </p:txBody>
      </p:sp>
    </p:spTree>
    <p:extLst>
      <p:ext uri="{BB962C8B-B14F-4D97-AF65-F5344CB8AC3E}">
        <p14:creationId xmlns:p14="http://schemas.microsoft.com/office/powerpoint/2010/main" val="2185068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need more discussion with team .</a:t>
            </a:r>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33</a:t>
            </a:fld>
            <a:endParaRPr lang="en-US"/>
          </a:p>
        </p:txBody>
      </p:sp>
    </p:spTree>
    <p:extLst>
      <p:ext uri="{BB962C8B-B14F-4D97-AF65-F5344CB8AC3E}">
        <p14:creationId xmlns:p14="http://schemas.microsoft.com/office/powerpoint/2010/main" val="218506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TB elimination of strategies to expand upon current screening of refugees and documented immigrants for active TB. Specifically, we will explore two expansion strategies: a) </a:t>
            </a:r>
            <a:r>
              <a:rPr lang="en-US" sz="1200" b="1" i="1" kern="1200" dirty="0" smtClean="0">
                <a:solidFill>
                  <a:schemeClr val="tx1"/>
                </a:solidFill>
                <a:latin typeface="Times New Roman" pitchFamily="18" charset="0"/>
                <a:ea typeface="+mn-ea"/>
                <a:cs typeface="+mn-cs"/>
              </a:rPr>
              <a:t>Expand TB testing and treatment of refugees and documented immigrants to include LTBI</a:t>
            </a:r>
            <a:r>
              <a:rPr lang="en-US" sz="1200" b="0" i="0" kern="1200" dirty="0" smtClean="0">
                <a:solidFill>
                  <a:schemeClr val="tx1"/>
                </a:solidFill>
                <a:latin typeface="Times New Roman" pitchFamily="18" charset="0"/>
                <a:ea typeface="+mn-ea"/>
                <a:cs typeface="+mn-cs"/>
              </a:rPr>
              <a:t>, not just active TB; b) </a:t>
            </a:r>
            <a:r>
              <a:rPr lang="en-US" sz="1200" b="1" i="1" kern="1200" dirty="0" smtClean="0">
                <a:solidFill>
                  <a:schemeClr val="tx1"/>
                </a:solidFill>
                <a:latin typeface="Times New Roman" pitchFamily="18" charset="0"/>
                <a:ea typeface="+mn-ea"/>
                <a:cs typeface="+mn-cs"/>
              </a:rPr>
              <a:t>Expand active TB testing and treatment to classes of migrants</a:t>
            </a:r>
            <a:r>
              <a:rPr lang="en-US" sz="1200" b="0" i="0" kern="1200" dirty="0" smtClean="0">
                <a:solidFill>
                  <a:schemeClr val="tx1"/>
                </a:solidFill>
                <a:latin typeface="Times New Roman" pitchFamily="18" charset="0"/>
                <a:ea typeface="+mn-ea"/>
                <a:cs typeface="+mn-cs"/>
              </a:rPr>
              <a:t> </a:t>
            </a:r>
            <a:r>
              <a:rPr lang="en-US" sz="1200" b="1" i="1" kern="1200" dirty="0" smtClean="0">
                <a:solidFill>
                  <a:schemeClr val="tx1"/>
                </a:solidFill>
                <a:latin typeface="Times New Roman" pitchFamily="18" charset="0"/>
                <a:ea typeface="+mn-ea"/>
                <a:cs typeface="+mn-cs"/>
              </a:rPr>
              <a:t>not currently screened</a:t>
            </a:r>
            <a:r>
              <a:rPr lang="en-US" sz="1200" b="0" i="0" kern="1200" dirty="0" smtClean="0">
                <a:solidFill>
                  <a:schemeClr val="tx1"/>
                </a:solidFill>
                <a:latin typeface="Times New Roman" pitchFamily="18" charset="0"/>
                <a:ea typeface="+mn-ea"/>
                <a:cs typeface="+mn-cs"/>
              </a:rPr>
              <a:t> (</a:t>
            </a:r>
            <a:r>
              <a:rPr lang="en-US" sz="1200" b="0" i="1" kern="1200" dirty="0" smtClean="0">
                <a:solidFill>
                  <a:schemeClr val="tx1"/>
                </a:solidFill>
                <a:latin typeface="Times New Roman" pitchFamily="18" charset="0"/>
                <a:ea typeface="+mn-ea"/>
                <a:cs typeface="+mn-cs"/>
              </a:rPr>
              <a:t>e.g</a:t>
            </a:r>
            <a:r>
              <a:rPr lang="en-US" sz="1200" b="0" i="0" kern="1200" dirty="0" smtClean="0">
                <a:solidFill>
                  <a:schemeClr val="tx1"/>
                </a:solidFill>
                <a:latin typeface="Times New Roman" pitchFamily="18" charset="0"/>
                <a:ea typeface="+mn-ea"/>
                <a:cs typeface="+mn-cs"/>
              </a:rPr>
              <a:t>., students, asylum seekers, seasonal undocumented workers); and c) </a:t>
            </a:r>
            <a:r>
              <a:rPr lang="en-US" sz="1200" b="1" i="1" kern="1200" dirty="0" smtClean="0">
                <a:solidFill>
                  <a:schemeClr val="tx1"/>
                </a:solidFill>
                <a:latin typeface="Times New Roman" pitchFamily="18" charset="0"/>
                <a:ea typeface="+mn-ea"/>
                <a:cs typeface="+mn-cs"/>
              </a:rPr>
              <a:t>Both strategies in combination</a:t>
            </a:r>
            <a:r>
              <a:rPr lang="en-US" sz="1200" b="0" i="0" kern="1200" dirty="0" smtClean="0">
                <a:solidFill>
                  <a:schemeClr val="tx1"/>
                </a:solidFill>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4</a:t>
            </a:fld>
            <a:endParaRPr lang="en-US" dirty="0"/>
          </a:p>
        </p:txBody>
      </p:sp>
    </p:spTree>
    <p:extLst>
      <p:ext uri="{BB962C8B-B14F-4D97-AF65-F5344CB8AC3E}">
        <p14:creationId xmlns:p14="http://schemas.microsoft.com/office/powerpoint/2010/main" val="2022330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solidFill>
                  <a:srgbClr val="F26D04"/>
                </a:solidFill>
              </a:rPr>
              <a:t>Background </a:t>
            </a:r>
            <a:r>
              <a:rPr lang="en-US" dirty="0" smtClean="0">
                <a:solidFill>
                  <a:srgbClr val="F26D04"/>
                </a:solidFill>
              </a:rPr>
              <a:t>slide, key stats to frame discussion</a:t>
            </a:r>
            <a:r>
              <a:rPr lang="en-US" sz="3200" dirty="0" smtClean="0">
                <a:solidFill>
                  <a:srgbClr val="F26D04"/>
                </a:solidFill>
              </a:rPr>
              <a:t>,</a:t>
            </a:r>
            <a:r>
              <a:rPr lang="en-US" sz="3200" baseline="0" dirty="0" smtClean="0">
                <a:solidFill>
                  <a:srgbClr val="F26D04"/>
                </a:solidFill>
              </a:rPr>
              <a:t> </a:t>
            </a:r>
            <a:r>
              <a:rPr lang="en-US" sz="3200" dirty="0" smtClean="0">
                <a:solidFill>
                  <a:srgbClr val="F26D04"/>
                </a:solidFill>
              </a:rPr>
              <a:t>for example for TB in CA you may put the following:</a:t>
            </a:r>
          </a:p>
          <a:p>
            <a:r>
              <a:rPr lang="en-US" kern="0" dirty="0" smtClean="0"/>
              <a:t>Highest TB burden in US states</a:t>
            </a:r>
          </a:p>
          <a:p>
            <a:pPr lvl="1"/>
            <a:r>
              <a:rPr lang="en-US" kern="0" dirty="0" smtClean="0"/>
              <a:t>~25% of TB in the U.S.</a:t>
            </a:r>
          </a:p>
          <a:p>
            <a:pPr lvl="1"/>
            <a:r>
              <a:rPr lang="en-US" kern="0" dirty="0" smtClean="0"/>
              <a:t>One active case every four hours</a:t>
            </a:r>
          </a:p>
          <a:p>
            <a:r>
              <a:rPr lang="en-US" kern="0" dirty="0" smtClean="0"/>
              <a:t>Large foreign-born population: </a:t>
            </a:r>
          </a:p>
          <a:p>
            <a:pPr lvl="1"/>
            <a:r>
              <a:rPr lang="en-US" kern="0" dirty="0" smtClean="0"/>
              <a:t>&gt; 10 million immigrants (27% of CA pop.)</a:t>
            </a:r>
          </a:p>
          <a:p>
            <a:pPr lvl="1"/>
            <a:r>
              <a:rPr lang="en-US" kern="0" dirty="0" smtClean="0"/>
              <a:t>~25% of foreign-born in U.S.</a:t>
            </a:r>
          </a:p>
          <a:p>
            <a:r>
              <a:rPr lang="en-US" kern="0" dirty="0" smtClean="0"/>
              <a:t>World Health Organization calls for TB elimination in low-incidence settings</a:t>
            </a:r>
          </a:p>
          <a:p>
            <a:endParaRPr lang="en-US" sz="3200" dirty="0">
              <a:solidFill>
                <a:srgbClr val="F26D04"/>
              </a:solidFill>
            </a:endParaRPr>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5</a:t>
            </a:fld>
            <a:endParaRPr lang="en-US" dirty="0"/>
          </a:p>
        </p:txBody>
      </p:sp>
    </p:spTree>
    <p:extLst>
      <p:ext uri="{BB962C8B-B14F-4D97-AF65-F5344CB8AC3E}">
        <p14:creationId xmlns:p14="http://schemas.microsoft.com/office/powerpoint/2010/main" val="334874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solidFill>
                  <a:srgbClr val="F26D04"/>
                </a:solidFill>
              </a:rPr>
              <a:t>CA</a:t>
            </a:r>
            <a:r>
              <a:rPr lang="en-US" sz="3200" baseline="0" dirty="0" smtClean="0">
                <a:solidFill>
                  <a:srgbClr val="F26D04"/>
                </a:solidFill>
              </a:rPr>
              <a:t> has significant foreign born population representing about 27% of the total population of california and if undocumented included is approximately 10.4 million people of a population of about 30 million.</a:t>
            </a:r>
          </a:p>
          <a:p>
            <a:r>
              <a:rPr lang="en-US" sz="3200" baseline="0" dirty="0" smtClean="0">
                <a:solidFill>
                  <a:srgbClr val="F26D04"/>
                </a:solidFill>
              </a:rPr>
              <a:t>Because of this the FB population has the potential to be a significant in terms of CA TB Control</a:t>
            </a:r>
            <a:endParaRPr lang="en-US" sz="3200" dirty="0">
              <a:solidFill>
                <a:srgbClr val="F26D04"/>
              </a:solidFill>
            </a:endParaRPr>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6</a:t>
            </a:fld>
            <a:endParaRPr lang="en-US" dirty="0"/>
          </a:p>
        </p:txBody>
      </p:sp>
    </p:spTree>
    <p:extLst>
      <p:ext uri="{BB962C8B-B14F-4D97-AF65-F5344CB8AC3E}">
        <p14:creationId xmlns:p14="http://schemas.microsoft.com/office/powerpoint/2010/main" val="131760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7</a:t>
            </a:fld>
            <a:endParaRPr lang="en-US"/>
          </a:p>
        </p:txBody>
      </p:sp>
    </p:spTree>
    <p:extLst>
      <p:ext uri="{BB962C8B-B14F-4D97-AF65-F5344CB8AC3E}">
        <p14:creationId xmlns:p14="http://schemas.microsoft.com/office/powerpoint/2010/main" val="287016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dirty="0" smtClean="0"/>
              <a:t> – put Modelers</a:t>
            </a:r>
            <a:r>
              <a:rPr lang="en-US" baseline="0" dirty="0" smtClean="0"/>
              <a:t> first for this presentation</a:t>
            </a:r>
            <a:endParaRPr lang="en-US" dirty="0"/>
          </a:p>
        </p:txBody>
      </p:sp>
      <p:sp>
        <p:nvSpPr>
          <p:cNvPr id="4" name="Slide Number Placeholder 3"/>
          <p:cNvSpPr>
            <a:spLocks noGrp="1"/>
          </p:cNvSpPr>
          <p:nvPr>
            <p:ph type="sldNum" sz="quarter" idx="10"/>
          </p:nvPr>
        </p:nvSpPr>
        <p:spPr/>
        <p:txBody>
          <a:bodyPr/>
          <a:lstStyle/>
          <a:p>
            <a:pPr>
              <a:defRPr/>
            </a:pPr>
            <a:fld id="{99891BFE-21C8-4DCF-96B3-F0575B0D905F}" type="slidenum">
              <a:rPr lang="en-US" smtClean="0"/>
              <a:pPr>
                <a:defRPr/>
              </a:pPr>
              <a:t>8</a:t>
            </a:fld>
            <a:endParaRPr lang="en-US" dirty="0"/>
          </a:p>
        </p:txBody>
      </p:sp>
    </p:spTree>
    <p:extLst>
      <p:ext uri="{BB962C8B-B14F-4D97-AF65-F5344CB8AC3E}">
        <p14:creationId xmlns:p14="http://schemas.microsoft.com/office/powerpoint/2010/main" val="304725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JGK</a:t>
            </a:r>
            <a:r>
              <a:rPr lang="en-US" baseline="0" dirty="0" smtClean="0"/>
              <a:t> – Pretty! How well this works depends on how it’s explained. I think you need an arrow from treatment to “Cured”  or “Uninfected”</a:t>
            </a:r>
          </a:p>
          <a:p>
            <a:r>
              <a:rPr lang="en-US" baseline="0" dirty="0" smtClean="0"/>
              <a:t>HA: There is no such a transition in the model. People in treatment, after finishing treatment, by efficacy value get less likely to get TB.</a:t>
            </a:r>
          </a:p>
          <a:p>
            <a:endParaRPr lang="en-US" baseline="0" dirty="0" smtClean="0"/>
          </a:p>
          <a:p>
            <a:r>
              <a:rPr lang="en-US" baseline="0" dirty="0" smtClean="0"/>
              <a:t>HA:I will spend some time in this slide to explain the transitions, parameters, formulas we are using as well implementation structure.</a:t>
            </a:r>
          </a:p>
          <a:p>
            <a:endParaRPr lang="en-US" baseline="0" dirty="0" smtClean="0"/>
          </a:p>
          <a:p>
            <a:endParaRPr lang="en-US" baseline="0" dirty="0" smtClean="0"/>
          </a:p>
          <a:p>
            <a:r>
              <a:rPr lang="en-US" dirty="0" smtClean="0"/>
              <a:t>The simplest way to show the overall view of our model.</a:t>
            </a:r>
            <a:r>
              <a:rPr lang="en-US" baseline="0" dirty="0" smtClean="0"/>
              <a:t> Since its an individual based model, each combination of attributes generate new transition probability, in other words new arrow in the model. </a:t>
            </a:r>
          </a:p>
          <a:p>
            <a:r>
              <a:rPr lang="en-US" baseline="0" dirty="0" smtClean="0"/>
              <a:t>Test and treatment have different sensitivity, specificity values, and have cycle of treatments.</a:t>
            </a:r>
          </a:p>
          <a:p>
            <a:r>
              <a:rPr lang="en-US" baseline="0" dirty="0" smtClean="0"/>
              <a:t>Testing by itself is combination of different scenarios, targeting different people with combination of attributes.</a:t>
            </a:r>
          </a:p>
          <a:p>
            <a:endParaRPr lang="en-US" baseline="0" dirty="0" smtClean="0"/>
          </a:p>
          <a:p>
            <a:r>
              <a:rPr lang="en-US" baseline="0" dirty="0" smtClean="0"/>
              <a:t>Some attributes are been updated in the simulation at each cycle as, months being in US, changing between visa status, month of test, monthly rate of getting of each of the risk factors, monthly leaving (both out-immigrants and death rate), etc.</a:t>
            </a:r>
            <a:endParaRPr lang="en-US" dirty="0"/>
          </a:p>
        </p:txBody>
      </p:sp>
      <p:sp>
        <p:nvSpPr>
          <p:cNvPr id="4" name="Slide Number Placeholder 3"/>
          <p:cNvSpPr>
            <a:spLocks noGrp="1"/>
          </p:cNvSpPr>
          <p:nvPr>
            <p:ph type="sldNum" sz="quarter" idx="10"/>
          </p:nvPr>
        </p:nvSpPr>
        <p:spPr/>
        <p:txBody>
          <a:bodyPr/>
          <a:lstStyle/>
          <a:p>
            <a:fld id="{55539BA9-B6E6-7347-A770-3BEE8A957AF2}" type="slidenum">
              <a:rPr lang="en-US" smtClean="0"/>
              <a:t>9</a:t>
            </a:fld>
            <a:endParaRPr lang="en-US"/>
          </a:p>
        </p:txBody>
      </p:sp>
    </p:spTree>
    <p:extLst>
      <p:ext uri="{BB962C8B-B14F-4D97-AF65-F5344CB8AC3E}">
        <p14:creationId xmlns:p14="http://schemas.microsoft.com/office/powerpoint/2010/main" val="248480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3C3F9-6FB8-9E49-BA3D-7DF39972B57A}"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266217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3C3F9-6FB8-9E49-BA3D-7DF39972B57A}"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27860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3C3F9-6FB8-9E49-BA3D-7DF39972B57A}"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323833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57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57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81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3C3F9-6FB8-9E49-BA3D-7DF39972B57A}"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201383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3C3F9-6FB8-9E49-BA3D-7DF39972B57A}"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358719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B3C3F9-6FB8-9E49-BA3D-7DF39972B57A}"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193353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B3C3F9-6FB8-9E49-BA3D-7DF39972B57A}"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76818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B3C3F9-6FB8-9E49-BA3D-7DF39972B57A}"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157734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3C3F9-6FB8-9E49-BA3D-7DF39972B57A}"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360191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3C3F9-6FB8-9E49-BA3D-7DF39972B57A}"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98732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3C3F9-6FB8-9E49-BA3D-7DF39972B57A}"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259C6-7ECA-2748-B79A-86DEFECB01D6}" type="slidenum">
              <a:rPr lang="en-US" smtClean="0"/>
              <a:t>‹#›</a:t>
            </a:fld>
            <a:endParaRPr lang="en-US"/>
          </a:p>
        </p:txBody>
      </p:sp>
    </p:spTree>
    <p:extLst>
      <p:ext uri="{BB962C8B-B14F-4D97-AF65-F5344CB8AC3E}">
        <p14:creationId xmlns:p14="http://schemas.microsoft.com/office/powerpoint/2010/main" val="30306828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C3F9-6FB8-9E49-BA3D-7DF39972B57A}" type="datetimeFigureOut">
              <a:rPr lang="en-US" smtClean="0"/>
              <a:t>6/26/17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259C6-7ECA-2748-B79A-86DEFECB01D6}" type="slidenum">
              <a:rPr lang="en-US" smtClean="0"/>
              <a:t>‹#›</a:t>
            </a:fld>
            <a:endParaRPr lang="en-US"/>
          </a:p>
        </p:txBody>
      </p:sp>
    </p:spTree>
    <p:extLst>
      <p:ext uri="{BB962C8B-B14F-4D97-AF65-F5344CB8AC3E}">
        <p14:creationId xmlns:p14="http://schemas.microsoft.com/office/powerpoint/2010/main" val="340189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tiff"/><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21.emf"/><Relationship Id="rId9" Type="http://schemas.openxmlformats.org/officeDocument/2006/relationships/image" Target="../media/image22.emf"/><Relationship Id="rId10" Type="http://schemas.openxmlformats.org/officeDocument/2006/relationships/image" Target="../media/image2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emf"/><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3.jp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4.jp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977908"/>
            <a:ext cx="1419225" cy="727692"/>
          </a:xfrm>
          <a:prstGeom prst="rect">
            <a:avLst/>
          </a:prstGeom>
        </p:spPr>
      </p:pic>
      <p:sp>
        <p:nvSpPr>
          <p:cNvPr id="5" name="Rectangle 4"/>
          <p:cNvSpPr/>
          <p:nvPr/>
        </p:nvSpPr>
        <p:spPr bwMode="auto">
          <a:xfrm>
            <a:off x="3962400" y="914400"/>
            <a:ext cx="5181600" cy="4191000"/>
          </a:xfrm>
          <a:prstGeom prst="rect">
            <a:avLst/>
          </a:prstGeom>
          <a:solidFill>
            <a:srgbClr val="C7D9E4">
              <a:alpha val="66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Rectangle 2"/>
          <p:cNvSpPr/>
          <p:nvPr/>
        </p:nvSpPr>
        <p:spPr bwMode="auto">
          <a:xfrm>
            <a:off x="304800" y="304800"/>
            <a:ext cx="3352800" cy="3352800"/>
          </a:xfrm>
          <a:prstGeom prst="rect">
            <a:avLst/>
          </a:prstGeom>
          <a:solidFill>
            <a:schemeClr val="accent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itle 6"/>
          <p:cNvSpPr>
            <a:spLocks noGrp="1"/>
          </p:cNvSpPr>
          <p:nvPr>
            <p:ph type="ctrTitle" idx="4294967295"/>
          </p:nvPr>
        </p:nvSpPr>
        <p:spPr>
          <a:xfrm>
            <a:off x="533400" y="2209800"/>
            <a:ext cx="2971800" cy="990600"/>
          </a:xfrm>
        </p:spPr>
        <p:txBody>
          <a:bodyPr>
            <a:normAutofit fontScale="90000"/>
          </a:bodyPr>
          <a:lstStyle/>
          <a:p>
            <a:r>
              <a:rPr lang="en-US" sz="2400" b="0" dirty="0">
                <a:solidFill>
                  <a:srgbClr val="FFFFFF"/>
                </a:solidFill>
                <a:latin typeface="Garamond"/>
                <a:cs typeface="Garamond"/>
              </a:rPr>
              <a:t>Consortium </a:t>
            </a:r>
            <a:r>
              <a:rPr lang="en-US" sz="2400" b="0" dirty="0" smtClean="0">
                <a:solidFill>
                  <a:srgbClr val="FFFFFF"/>
                </a:solidFill>
                <a:latin typeface="Garamond"/>
                <a:cs typeface="Garamond"/>
              </a:rPr>
              <a:t>to Assess Prevention </a:t>
            </a:r>
            <a:r>
              <a:rPr lang="en-US" sz="2400" b="0" dirty="0">
                <a:solidFill>
                  <a:srgbClr val="FFFFFF"/>
                </a:solidFill>
                <a:latin typeface="Garamond"/>
                <a:cs typeface="Garamond"/>
              </a:rPr>
              <a:t>Economics </a:t>
            </a:r>
            <a:r>
              <a:rPr lang="en-US" sz="2400" b="0" dirty="0" smtClean="0">
                <a:solidFill>
                  <a:srgbClr val="FFFFFF"/>
                </a:solidFill>
                <a:latin typeface="Garamond"/>
                <a:cs typeface="Garamond"/>
              </a:rPr>
              <a:t/>
            </a:r>
            <a:br>
              <a:rPr lang="en-US" sz="2400" b="0" dirty="0" smtClean="0">
                <a:solidFill>
                  <a:srgbClr val="FFFFFF"/>
                </a:solidFill>
                <a:latin typeface="Garamond"/>
                <a:cs typeface="Garamond"/>
              </a:rPr>
            </a:br>
            <a:r>
              <a:rPr lang="en-US" sz="2400" b="0" dirty="0" smtClean="0">
                <a:solidFill>
                  <a:srgbClr val="FFFFFF"/>
                </a:solidFill>
                <a:latin typeface="Garamond"/>
                <a:cs typeface="Garamond"/>
              </a:rPr>
              <a:t>(</a:t>
            </a:r>
            <a:r>
              <a:rPr lang="en-US" sz="2400" b="0" dirty="0">
                <a:solidFill>
                  <a:srgbClr val="FFFFFF"/>
                </a:solidFill>
                <a:latin typeface="Garamond"/>
                <a:cs typeface="Garamond"/>
              </a:rPr>
              <a:t>CAPE</a:t>
            </a:r>
            <a:r>
              <a:rPr lang="en-US" sz="2400" b="0" dirty="0" smtClean="0">
                <a:solidFill>
                  <a:srgbClr val="FFFFFF"/>
                </a:solidFill>
                <a:latin typeface="Garamond"/>
                <a:cs typeface="Garamond"/>
              </a:rPr>
              <a:t>)</a:t>
            </a:r>
            <a:r>
              <a:rPr lang="en-US" sz="2400" b="0" dirty="0" smtClean="0">
                <a:solidFill>
                  <a:srgbClr val="FFFFFF"/>
                </a:solidFill>
                <a:latin typeface="Garmond"/>
                <a:cs typeface="Garmond"/>
              </a:rPr>
              <a:t/>
            </a:r>
            <a:br>
              <a:rPr lang="en-US" sz="2400" b="0" dirty="0" smtClean="0">
                <a:solidFill>
                  <a:srgbClr val="FFFFFF"/>
                </a:solidFill>
                <a:latin typeface="Garmond"/>
                <a:cs typeface="Garmond"/>
              </a:rPr>
            </a:br>
            <a:r>
              <a:rPr lang="en-US" sz="2000" dirty="0" smtClean="0"/>
              <a:t> </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1800" b="0" i="1" dirty="0"/>
          </a:p>
        </p:txBody>
      </p:sp>
      <p:sp>
        <p:nvSpPr>
          <p:cNvPr id="8" name="Subtitle 7"/>
          <p:cNvSpPr>
            <a:spLocks noGrp="1"/>
          </p:cNvSpPr>
          <p:nvPr>
            <p:ph type="subTitle" idx="4294967295"/>
          </p:nvPr>
        </p:nvSpPr>
        <p:spPr>
          <a:xfrm>
            <a:off x="4533900" y="3869267"/>
            <a:ext cx="4191000" cy="905933"/>
          </a:xfrm>
        </p:spPr>
        <p:txBody>
          <a:bodyPr>
            <a:normAutofit/>
          </a:bodyPr>
          <a:lstStyle/>
          <a:p>
            <a:pPr marL="0" indent="0">
              <a:buNone/>
            </a:pPr>
            <a:r>
              <a:rPr lang="en-US" sz="2000" b="0" i="0" dirty="0" smtClean="0">
                <a:solidFill>
                  <a:schemeClr val="bg1">
                    <a:lumMod val="50000"/>
                  </a:schemeClr>
                </a:solidFill>
              </a:rPr>
              <a:t>May 3</a:t>
            </a:r>
            <a:r>
              <a:rPr lang="en-US" sz="2000" b="0" i="0" baseline="30000" dirty="0" smtClean="0">
                <a:solidFill>
                  <a:schemeClr val="bg1">
                    <a:lumMod val="50000"/>
                  </a:schemeClr>
                </a:solidFill>
              </a:rPr>
              <a:t>rd</a:t>
            </a:r>
            <a:r>
              <a:rPr lang="en-US" sz="2000" b="0" i="0" dirty="0" smtClean="0">
                <a:solidFill>
                  <a:schemeClr val="bg1">
                    <a:lumMod val="50000"/>
                  </a:schemeClr>
                </a:solidFill>
              </a:rPr>
              <a:t>, 2017</a:t>
            </a:r>
          </a:p>
          <a:p>
            <a:pPr marL="0" indent="0">
              <a:buNone/>
            </a:pPr>
            <a:r>
              <a:rPr lang="en-US" sz="2000" dirty="0" smtClean="0">
                <a:solidFill>
                  <a:schemeClr val="bg1">
                    <a:lumMod val="50000"/>
                  </a:schemeClr>
                </a:solidFill>
              </a:rPr>
              <a:t>Haleh Ashki PhD</a:t>
            </a:r>
            <a:endParaRPr lang="en-US" sz="2000" b="0" i="0" dirty="0">
              <a:solidFill>
                <a:schemeClr val="bg1">
                  <a:lumMod val="50000"/>
                </a:schemeClr>
              </a:solidFill>
            </a:endParaRPr>
          </a:p>
          <a:p>
            <a:pPr algn="ctr"/>
            <a:endParaRPr lang="en-US" sz="1800" i="0" dirty="0"/>
          </a:p>
        </p:txBody>
      </p:sp>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00" y="5765800"/>
            <a:ext cx="967788" cy="710137"/>
          </a:xfrm>
          <a:prstGeom prst="rect">
            <a:avLst/>
          </a:prstGeom>
        </p:spPr>
      </p:pic>
      <p:sp>
        <p:nvSpPr>
          <p:cNvPr id="10" name="TextBox 9"/>
          <p:cNvSpPr txBox="1"/>
          <p:nvPr/>
        </p:nvSpPr>
        <p:spPr>
          <a:xfrm>
            <a:off x="1143000" y="5715000"/>
            <a:ext cx="2628900" cy="1177245"/>
          </a:xfrm>
          <a:prstGeom prst="rect">
            <a:avLst/>
          </a:prstGeom>
          <a:noFill/>
        </p:spPr>
        <p:txBody>
          <a:bodyPr wrap="square" rtlCol="0">
            <a:spAutoFit/>
          </a:bodyPr>
          <a:lstStyle/>
          <a:p>
            <a:r>
              <a:rPr lang="en-US" sz="1050" dirty="0">
                <a:solidFill>
                  <a:srgbClr val="000000"/>
                </a:solidFill>
              </a:rPr>
              <a:t>This project was funded by the CDC National Center for HIV, Viral Hepatitis,</a:t>
            </a:r>
          </a:p>
          <a:p>
            <a:r>
              <a:rPr lang="en-US" sz="1050" dirty="0" smtClean="0">
                <a:solidFill>
                  <a:srgbClr val="000000"/>
                </a:solidFill>
              </a:rPr>
              <a:t>STD</a:t>
            </a:r>
            <a:r>
              <a:rPr lang="en-US" sz="1050" dirty="0">
                <a:solidFill>
                  <a:srgbClr val="000000"/>
                </a:solidFill>
              </a:rPr>
              <a:t>, and TB Prevention Epidemiologic </a:t>
            </a:r>
            <a:r>
              <a:rPr lang="en-US" sz="1050" dirty="0" smtClean="0">
                <a:solidFill>
                  <a:srgbClr val="000000"/>
                </a:solidFill>
              </a:rPr>
              <a:t/>
            </a:r>
            <a:br>
              <a:rPr lang="en-US" sz="1050" dirty="0" smtClean="0">
                <a:solidFill>
                  <a:srgbClr val="000000"/>
                </a:solidFill>
              </a:rPr>
            </a:br>
            <a:r>
              <a:rPr lang="en-US" sz="1050" dirty="0" smtClean="0">
                <a:solidFill>
                  <a:srgbClr val="000000"/>
                </a:solidFill>
              </a:rPr>
              <a:t>and </a:t>
            </a:r>
            <a:r>
              <a:rPr lang="en-US" sz="1050" dirty="0">
                <a:solidFill>
                  <a:srgbClr val="000000"/>
                </a:solidFill>
              </a:rPr>
              <a:t>Economic Modeling Agreement</a:t>
            </a:r>
          </a:p>
          <a:p>
            <a:r>
              <a:rPr lang="en-US" sz="1050" dirty="0">
                <a:solidFill>
                  <a:srgbClr val="000000"/>
                </a:solidFill>
              </a:rPr>
              <a:t>(NEEMA; #5U38PS004649)</a:t>
            </a:r>
          </a:p>
          <a:p>
            <a:r>
              <a:rPr lang="en-US" dirty="0"/>
              <a:t> </a:t>
            </a:r>
          </a:p>
        </p:txBody>
      </p:sp>
      <p:sp>
        <p:nvSpPr>
          <p:cNvPr id="6" name="TextBox 5"/>
          <p:cNvSpPr txBox="1"/>
          <p:nvPr/>
        </p:nvSpPr>
        <p:spPr>
          <a:xfrm>
            <a:off x="7772400" y="60198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Subtitle 7"/>
          <p:cNvSpPr txBox="1">
            <a:spLocks/>
          </p:cNvSpPr>
          <p:nvPr/>
        </p:nvSpPr>
        <p:spPr>
          <a:xfrm>
            <a:off x="3962400" y="1143000"/>
            <a:ext cx="5181600" cy="2133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solidFill>
                  <a:srgbClr val="F26D04"/>
                </a:solidFill>
              </a:rPr>
              <a:t>Optimizing Targeted LTBI Testing &amp; Treatment among California’s Foreign Born Population</a:t>
            </a:r>
          </a:p>
          <a:p>
            <a:pPr algn="ctr"/>
            <a:endParaRPr lang="en-US" sz="1800" dirty="0"/>
          </a:p>
        </p:txBody>
      </p:sp>
    </p:spTree>
    <p:extLst>
      <p:ext uri="{BB962C8B-B14F-4D97-AF65-F5344CB8AC3E}">
        <p14:creationId xmlns:p14="http://schemas.microsoft.com/office/powerpoint/2010/main" val="6418036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0500"/>
            <a:ext cx="8229600" cy="1143000"/>
          </a:xfrm>
        </p:spPr>
        <p:txBody>
          <a:bodyPr>
            <a:normAutofit/>
          </a:bodyPr>
          <a:lstStyle/>
          <a:p>
            <a:r>
              <a:rPr lang="en-US" dirty="0" smtClean="0">
                <a:solidFill>
                  <a:srgbClr val="FF6600"/>
                </a:solidFill>
              </a:rPr>
              <a:t>Validation of model for risk factors</a:t>
            </a:r>
            <a:endParaRPr lang="en-US" dirty="0">
              <a:solidFill>
                <a:srgbClr val="FF6600"/>
              </a:solidFill>
            </a:endParaRPr>
          </a:p>
        </p:txBody>
      </p:sp>
      <p:sp>
        <p:nvSpPr>
          <p:cNvPr id="10" name="Rectangle 9"/>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2" name="TextBox 1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4" name="Picture 13" descr="RFDiabetesYearl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34" y="1007533"/>
            <a:ext cx="3962400" cy="2971800"/>
          </a:xfrm>
          <a:prstGeom prst="rect">
            <a:avLst/>
          </a:prstGeom>
        </p:spPr>
      </p:pic>
      <p:pic>
        <p:nvPicPr>
          <p:cNvPr id="15" name="Picture 14" descr="RFESRDYearly.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534" y="3886200"/>
            <a:ext cx="3962400" cy="2971800"/>
          </a:xfrm>
          <a:prstGeom prst="rect">
            <a:avLst/>
          </a:prstGeom>
        </p:spPr>
      </p:pic>
      <p:pic>
        <p:nvPicPr>
          <p:cNvPr id="16" name="Picture 15" descr="RFHIVYearly.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567" y="1007533"/>
            <a:ext cx="4021666" cy="3016249"/>
          </a:xfrm>
          <a:prstGeom prst="rect">
            <a:avLst/>
          </a:prstGeom>
        </p:spPr>
      </p:pic>
      <p:pic>
        <p:nvPicPr>
          <p:cNvPr id="17" name="Picture 16" descr="RFSmokersYearly.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8567" y="3886200"/>
            <a:ext cx="4097867" cy="3073400"/>
          </a:xfrm>
          <a:prstGeom prst="rect">
            <a:avLst/>
          </a:prstGeom>
        </p:spPr>
      </p:pic>
    </p:spTree>
    <p:extLst>
      <p:ext uri="{BB962C8B-B14F-4D97-AF65-F5344CB8AC3E}">
        <p14:creationId xmlns:p14="http://schemas.microsoft.com/office/powerpoint/2010/main" val="179259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4-25 at 3.17.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64937"/>
            <a:ext cx="2870200" cy="4229100"/>
          </a:xfrm>
          <a:prstGeom prst="rect">
            <a:avLst/>
          </a:prstGeom>
        </p:spPr>
      </p:pic>
      <p:sp>
        <p:nvSpPr>
          <p:cNvPr id="5" name="TextBox 4"/>
          <p:cNvSpPr txBox="1"/>
          <p:nvPr/>
        </p:nvSpPr>
        <p:spPr>
          <a:xfrm>
            <a:off x="4220939" y="2550983"/>
            <a:ext cx="4678066" cy="461665"/>
          </a:xfrm>
          <a:prstGeom prst="rect">
            <a:avLst/>
          </a:prstGeom>
          <a:noFill/>
        </p:spPr>
        <p:txBody>
          <a:bodyPr wrap="square" rtlCol="0">
            <a:spAutoFit/>
          </a:bodyPr>
          <a:lstStyle/>
          <a:p>
            <a:r>
              <a:rPr lang="en-US" sz="2400" dirty="0" smtClean="0"/>
              <a:t>Risk of progression</a:t>
            </a:r>
          </a:p>
        </p:txBody>
      </p:sp>
      <p:sp>
        <p:nvSpPr>
          <p:cNvPr id="6" name="TextBox 5"/>
          <p:cNvSpPr txBox="1"/>
          <p:nvPr/>
        </p:nvSpPr>
        <p:spPr>
          <a:xfrm>
            <a:off x="4623234" y="1417638"/>
            <a:ext cx="2822440" cy="461665"/>
          </a:xfrm>
          <a:prstGeom prst="rect">
            <a:avLst/>
          </a:prstGeom>
          <a:noFill/>
        </p:spPr>
        <p:txBody>
          <a:bodyPr wrap="square" rtlCol="0">
            <a:spAutoFit/>
          </a:bodyPr>
          <a:lstStyle/>
          <a:p>
            <a:r>
              <a:rPr lang="en-US" sz="2400" dirty="0" smtClean="0"/>
              <a:t>Risk Ratios</a:t>
            </a:r>
          </a:p>
        </p:txBody>
      </p:sp>
      <p:cxnSp>
        <p:nvCxnSpPr>
          <p:cNvPr id="8" name="Straight Arrow Connector 7"/>
          <p:cNvCxnSpPr/>
          <p:nvPr/>
        </p:nvCxnSpPr>
        <p:spPr>
          <a:xfrm flipH="1">
            <a:off x="2320296" y="2974554"/>
            <a:ext cx="1750469" cy="1711542"/>
          </a:xfrm>
          <a:prstGeom prst="straightConnector1">
            <a:avLst/>
          </a:prstGeom>
          <a:ln w="5715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366690" y="1648052"/>
            <a:ext cx="1047850" cy="462501"/>
          </a:xfrm>
          <a:prstGeom prst="straightConnector1">
            <a:avLst/>
          </a:prstGeom>
          <a:ln w="5715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829733" y="190500"/>
            <a:ext cx="8229600" cy="1143000"/>
          </a:xfrm>
        </p:spPr>
        <p:txBody>
          <a:bodyPr>
            <a:normAutofit/>
          </a:bodyPr>
          <a:lstStyle/>
          <a:p>
            <a:r>
              <a:rPr lang="en-US" sz="3200" dirty="0" smtClean="0">
                <a:solidFill>
                  <a:srgbClr val="FF6600"/>
                </a:solidFill>
              </a:rPr>
              <a:t>Parameter estimation using </a:t>
            </a:r>
            <a:br>
              <a:rPr lang="en-US" sz="3200" dirty="0" smtClean="0">
                <a:solidFill>
                  <a:srgbClr val="FF6600"/>
                </a:solidFill>
              </a:rPr>
            </a:br>
            <a:r>
              <a:rPr lang="en-US" sz="3200" dirty="0" smtClean="0">
                <a:solidFill>
                  <a:srgbClr val="FF6600"/>
                </a:solidFill>
              </a:rPr>
              <a:t>Markov Chain Monte Carlo (MCMC)</a:t>
            </a:r>
            <a:endParaRPr lang="en-US" sz="3200" dirty="0">
              <a:solidFill>
                <a:srgbClr val="FF6600"/>
              </a:solidFill>
            </a:endParaRPr>
          </a:p>
        </p:txBody>
      </p:sp>
      <p:sp>
        <p:nvSpPr>
          <p:cNvPr id="3" name="Rectangle 2"/>
          <p:cNvSpPr/>
          <p:nvPr/>
        </p:nvSpPr>
        <p:spPr>
          <a:xfrm>
            <a:off x="3327400" y="4121383"/>
            <a:ext cx="5571605" cy="1938992"/>
          </a:xfrm>
          <a:prstGeom prst="rect">
            <a:avLst/>
          </a:prstGeom>
        </p:spPr>
        <p:txBody>
          <a:bodyPr wrap="square">
            <a:spAutoFit/>
          </a:bodyPr>
          <a:lstStyle/>
          <a:p>
            <a:r>
              <a:rPr lang="en-US" sz="2400" b="1" dirty="0">
                <a:solidFill>
                  <a:srgbClr val="FF6600"/>
                </a:solidFill>
              </a:rPr>
              <a:t>MCMC</a:t>
            </a:r>
            <a:r>
              <a:rPr lang="en-US" sz="2400" b="1" dirty="0"/>
              <a:t> </a:t>
            </a:r>
            <a:r>
              <a:rPr lang="en-US" sz="2400" dirty="0"/>
              <a:t>methods are a class </a:t>
            </a:r>
            <a:r>
              <a:rPr lang="en-US" sz="2400" dirty="0" smtClean="0"/>
              <a:t>of algorithms</a:t>
            </a:r>
            <a:r>
              <a:rPr lang="en-US" sz="2400" dirty="0"/>
              <a:t>  for sampling from a probability distribution based on constructing a   Markov chain  that has the desired distribution of its equilibrium distribution</a:t>
            </a:r>
          </a:p>
        </p:txBody>
      </p:sp>
      <p:sp>
        <p:nvSpPr>
          <p:cNvPr id="10" name="Rectangle 9"/>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2" name="TextBox 1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934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22968"/>
            <a:ext cx="8398468" cy="1877437"/>
          </a:xfrm>
          <a:prstGeom prst="rect">
            <a:avLst/>
          </a:prstGeom>
          <a:noFill/>
        </p:spPr>
        <p:txBody>
          <a:bodyPr wrap="square" rtlCol="0">
            <a:spAutoFit/>
          </a:bodyPr>
          <a:lstStyle/>
          <a:p>
            <a:r>
              <a:rPr lang="en-US" sz="2800" dirty="0" smtClean="0"/>
              <a:t>Risk </a:t>
            </a:r>
            <a:r>
              <a:rPr lang="en-US" sz="2800" dirty="0"/>
              <a:t>of </a:t>
            </a:r>
            <a:r>
              <a:rPr lang="en-US" sz="2800" dirty="0" smtClean="0"/>
              <a:t>progression where </a:t>
            </a:r>
            <a:r>
              <a:rPr lang="en-US" sz="2800" dirty="0"/>
              <a:t>the risk of progression in month t after infection </a:t>
            </a:r>
            <a:r>
              <a:rPr lang="en-US" sz="2800" dirty="0" smtClean="0"/>
              <a:t>(</a:t>
            </a:r>
            <a:r>
              <a:rPr lang="en-US" sz="2800" dirty="0" err="1"/>
              <a:t>P</a:t>
            </a:r>
            <a:r>
              <a:rPr lang="en-US" sz="2800" baseline="-25000" dirty="0" err="1" smtClean="0"/>
              <a:t>t</a:t>
            </a:r>
            <a:r>
              <a:rPr lang="en-US" sz="2800" dirty="0"/>
              <a:t>) is determined by the following equation:</a:t>
            </a:r>
          </a:p>
          <a:p>
            <a:pPr algn="ctr"/>
            <a:r>
              <a:rPr lang="en-US" sz="3200" i="1" dirty="0" err="1" smtClean="0"/>
              <a:t>P</a:t>
            </a:r>
            <a:r>
              <a:rPr lang="en-US" sz="3200" i="1" baseline="-25000" dirty="0" err="1" smtClean="0"/>
              <a:t>t</a:t>
            </a:r>
            <a:r>
              <a:rPr lang="en-US" sz="3200" i="1" dirty="0"/>
              <a:t>= </a:t>
            </a:r>
            <a:r>
              <a:rPr lang="en-US" sz="3200" i="1" dirty="0" smtClean="0">
                <a:solidFill>
                  <a:srgbClr val="FF6600"/>
                </a:solidFill>
              </a:rPr>
              <a:t>P</a:t>
            </a:r>
            <a:r>
              <a:rPr lang="en-US" sz="3200" i="1" baseline="-25000" dirty="0" smtClean="0">
                <a:solidFill>
                  <a:srgbClr val="FF6600"/>
                </a:solidFill>
              </a:rPr>
              <a:t>0</a:t>
            </a:r>
            <a:r>
              <a:rPr lang="en-US" sz="3200" i="1" dirty="0" smtClean="0"/>
              <a:t>e</a:t>
            </a:r>
            <a:r>
              <a:rPr lang="en-US" sz="3200" i="1" baseline="30000" dirty="0"/>
              <a:t>-</a:t>
            </a:r>
            <a:r>
              <a:rPr lang="en-US" sz="3200" i="1" baseline="30000" dirty="0" smtClean="0">
                <a:solidFill>
                  <a:srgbClr val="FF6600"/>
                </a:solidFill>
              </a:rPr>
              <a:t>λ</a:t>
            </a:r>
            <a:r>
              <a:rPr lang="en-US" sz="3200" i="1" baseline="30000" dirty="0" smtClean="0"/>
              <a:t>t</a:t>
            </a:r>
            <a:endParaRPr lang="en-US" sz="3200" baseline="30000" dirty="0"/>
          </a:p>
        </p:txBody>
      </p:sp>
      <p:sp>
        <p:nvSpPr>
          <p:cNvPr id="9" name="Title 1"/>
          <p:cNvSpPr>
            <a:spLocks noGrp="1"/>
          </p:cNvSpPr>
          <p:nvPr>
            <p:ph type="title"/>
          </p:nvPr>
        </p:nvSpPr>
        <p:spPr>
          <a:xfrm>
            <a:off x="457200" y="274638"/>
            <a:ext cx="8229600" cy="873436"/>
          </a:xfrm>
        </p:spPr>
        <p:txBody>
          <a:bodyPr>
            <a:normAutofit/>
          </a:bodyPr>
          <a:lstStyle/>
          <a:p>
            <a:r>
              <a:rPr lang="en-US" dirty="0" smtClean="0">
                <a:solidFill>
                  <a:srgbClr val="FF6600"/>
                </a:solidFill>
              </a:rPr>
              <a:t>Risk of progression estimation</a:t>
            </a:r>
            <a:endParaRPr lang="en-US" dirty="0">
              <a:solidFill>
                <a:srgbClr val="FF6600"/>
              </a:solidFill>
            </a:endParaRPr>
          </a:p>
        </p:txBody>
      </p:sp>
      <p:sp>
        <p:nvSpPr>
          <p:cNvPr id="10" name="Rectangle 9"/>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2" name="TextBox 1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descr="R_error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35" y="2985512"/>
            <a:ext cx="4289778" cy="3217334"/>
          </a:xfrm>
          <a:prstGeom prst="rect">
            <a:avLst/>
          </a:prstGeom>
        </p:spPr>
      </p:pic>
      <p:pic>
        <p:nvPicPr>
          <p:cNvPr id="3" name="Picture 2" descr="L_error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9913" y="2985512"/>
            <a:ext cx="4143022" cy="3107267"/>
          </a:xfrm>
          <a:prstGeom prst="rect">
            <a:avLst/>
          </a:prstGeom>
        </p:spPr>
      </p:pic>
    </p:spTree>
    <p:extLst>
      <p:ext uri="{BB962C8B-B14F-4D97-AF65-F5344CB8AC3E}">
        <p14:creationId xmlns:p14="http://schemas.microsoft.com/office/powerpoint/2010/main" val="167059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85981792"/>
              </p:ext>
            </p:extLst>
          </p:nvPr>
        </p:nvGraphicFramePr>
        <p:xfrm>
          <a:off x="533400" y="5181154"/>
          <a:ext cx="6096000" cy="1112520"/>
        </p:xfrm>
        <a:graphic>
          <a:graphicData uri="http://schemas.openxmlformats.org/drawingml/2006/table">
            <a:tbl>
              <a:tblPr firstRow="1" bandRow="1">
                <a:tableStyleId>{10A1B5D5-9B99-4C35-A422-299274C87663}</a:tableStyleId>
              </a:tblPr>
              <a:tblGrid>
                <a:gridCol w="2032000"/>
                <a:gridCol w="2032000"/>
                <a:gridCol w="2032000"/>
              </a:tblGrid>
              <a:tr h="370840">
                <a:tc>
                  <a:txBody>
                    <a:bodyPr/>
                    <a:lstStyle/>
                    <a:p>
                      <a:endParaRPr lang="en-US" dirty="0"/>
                    </a:p>
                  </a:txBody>
                  <a:tcPr/>
                </a:tc>
                <a:tc>
                  <a:txBody>
                    <a:bodyPr/>
                    <a:lstStyle/>
                    <a:p>
                      <a:r>
                        <a:rPr lang="en-US" dirty="0" smtClean="0"/>
                        <a:t>Mean</a:t>
                      </a:r>
                      <a:endParaRPr lang="en-US" dirty="0"/>
                    </a:p>
                  </a:txBody>
                  <a:tcPr/>
                </a:tc>
                <a:tc>
                  <a:txBody>
                    <a:bodyPr/>
                    <a:lstStyle/>
                    <a:p>
                      <a:r>
                        <a:rPr lang="en-US" dirty="0" smtClean="0"/>
                        <a:t>Standard deviation</a:t>
                      </a:r>
                      <a:endParaRPr lang="en-US" dirty="0"/>
                    </a:p>
                  </a:txBody>
                  <a:tcPr/>
                </a:tc>
              </a:tr>
              <a:tr h="370840">
                <a:tc>
                  <a:txBody>
                    <a:bodyPr/>
                    <a:lstStyle/>
                    <a:p>
                      <a:r>
                        <a:rPr lang="en-US" dirty="0" smtClean="0"/>
                        <a:t>P</a:t>
                      </a:r>
                      <a:r>
                        <a:rPr lang="en-US" baseline="-25000" dirty="0" smtClean="0"/>
                        <a:t>0</a:t>
                      </a:r>
                      <a:endParaRPr lang="en-US" dirty="0"/>
                    </a:p>
                  </a:txBody>
                  <a:tcPr/>
                </a:tc>
                <a:tc>
                  <a:txBody>
                    <a:bodyPr/>
                    <a:lstStyle/>
                    <a:p>
                      <a:r>
                        <a:rPr lang="en-US" sz="1800" kern="1200" dirty="0" smtClean="0">
                          <a:solidFill>
                            <a:schemeClr val="dk1"/>
                          </a:solidFill>
                          <a:effectLst/>
                          <a:latin typeface="+mn-lt"/>
                          <a:ea typeface="+mn-ea"/>
                          <a:cs typeface="+mn-cs"/>
                        </a:rPr>
                        <a:t> 0.00378</a:t>
                      </a:r>
                      <a:r>
                        <a:rPr lang="en-US" dirty="0" smtClean="0">
                          <a:effectLst/>
                        </a:rPr>
                        <a:t> </a:t>
                      </a:r>
                      <a:endParaRPr lang="en-US" dirty="0"/>
                    </a:p>
                  </a:txBody>
                  <a:tcPr/>
                </a:tc>
                <a:tc>
                  <a:txBody>
                    <a:bodyPr/>
                    <a:lstStyle/>
                    <a:p>
                      <a:r>
                        <a:rPr lang="en-US" dirty="0" smtClean="0"/>
                        <a:t>0</a:t>
                      </a:r>
                      <a:r>
                        <a:rPr lang="en-US" sz="1800" kern="1200" dirty="0" smtClean="0">
                          <a:solidFill>
                            <a:schemeClr val="dk1"/>
                          </a:solidFill>
                          <a:effectLst/>
                          <a:latin typeface="+mn-lt"/>
                          <a:ea typeface="+mn-ea"/>
                          <a:cs typeface="+mn-cs"/>
                        </a:rPr>
                        <a:t>.00025</a:t>
                      </a:r>
                      <a:r>
                        <a:rPr lang="en-US" dirty="0" smtClean="0">
                          <a:effectLst/>
                        </a:rPr>
                        <a:t> </a:t>
                      </a:r>
                      <a:endParaRPr lang="en-US" dirty="0"/>
                    </a:p>
                  </a:txBody>
                  <a:tcPr/>
                </a:tc>
              </a:tr>
              <a:tr h="370840">
                <a:tc>
                  <a:txBody>
                    <a:bodyPr/>
                    <a:lstStyle/>
                    <a:p>
                      <a:r>
                        <a:rPr lang="en-US" sz="1800" i="1" kern="1200" dirty="0" err="1" smtClean="0">
                          <a:solidFill>
                            <a:schemeClr val="dk1"/>
                          </a:solidFill>
                          <a:effectLst/>
                          <a:latin typeface="+mn-lt"/>
                          <a:ea typeface="+mn-ea"/>
                          <a:cs typeface="+mn-cs"/>
                        </a:rPr>
                        <a:t>λ</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 0.0377 </a:t>
                      </a:r>
                      <a:endParaRPr lang="en-US" dirty="0"/>
                    </a:p>
                  </a:txBody>
                  <a:tcPr/>
                </a:tc>
                <a:tc>
                  <a:txBody>
                    <a:bodyPr/>
                    <a:lstStyle/>
                    <a:p>
                      <a:r>
                        <a:rPr lang="en-US" dirty="0" smtClean="0"/>
                        <a:t>0</a:t>
                      </a:r>
                      <a:r>
                        <a:rPr lang="en-US" sz="1800" kern="1200" dirty="0" smtClean="0">
                          <a:solidFill>
                            <a:schemeClr val="dk1"/>
                          </a:solidFill>
                          <a:effectLst/>
                          <a:latin typeface="+mn-lt"/>
                          <a:ea typeface="+mn-ea"/>
                          <a:cs typeface="+mn-cs"/>
                        </a:rPr>
                        <a:t>.00112</a:t>
                      </a:r>
                      <a:r>
                        <a:rPr lang="en-US" dirty="0" smtClean="0">
                          <a:effectLst/>
                        </a:rPr>
                        <a:t> </a:t>
                      </a:r>
                      <a:endParaRPr lang="en-US" dirty="0"/>
                    </a:p>
                  </a:txBody>
                  <a:tcPr/>
                </a:tc>
              </a:tr>
            </a:tbl>
          </a:graphicData>
        </a:graphic>
      </p:graphicFrame>
      <p:sp>
        <p:nvSpPr>
          <p:cNvPr id="8" name="TextBox 7"/>
          <p:cNvSpPr txBox="1"/>
          <p:nvPr/>
        </p:nvSpPr>
        <p:spPr>
          <a:xfrm>
            <a:off x="288332" y="1222776"/>
            <a:ext cx="8398468" cy="4154983"/>
          </a:xfrm>
          <a:prstGeom prst="rect">
            <a:avLst/>
          </a:prstGeom>
          <a:noFill/>
        </p:spPr>
        <p:txBody>
          <a:bodyPr wrap="square" rtlCol="0">
            <a:spAutoFit/>
          </a:bodyPr>
          <a:lstStyle/>
          <a:p>
            <a:r>
              <a:rPr lang="en-US" sz="2400" dirty="0" smtClean="0"/>
              <a:t>MCMC estimates P</a:t>
            </a:r>
            <a:r>
              <a:rPr lang="en-US" sz="2400" baseline="-25000" dirty="0" smtClean="0"/>
              <a:t>0</a:t>
            </a:r>
            <a:r>
              <a:rPr lang="en-US" sz="2400" dirty="0" smtClean="0"/>
              <a:t> and </a:t>
            </a:r>
            <a:r>
              <a:rPr lang="en-US" sz="2400" i="1" dirty="0" err="1"/>
              <a:t>λ</a:t>
            </a:r>
            <a:r>
              <a:rPr lang="en-US" sz="2400" baseline="-25000" dirty="0" smtClean="0"/>
              <a:t> </a:t>
            </a:r>
            <a:r>
              <a:rPr lang="en-US" sz="2400" dirty="0" smtClean="0"/>
              <a:t>for each year but we need a one value for each. To find the </a:t>
            </a:r>
            <a:r>
              <a:rPr lang="en-US" sz="2400" dirty="0"/>
              <a:t>best P</a:t>
            </a:r>
            <a:r>
              <a:rPr lang="en-US" sz="2400" baseline="-25000" dirty="0"/>
              <a:t>0</a:t>
            </a:r>
            <a:r>
              <a:rPr lang="en-US" sz="2400" dirty="0"/>
              <a:t> and </a:t>
            </a:r>
            <a:r>
              <a:rPr lang="en-US" sz="2400" i="1" dirty="0" err="1"/>
              <a:t>λ</a:t>
            </a:r>
            <a:r>
              <a:rPr lang="en-US" sz="2400" baseline="-25000" dirty="0"/>
              <a:t> </a:t>
            </a:r>
            <a:r>
              <a:rPr lang="en-US" sz="2400" dirty="0" smtClean="0"/>
              <a:t>we tried three different approaches:</a:t>
            </a:r>
          </a:p>
          <a:p>
            <a:endParaRPr lang="en-US" sz="2400" dirty="0"/>
          </a:p>
          <a:p>
            <a:pPr marL="457200" indent="-457200">
              <a:buAutoNum type="arabicPeriod"/>
            </a:pPr>
            <a:r>
              <a:rPr lang="en-US" sz="2400" dirty="0" smtClean="0"/>
              <a:t>Using only two different </a:t>
            </a:r>
            <a:r>
              <a:rPr lang="en-US" sz="2400" dirty="0"/>
              <a:t>P</a:t>
            </a:r>
            <a:r>
              <a:rPr lang="en-US" sz="2400" baseline="-25000" dirty="0"/>
              <a:t>0</a:t>
            </a:r>
            <a:r>
              <a:rPr lang="en-US" sz="2400" dirty="0"/>
              <a:t> and </a:t>
            </a:r>
            <a:r>
              <a:rPr lang="en-US" sz="2400" i="1" dirty="0" err="1"/>
              <a:t>λ</a:t>
            </a:r>
            <a:r>
              <a:rPr lang="en-US" sz="2400" baseline="-25000" dirty="0"/>
              <a:t> </a:t>
            </a:r>
            <a:r>
              <a:rPr lang="en-US" sz="2400" dirty="0" smtClean="0"/>
              <a:t>for before and after 2009 where we have jump in MCMC estimation.</a:t>
            </a:r>
          </a:p>
          <a:p>
            <a:pPr marL="457200" indent="-457200">
              <a:buAutoNum type="arabicPeriod"/>
            </a:pPr>
            <a:r>
              <a:rPr lang="en-US" sz="2400" dirty="0" smtClean="0"/>
              <a:t>Using one value as </a:t>
            </a:r>
            <a:r>
              <a:rPr lang="en-US" sz="2400" dirty="0"/>
              <a:t>an average of all P</a:t>
            </a:r>
            <a:r>
              <a:rPr lang="en-US" sz="2400" baseline="-25000" dirty="0"/>
              <a:t>0</a:t>
            </a:r>
            <a:r>
              <a:rPr lang="en-US" sz="2400" dirty="0"/>
              <a:t> and </a:t>
            </a:r>
            <a:r>
              <a:rPr lang="en-US" sz="2400" i="1" dirty="0" err="1"/>
              <a:t>λ</a:t>
            </a:r>
            <a:r>
              <a:rPr lang="en-US" sz="2400" baseline="-25000" dirty="0"/>
              <a:t> </a:t>
            </a:r>
            <a:endParaRPr lang="en-US" sz="2400" baseline="-25000" dirty="0" smtClean="0"/>
          </a:p>
          <a:p>
            <a:pPr marL="457200" indent="-457200">
              <a:buAutoNum type="arabicPeriod"/>
            </a:pPr>
            <a:endParaRPr lang="en-US" sz="2400" baseline="-25000" dirty="0"/>
          </a:p>
          <a:p>
            <a:pPr marL="457200" indent="-457200">
              <a:buAutoNum type="arabicPeriod"/>
            </a:pPr>
            <a:r>
              <a:rPr lang="en-US" sz="2400" dirty="0">
                <a:solidFill>
                  <a:srgbClr val="FF6600"/>
                </a:solidFill>
              </a:rPr>
              <a:t>Using P</a:t>
            </a:r>
            <a:r>
              <a:rPr lang="en-US" sz="2400" baseline="-25000" dirty="0">
                <a:solidFill>
                  <a:srgbClr val="FF6600"/>
                </a:solidFill>
              </a:rPr>
              <a:t>0</a:t>
            </a:r>
            <a:r>
              <a:rPr lang="en-US" sz="2400" dirty="0">
                <a:solidFill>
                  <a:srgbClr val="FF6600"/>
                </a:solidFill>
              </a:rPr>
              <a:t> and </a:t>
            </a:r>
            <a:r>
              <a:rPr lang="en-US" sz="2400" i="1" dirty="0" err="1">
                <a:solidFill>
                  <a:srgbClr val="FF6600"/>
                </a:solidFill>
              </a:rPr>
              <a:t>λ</a:t>
            </a:r>
            <a:r>
              <a:rPr lang="en-US" sz="2400" baseline="-25000" dirty="0">
                <a:solidFill>
                  <a:srgbClr val="FF6600"/>
                </a:solidFill>
              </a:rPr>
              <a:t> </a:t>
            </a:r>
            <a:r>
              <a:rPr lang="en-US" sz="2400" baseline="-25000" dirty="0" smtClean="0">
                <a:solidFill>
                  <a:srgbClr val="FF6600"/>
                </a:solidFill>
              </a:rPr>
              <a:t> </a:t>
            </a:r>
            <a:r>
              <a:rPr lang="en-US" sz="2400" dirty="0" smtClean="0">
                <a:solidFill>
                  <a:srgbClr val="FF6600"/>
                </a:solidFill>
              </a:rPr>
              <a:t>as normal distribution with mean and sigma as average of all P</a:t>
            </a:r>
            <a:r>
              <a:rPr lang="en-US" sz="2400" baseline="-25000" dirty="0" smtClean="0">
                <a:solidFill>
                  <a:srgbClr val="FF6600"/>
                </a:solidFill>
              </a:rPr>
              <a:t>0</a:t>
            </a:r>
            <a:r>
              <a:rPr lang="en-US" sz="2400" dirty="0" smtClean="0">
                <a:solidFill>
                  <a:srgbClr val="FF6600"/>
                </a:solidFill>
              </a:rPr>
              <a:t> </a:t>
            </a:r>
            <a:r>
              <a:rPr lang="en-US" sz="2400" dirty="0">
                <a:solidFill>
                  <a:srgbClr val="FF6600"/>
                </a:solidFill>
              </a:rPr>
              <a:t>and </a:t>
            </a:r>
            <a:r>
              <a:rPr lang="en-US" sz="2400" i="1" dirty="0" err="1">
                <a:solidFill>
                  <a:srgbClr val="FF6600"/>
                </a:solidFill>
              </a:rPr>
              <a:t>λ</a:t>
            </a:r>
            <a:r>
              <a:rPr lang="en-US" sz="2400" baseline="-25000" dirty="0">
                <a:solidFill>
                  <a:srgbClr val="FF6600"/>
                </a:solidFill>
              </a:rPr>
              <a:t> </a:t>
            </a:r>
            <a:r>
              <a:rPr lang="en-US" sz="2400" dirty="0" smtClean="0">
                <a:solidFill>
                  <a:srgbClr val="FF6600"/>
                </a:solidFill>
              </a:rPr>
              <a:t>estimated by MCMC. </a:t>
            </a:r>
          </a:p>
          <a:p>
            <a:endParaRPr lang="en-US" sz="3200" dirty="0"/>
          </a:p>
        </p:txBody>
      </p:sp>
      <p:sp>
        <p:nvSpPr>
          <p:cNvPr id="9" name="Title 1"/>
          <p:cNvSpPr>
            <a:spLocks noGrp="1"/>
          </p:cNvSpPr>
          <p:nvPr>
            <p:ph type="title"/>
          </p:nvPr>
        </p:nvSpPr>
        <p:spPr>
          <a:xfrm>
            <a:off x="457200" y="274638"/>
            <a:ext cx="8229600" cy="873436"/>
          </a:xfrm>
        </p:spPr>
        <p:txBody>
          <a:bodyPr>
            <a:normAutofit/>
          </a:bodyPr>
          <a:lstStyle/>
          <a:p>
            <a:r>
              <a:rPr lang="en-US" dirty="0" smtClean="0">
                <a:solidFill>
                  <a:srgbClr val="FF6600"/>
                </a:solidFill>
              </a:rPr>
              <a:t>Challenges</a:t>
            </a:r>
            <a:endParaRPr lang="en-US" dirty="0">
              <a:solidFill>
                <a:srgbClr val="FF6600"/>
              </a:solidFill>
            </a:endParaRPr>
          </a:p>
        </p:txBody>
      </p:sp>
      <p:sp>
        <p:nvSpPr>
          <p:cNvPr id="10" name="Rectangle 9"/>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2" name="TextBox 1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9319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cayFormula_Meanyearl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67" y="1767820"/>
            <a:ext cx="7315200" cy="5486400"/>
          </a:xfrm>
          <a:prstGeom prst="rect">
            <a:avLst/>
          </a:prstGeom>
        </p:spPr>
      </p:pic>
      <p:sp>
        <p:nvSpPr>
          <p:cNvPr id="6" name="Title 1"/>
          <p:cNvSpPr>
            <a:spLocks noGrp="1"/>
          </p:cNvSpPr>
          <p:nvPr>
            <p:ph type="title"/>
          </p:nvPr>
        </p:nvSpPr>
        <p:spPr>
          <a:xfrm>
            <a:off x="457200" y="274637"/>
            <a:ext cx="8229600" cy="1638829"/>
          </a:xfrm>
        </p:spPr>
        <p:txBody>
          <a:bodyPr>
            <a:noAutofit/>
          </a:bodyPr>
          <a:lstStyle/>
          <a:p>
            <a:r>
              <a:rPr lang="en-US" dirty="0" smtClean="0">
                <a:solidFill>
                  <a:srgbClr val="FF6600"/>
                </a:solidFill>
              </a:rPr>
              <a:t>Risk of progression estimated by month since infection</a:t>
            </a:r>
            <a:endParaRPr lang="en-US" dirty="0">
              <a:solidFill>
                <a:srgbClr val="FF6600"/>
              </a:solidFill>
            </a:endParaRPr>
          </a:p>
        </p:txBody>
      </p:sp>
      <p:sp>
        <p:nvSpPr>
          <p:cNvPr id="7" name="Rectangle 6"/>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9" name="TextBox 8"/>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752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7"/>
            <a:ext cx="8229600" cy="1638829"/>
          </a:xfrm>
        </p:spPr>
        <p:txBody>
          <a:bodyPr>
            <a:noAutofit/>
          </a:bodyPr>
          <a:lstStyle/>
          <a:p>
            <a:r>
              <a:rPr lang="en-US" dirty="0" smtClean="0">
                <a:solidFill>
                  <a:srgbClr val="FF6600"/>
                </a:solidFill>
              </a:rPr>
              <a:t>RP error range</a:t>
            </a:r>
            <a:endParaRPr lang="en-US" dirty="0">
              <a:solidFill>
                <a:srgbClr val="FF6600"/>
              </a:solidFill>
            </a:endParaRPr>
          </a:p>
        </p:txBody>
      </p:sp>
      <p:sp>
        <p:nvSpPr>
          <p:cNvPr id="7" name="Rectangle 6"/>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9" name="TextBox 8"/>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 name="Picture 9" descr="Decay_Formula_errorran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599" y="1913466"/>
            <a:ext cx="5655734" cy="4241801"/>
          </a:xfrm>
          <a:prstGeom prst="rect">
            <a:avLst/>
          </a:prstGeom>
        </p:spPr>
      </p:pic>
    </p:spTree>
    <p:extLst>
      <p:ext uri="{BB962C8B-B14F-4D97-AF65-F5344CB8AC3E}">
        <p14:creationId xmlns:p14="http://schemas.microsoft.com/office/powerpoint/2010/main" val="368617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2169"/>
          </a:xfrm>
        </p:spPr>
        <p:txBody>
          <a:bodyPr>
            <a:normAutofit/>
          </a:bodyPr>
          <a:lstStyle/>
          <a:p>
            <a:r>
              <a:rPr lang="en-US" sz="3200" dirty="0" smtClean="0">
                <a:solidFill>
                  <a:srgbClr val="FF6600"/>
                </a:solidFill>
              </a:rPr>
              <a:t>Estimated Risk ratios </a:t>
            </a:r>
            <a:endParaRPr lang="en-US" sz="3200" dirty="0">
              <a:solidFill>
                <a:srgbClr val="FF66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56161304"/>
              </p:ext>
            </p:extLst>
          </p:nvPr>
        </p:nvGraphicFramePr>
        <p:xfrm>
          <a:off x="762000" y="1165620"/>
          <a:ext cx="7444637" cy="1697310"/>
        </p:xfrm>
        <a:graphic>
          <a:graphicData uri="http://schemas.openxmlformats.org/presentationml/2006/ole">
            <mc:AlternateContent xmlns:mc="http://schemas.openxmlformats.org/markup-compatibility/2006">
              <mc:Choice xmlns:v="urn:schemas-microsoft-com:vml" Requires="v">
                <p:oleObj spid="_x0000_s2198" name="Document" r:id="rId5" imgW="5626100" imgH="1282700" progId="Word.Document.12">
                  <p:embed/>
                </p:oleObj>
              </mc:Choice>
              <mc:Fallback>
                <p:oleObj name="Document" r:id="rId5" imgW="5626100" imgH="1282700" progId="Word.Document.12">
                  <p:embed/>
                  <p:pic>
                    <p:nvPicPr>
                      <p:cNvPr id="0" name=""/>
                      <p:cNvPicPr/>
                      <p:nvPr/>
                    </p:nvPicPr>
                    <p:blipFill>
                      <a:blip r:embed="rId6"/>
                      <a:stretch>
                        <a:fillRect/>
                      </a:stretch>
                    </p:blipFill>
                    <p:spPr>
                      <a:xfrm>
                        <a:off x="762000" y="1165620"/>
                        <a:ext cx="7444637" cy="1697310"/>
                      </a:xfrm>
                      <a:prstGeom prst="rect">
                        <a:avLst/>
                      </a:prstGeom>
                    </p:spPr>
                  </p:pic>
                </p:oleObj>
              </mc:Fallback>
            </mc:AlternateContent>
          </a:graphicData>
        </a:graphic>
      </p:graphicFrame>
      <p:sp>
        <p:nvSpPr>
          <p:cNvPr id="15" name="Rectangle 1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7" name="TextBox 1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TB_HIV_compare.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690" y="3206748"/>
            <a:ext cx="2997200" cy="2247900"/>
          </a:xfrm>
          <a:prstGeom prst="rect">
            <a:avLst/>
          </a:prstGeom>
        </p:spPr>
      </p:pic>
      <p:pic>
        <p:nvPicPr>
          <p:cNvPr id="4" name="Picture 3" descr="Ave_TB_Diabates_Yearly.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7890" y="3191933"/>
            <a:ext cx="3016954" cy="2262715"/>
          </a:xfrm>
          <a:prstGeom prst="rect">
            <a:avLst/>
          </a:prstGeom>
        </p:spPr>
      </p:pic>
      <p:pic>
        <p:nvPicPr>
          <p:cNvPr id="6" name="Picture 5" descr="Ave_TB_ESRD_Yearly.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4844" y="3191933"/>
            <a:ext cx="2839156" cy="2129367"/>
          </a:xfrm>
          <a:prstGeom prst="rect">
            <a:avLst/>
          </a:prstGeom>
        </p:spPr>
      </p:pic>
      <p:sp>
        <p:nvSpPr>
          <p:cNvPr id="7" name="TextBox 6"/>
          <p:cNvSpPr txBox="1"/>
          <p:nvPr/>
        </p:nvSpPr>
        <p:spPr>
          <a:xfrm>
            <a:off x="457200" y="5733295"/>
            <a:ext cx="8029036" cy="523220"/>
          </a:xfrm>
          <a:prstGeom prst="rect">
            <a:avLst/>
          </a:prstGeom>
          <a:noFill/>
        </p:spPr>
        <p:txBody>
          <a:bodyPr wrap="none" rtlCol="0">
            <a:spAutoFit/>
          </a:bodyPr>
          <a:lstStyle/>
          <a:p>
            <a:r>
              <a:rPr lang="en-US" sz="2800" dirty="0" smtClean="0">
                <a:solidFill>
                  <a:srgbClr val="FF6600"/>
                </a:solidFill>
              </a:rPr>
              <a:t>Limitation</a:t>
            </a:r>
            <a:r>
              <a:rPr lang="en-US" sz="2800" dirty="0" smtClean="0"/>
              <a:t>: Control data is available for only few years</a:t>
            </a:r>
            <a:endParaRPr lang="en-US" sz="2800" dirty="0"/>
          </a:p>
        </p:txBody>
      </p:sp>
    </p:spTree>
    <p:extLst>
      <p:ext uri="{BB962C8B-B14F-4D97-AF65-F5344CB8AC3E}">
        <p14:creationId xmlns:p14="http://schemas.microsoft.com/office/powerpoint/2010/main" val="362733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ve_Active_Yearly_1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59" y="1121833"/>
            <a:ext cx="7196666" cy="5397500"/>
          </a:xfrm>
          <a:prstGeom prst="rect">
            <a:avLst/>
          </a:prstGeom>
        </p:spPr>
      </p:pic>
      <p:sp>
        <p:nvSpPr>
          <p:cNvPr id="2" name="Title 1"/>
          <p:cNvSpPr>
            <a:spLocks noGrp="1"/>
          </p:cNvSpPr>
          <p:nvPr>
            <p:ph type="title"/>
          </p:nvPr>
        </p:nvSpPr>
        <p:spPr>
          <a:xfrm>
            <a:off x="626533" y="190500"/>
            <a:ext cx="8229600" cy="1143000"/>
          </a:xfrm>
        </p:spPr>
        <p:txBody>
          <a:bodyPr>
            <a:normAutofit/>
          </a:bodyPr>
          <a:lstStyle/>
          <a:p>
            <a:r>
              <a:rPr lang="en-US" dirty="0" smtClean="0">
                <a:solidFill>
                  <a:srgbClr val="FF6600"/>
                </a:solidFill>
              </a:rPr>
              <a:t>TB trend by estimated parameters</a:t>
            </a:r>
            <a:endParaRPr lang="en-US"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34817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ve_Active_Yearly_compa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867" y="1210997"/>
            <a:ext cx="7134225" cy="5350669"/>
          </a:xfrm>
          <a:prstGeom prst="rect">
            <a:avLst/>
          </a:prstGeom>
        </p:spPr>
      </p:pic>
      <p:sp>
        <p:nvSpPr>
          <p:cNvPr id="2" name="Title 1"/>
          <p:cNvSpPr>
            <a:spLocks noGrp="1"/>
          </p:cNvSpPr>
          <p:nvPr>
            <p:ph type="title"/>
          </p:nvPr>
        </p:nvSpPr>
        <p:spPr>
          <a:xfrm>
            <a:off x="626533" y="190500"/>
            <a:ext cx="8229600" cy="1143000"/>
          </a:xfrm>
        </p:spPr>
        <p:txBody>
          <a:bodyPr>
            <a:normAutofit/>
          </a:bodyPr>
          <a:lstStyle/>
          <a:p>
            <a:r>
              <a:rPr lang="en-US" dirty="0" smtClean="0">
                <a:solidFill>
                  <a:srgbClr val="FF6600"/>
                </a:solidFill>
              </a:rPr>
              <a:t>TB trend estimation till 2040</a:t>
            </a:r>
            <a:endParaRPr lang="en-US"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5293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
            <a:ext cx="8229600" cy="1143000"/>
          </a:xfrm>
        </p:spPr>
        <p:txBody>
          <a:bodyPr>
            <a:normAutofit/>
          </a:bodyPr>
          <a:lstStyle/>
          <a:p>
            <a:r>
              <a:rPr lang="en-US" sz="3200" dirty="0" smtClean="0">
                <a:solidFill>
                  <a:srgbClr val="FF6600"/>
                </a:solidFill>
              </a:rPr>
              <a:t>Base-case scenario</a:t>
            </a:r>
            <a:endParaRPr lang="en-US" sz="3200" dirty="0">
              <a:solidFill>
                <a:srgbClr val="FF6600"/>
              </a:solidFill>
            </a:endParaRPr>
          </a:p>
        </p:txBody>
      </p:sp>
      <p:pic>
        <p:nvPicPr>
          <p:cNvPr id="4" name="Picture 3" descr="Ave_Active_Yearly_compa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159" y="2260836"/>
            <a:ext cx="5533470" cy="4150103"/>
          </a:xfrm>
          <a:prstGeom prst="rect">
            <a:avLst/>
          </a:prstGeom>
        </p:spPr>
      </p:pic>
      <p:sp>
        <p:nvSpPr>
          <p:cNvPr id="5" name="TextBox 4"/>
          <p:cNvSpPr txBox="1"/>
          <p:nvPr/>
        </p:nvSpPr>
        <p:spPr>
          <a:xfrm>
            <a:off x="275764" y="1122063"/>
            <a:ext cx="8730098" cy="1138773"/>
          </a:xfrm>
          <a:prstGeom prst="rect">
            <a:avLst/>
          </a:prstGeom>
          <a:noFill/>
        </p:spPr>
        <p:txBody>
          <a:bodyPr wrap="square" rtlCol="0">
            <a:spAutoFit/>
          </a:bodyPr>
          <a:lstStyle/>
          <a:p>
            <a:r>
              <a:rPr lang="en-US" sz="2800" dirty="0" smtClean="0"/>
              <a:t>Testing 4.5% of population annually.</a:t>
            </a:r>
          </a:p>
          <a:p>
            <a:r>
              <a:rPr lang="en-US" sz="2000" dirty="0" smtClean="0"/>
              <a:t> Subtracting the number of people get green cart, because they have been tested for the process.</a:t>
            </a:r>
            <a:endParaRPr lang="en-US" sz="2000" dirty="0"/>
          </a:p>
        </p:txBody>
      </p:sp>
      <p:sp>
        <p:nvSpPr>
          <p:cNvPr id="3" name="TextBox 2"/>
          <p:cNvSpPr txBox="1"/>
          <p:nvPr/>
        </p:nvSpPr>
        <p:spPr>
          <a:xfrm>
            <a:off x="2375171" y="6410939"/>
            <a:ext cx="4458109" cy="369332"/>
          </a:xfrm>
          <a:prstGeom prst="rect">
            <a:avLst/>
          </a:prstGeom>
          <a:noFill/>
        </p:spPr>
        <p:txBody>
          <a:bodyPr wrap="none" rtlCol="0">
            <a:spAutoFit/>
          </a:bodyPr>
          <a:lstStyle/>
          <a:p>
            <a:r>
              <a:rPr lang="en-US" dirty="0" smtClean="0"/>
              <a:t>TB trend till 2040 only applying base-case TTT</a:t>
            </a:r>
            <a:endParaRPr lang="en-US" dirty="0"/>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8" name="TextBox 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4476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23" name="TextBox 22"/>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60790" y="3352800"/>
            <a:ext cx="3022819" cy="676618"/>
          </a:xfrm>
          <a:prstGeom prst="rect">
            <a:avLst/>
          </a:prstGeom>
        </p:spPr>
      </p:pic>
      <p:pic>
        <p:nvPicPr>
          <p:cNvPr id="9" name="Picture 8" descr="UC Berkeley Primary Logo Berkeley Blue.eps"/>
          <p:cNvPicPr>
            <a:picLocks noChangeAspect="1"/>
          </p:cNvPicPr>
          <p:nvPr/>
        </p:nvPicPr>
        <p:blipFill>
          <a:blip>
            <a:extLst>
              <a:ext uri="{28A0092B-C50C-407E-A947-70E740481C1C}">
                <a14:useLocalDpi xmlns:a14="http://schemas.microsoft.com/office/drawing/2010/main" val="0"/>
              </a:ext>
            </a:extLst>
          </a:blip>
          <a:stretch>
            <a:fillRect/>
          </a:stretch>
        </p:blipFill>
        <p:spPr>
          <a:xfrm>
            <a:off x="5206781" y="4876800"/>
            <a:ext cx="1803619" cy="555440"/>
          </a:xfrm>
          <a:prstGeom prst="rect">
            <a:avLst/>
          </a:prstGeom>
        </p:spPr>
      </p:pic>
      <p:pic>
        <p:nvPicPr>
          <p:cNvPr id="10" name="Picture 9" descr="stanford-logo-format.t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7501" y="1983698"/>
            <a:ext cx="2609395" cy="606552"/>
          </a:xfrm>
          <a:prstGeom prst="rect">
            <a:avLst/>
          </a:prstGeom>
        </p:spPr>
      </p:pic>
      <p:pic>
        <p:nvPicPr>
          <p:cNvPr id="11" name="Picture 10" descr="UCSF_GHEC_black_cmyk.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0" y="1983698"/>
            <a:ext cx="2438400" cy="759502"/>
          </a:xfrm>
          <a:prstGeom prst="rect">
            <a:avLst/>
          </a:prstGeom>
        </p:spPr>
      </p:pic>
      <p:sp>
        <p:nvSpPr>
          <p:cNvPr id="12" name="TextBox 11"/>
          <p:cNvSpPr txBox="1"/>
          <p:nvPr/>
        </p:nvSpPr>
        <p:spPr>
          <a:xfrm>
            <a:off x="1066800" y="3429000"/>
            <a:ext cx="3429000" cy="707886"/>
          </a:xfrm>
          <a:prstGeom prst="rect">
            <a:avLst/>
          </a:prstGeom>
          <a:noFill/>
        </p:spPr>
        <p:txBody>
          <a:bodyPr wrap="square" rtlCol="0">
            <a:spAutoFit/>
          </a:bodyPr>
          <a:lstStyle/>
          <a:p>
            <a:r>
              <a:rPr lang="en-US" sz="2000" dirty="0" smtClean="0">
                <a:solidFill>
                  <a:srgbClr val="000000"/>
                </a:solidFill>
              </a:rPr>
              <a:t>UC Berkeley - UCSF </a:t>
            </a:r>
            <a:br>
              <a:rPr lang="en-US" sz="2000" dirty="0" smtClean="0">
                <a:solidFill>
                  <a:srgbClr val="000000"/>
                </a:solidFill>
              </a:rPr>
            </a:br>
            <a:r>
              <a:rPr lang="en-US" sz="2000" dirty="0" smtClean="0">
                <a:solidFill>
                  <a:srgbClr val="000000"/>
                </a:solidFill>
              </a:rPr>
              <a:t>Joint Medical Program</a:t>
            </a:r>
            <a:endParaRPr lang="en-US" sz="2000" dirty="0">
              <a:solidFill>
                <a:srgbClr val="000000"/>
              </a:solidFill>
            </a:endParaRPr>
          </a:p>
        </p:txBody>
      </p:sp>
      <p:grpSp>
        <p:nvGrpSpPr>
          <p:cNvPr id="17" name="Group 16"/>
          <p:cNvGrpSpPr/>
          <p:nvPr/>
        </p:nvGrpSpPr>
        <p:grpSpPr>
          <a:xfrm>
            <a:off x="990600" y="838200"/>
            <a:ext cx="7162800" cy="769441"/>
            <a:chOff x="990600" y="838200"/>
            <a:chExt cx="7162800" cy="769441"/>
          </a:xfrm>
        </p:grpSpPr>
        <p:sp>
          <p:nvSpPr>
            <p:cNvPr id="13" name="TextBox 12"/>
            <p:cNvSpPr txBox="1"/>
            <p:nvPr/>
          </p:nvSpPr>
          <p:spPr>
            <a:xfrm>
              <a:off x="990600" y="838200"/>
              <a:ext cx="7162800" cy="769441"/>
            </a:xfrm>
            <a:prstGeom prst="rect">
              <a:avLst/>
            </a:prstGeom>
            <a:noFill/>
          </p:spPr>
          <p:txBody>
            <a:bodyPr wrap="square" rtlCol="0">
              <a:spAutoFit/>
            </a:bodyPr>
            <a:lstStyle/>
            <a:p>
              <a:r>
                <a:rPr lang="en-US" sz="4400" dirty="0" smtClean="0">
                  <a:solidFill>
                    <a:srgbClr val="F26D04"/>
                  </a:solidFill>
                </a:rPr>
                <a:t>Organizations within CAPE</a:t>
              </a:r>
              <a:endParaRPr lang="en-US" sz="4400" dirty="0">
                <a:solidFill>
                  <a:srgbClr val="F26D04"/>
                </a:solidFill>
              </a:endParaRPr>
            </a:p>
          </p:txBody>
        </p:sp>
        <p:cxnSp>
          <p:nvCxnSpPr>
            <p:cNvPr id="16" name="Straight Connector 15"/>
            <p:cNvCxnSpPr/>
            <p:nvPr/>
          </p:nvCxnSpPr>
          <p:spPr bwMode="auto">
            <a:xfrm>
              <a:off x="1066800" y="1600200"/>
              <a:ext cx="7086600" cy="0"/>
            </a:xfrm>
            <a:prstGeom prst="line">
              <a:avLst/>
            </a:prstGeom>
            <a:solidFill>
              <a:schemeClr val="accent1"/>
            </a:solidFill>
            <a:ln w="9525" cap="flat" cmpd="sng" algn="ctr">
              <a:solidFill>
                <a:srgbClr val="C7D9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Rectangle 20"/>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1100" y="4333875"/>
            <a:ext cx="2705100" cy="1685925"/>
          </a:xfrm>
          <a:prstGeom prst="rect">
            <a:avLst/>
          </a:prstGeom>
        </p:spPr>
      </p:pic>
    </p:spTree>
    <p:extLst>
      <p:ext uri="{BB962C8B-B14F-4D97-AF65-F5344CB8AC3E}">
        <p14:creationId xmlns:p14="http://schemas.microsoft.com/office/powerpoint/2010/main" val="13635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199" y="0"/>
            <a:ext cx="8229600" cy="1143000"/>
          </a:xfrm>
        </p:spPr>
        <p:txBody>
          <a:bodyPr>
            <a:normAutofit/>
          </a:bodyPr>
          <a:lstStyle/>
          <a:p>
            <a:r>
              <a:rPr lang="en-US" sz="3200" dirty="0" smtClean="0">
                <a:solidFill>
                  <a:srgbClr val="FF6600"/>
                </a:solidFill>
              </a:rPr>
              <a:t>TTT scenarios </a:t>
            </a:r>
            <a:endParaRPr lang="en-US" sz="3200" dirty="0">
              <a:solidFill>
                <a:srgbClr val="FF6600"/>
              </a:solidFill>
            </a:endParaRPr>
          </a:p>
        </p:txBody>
      </p:sp>
      <p:sp>
        <p:nvSpPr>
          <p:cNvPr id="3" name="Content Placeholder 2"/>
          <p:cNvSpPr>
            <a:spLocks noGrp="1"/>
          </p:cNvSpPr>
          <p:nvPr>
            <p:ph idx="1"/>
          </p:nvPr>
        </p:nvSpPr>
        <p:spPr>
          <a:xfrm>
            <a:off x="270932" y="977371"/>
            <a:ext cx="8669867" cy="5321829"/>
          </a:xfrm>
        </p:spPr>
        <p:txBody>
          <a:bodyPr>
            <a:noAutofit/>
          </a:bodyPr>
          <a:lstStyle/>
          <a:p>
            <a:pPr marL="457200" lvl="1" indent="0">
              <a:buNone/>
            </a:pPr>
            <a:r>
              <a:rPr lang="en-US" sz="2400" kern="0" dirty="0" smtClean="0"/>
              <a:t>Previously tested scenarios:</a:t>
            </a:r>
          </a:p>
          <a:p>
            <a:pPr lvl="2"/>
            <a:r>
              <a:rPr lang="en-US" kern="0" dirty="0" err="1" smtClean="0"/>
              <a:t>Base_case</a:t>
            </a:r>
            <a:r>
              <a:rPr lang="en-US" kern="0" dirty="0"/>
              <a:t>:  Current LTBI screening (random, .004 uptake</a:t>
            </a:r>
            <a:r>
              <a:rPr lang="en-US" kern="0" dirty="0" smtClean="0"/>
              <a:t>)</a:t>
            </a:r>
          </a:p>
          <a:p>
            <a:pPr lvl="2"/>
            <a:r>
              <a:rPr lang="en-US" kern="0" dirty="0" smtClean="0"/>
              <a:t>Foreign born testing: (2x(.004), 4x, 10x uptake)</a:t>
            </a:r>
          </a:p>
          <a:p>
            <a:pPr lvl="2"/>
            <a:r>
              <a:rPr lang="en-US" kern="0" dirty="0" smtClean="0"/>
              <a:t>Risk factor testing: (</a:t>
            </a:r>
            <a:r>
              <a:rPr lang="en-US" kern="0" dirty="0"/>
              <a:t>2x(.004), 4x, 10x </a:t>
            </a:r>
            <a:r>
              <a:rPr lang="en-US" kern="0" dirty="0" smtClean="0"/>
              <a:t>uptake)</a:t>
            </a:r>
          </a:p>
          <a:p>
            <a:pPr marL="457200" lvl="1" indent="0">
              <a:buNone/>
            </a:pPr>
            <a:r>
              <a:rPr lang="en-US" sz="2400" kern="0" dirty="0" smtClean="0"/>
              <a:t>New tested scenarios:</a:t>
            </a:r>
          </a:p>
          <a:p>
            <a:pPr lvl="2"/>
            <a:r>
              <a:rPr lang="en-US" kern="0" dirty="0" smtClean="0"/>
              <a:t>Visa-class: Screening new immigrants based on their visa classes</a:t>
            </a:r>
          </a:p>
          <a:p>
            <a:pPr lvl="2"/>
            <a:r>
              <a:rPr lang="en-US" dirty="0"/>
              <a:t>Universal on Arrival</a:t>
            </a:r>
            <a:r>
              <a:rPr lang="en-US" kern="0" dirty="0" smtClean="0"/>
              <a:t>: Screening all new immigrants that have classifiable visas</a:t>
            </a:r>
          </a:p>
          <a:p>
            <a:pPr lvl="2"/>
            <a:r>
              <a:rPr lang="en-US" dirty="0" smtClean="0"/>
              <a:t>High prevalence: Screening people in higher prevalence targeted population using combination information of visa classes and risk factors</a:t>
            </a:r>
          </a:p>
        </p:txBody>
      </p:sp>
      <p:sp>
        <p:nvSpPr>
          <p:cNvPr id="4" name="Rectangle 3"/>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6" name="TextBox 5"/>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06908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30-psa-and-best-guess-results/major_figure_2016-12-30-06h47m.png"/>
          <p:cNvPicPr/>
          <p:nvPr/>
        </p:nvPicPr>
        <p:blipFill>
          <a:blip r:embed="rId3">
            <a:extLst>
              <a:ext uri="{28A0092B-C50C-407E-A947-70E740481C1C}">
                <a14:useLocalDpi xmlns:a14="http://schemas.microsoft.com/office/drawing/2010/main" val="0"/>
              </a:ext>
            </a:extLst>
          </a:blip>
          <a:srcRect/>
          <a:stretch>
            <a:fillRect/>
          </a:stretch>
        </p:blipFill>
        <p:spPr bwMode="auto">
          <a:xfrm>
            <a:off x="296332" y="982574"/>
            <a:ext cx="8847667" cy="5712846"/>
          </a:xfrm>
          <a:prstGeom prst="rect">
            <a:avLst/>
          </a:prstGeom>
          <a:noFill/>
          <a:ln>
            <a:noFill/>
          </a:ln>
        </p:spPr>
      </p:pic>
      <p:sp>
        <p:nvSpPr>
          <p:cNvPr id="2" name="Title 1"/>
          <p:cNvSpPr>
            <a:spLocks noGrp="1"/>
          </p:cNvSpPr>
          <p:nvPr>
            <p:ph type="title"/>
          </p:nvPr>
        </p:nvSpPr>
        <p:spPr>
          <a:xfrm>
            <a:off x="711199" y="0"/>
            <a:ext cx="8229600" cy="1143000"/>
          </a:xfrm>
        </p:spPr>
        <p:txBody>
          <a:bodyPr>
            <a:normAutofit/>
          </a:bodyPr>
          <a:lstStyle/>
          <a:p>
            <a:r>
              <a:rPr lang="en-US" sz="3200" dirty="0" smtClean="0">
                <a:solidFill>
                  <a:srgbClr val="FF6600"/>
                </a:solidFill>
              </a:rPr>
              <a:t>Previously TTT results </a:t>
            </a:r>
            <a:endParaRPr lang="en-US" sz="3200" dirty="0">
              <a:solidFill>
                <a:srgbClr val="FF6600"/>
              </a:solidFill>
            </a:endParaRPr>
          </a:p>
        </p:txBody>
      </p:sp>
      <p:sp>
        <p:nvSpPr>
          <p:cNvPr id="4" name="Rectangle 3"/>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6" name="TextBox 5"/>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368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ompareTTT_TP_Visa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334" y="1433779"/>
            <a:ext cx="5232400" cy="3924300"/>
          </a:xfrm>
          <a:prstGeom prst="rect">
            <a:avLst/>
          </a:prstGeom>
        </p:spPr>
      </p:pic>
      <p:sp>
        <p:nvSpPr>
          <p:cNvPr id="2" name="Title 1"/>
          <p:cNvSpPr>
            <a:spLocks noGrp="1"/>
          </p:cNvSpPr>
          <p:nvPr>
            <p:ph type="title"/>
          </p:nvPr>
        </p:nvSpPr>
        <p:spPr>
          <a:xfrm>
            <a:off x="457200" y="88515"/>
            <a:ext cx="8229600" cy="1143000"/>
          </a:xfrm>
        </p:spPr>
        <p:txBody>
          <a:bodyPr>
            <a:normAutofit/>
          </a:bodyPr>
          <a:lstStyle/>
          <a:p>
            <a:r>
              <a:rPr lang="en-US" sz="3200" dirty="0" smtClean="0">
                <a:solidFill>
                  <a:srgbClr val="FF6600"/>
                </a:solidFill>
              </a:rPr>
              <a:t>Visa-class testing scenario</a:t>
            </a:r>
            <a:endParaRPr lang="en-US" sz="3200" dirty="0">
              <a:solidFill>
                <a:srgbClr val="FF6600"/>
              </a:solidFill>
            </a:endParaRPr>
          </a:p>
        </p:txBody>
      </p:sp>
      <p:sp>
        <p:nvSpPr>
          <p:cNvPr id="3" name="Content Placeholder 2"/>
          <p:cNvSpPr>
            <a:spLocks noGrp="1"/>
          </p:cNvSpPr>
          <p:nvPr>
            <p:ph idx="1"/>
          </p:nvPr>
        </p:nvSpPr>
        <p:spPr>
          <a:xfrm>
            <a:off x="457200" y="890895"/>
            <a:ext cx="8229600" cy="989591"/>
          </a:xfrm>
        </p:spPr>
        <p:txBody>
          <a:bodyPr>
            <a:normAutofit fontScale="85000" lnSpcReduction="20000"/>
          </a:bodyPr>
          <a:lstStyle/>
          <a:p>
            <a:r>
              <a:rPr lang="en-US" sz="2800" dirty="0" smtClean="0"/>
              <a:t>Testing new immigrants with three largest visa class population : Student, Temporary workers and Immigrant visa classes.</a:t>
            </a:r>
          </a:p>
        </p:txBody>
      </p:sp>
      <p:sp>
        <p:nvSpPr>
          <p:cNvPr id="5" name="TextBox 4"/>
          <p:cNvSpPr txBox="1"/>
          <p:nvPr/>
        </p:nvSpPr>
        <p:spPr>
          <a:xfrm>
            <a:off x="164655" y="5191013"/>
            <a:ext cx="9131745" cy="1015663"/>
          </a:xfrm>
          <a:prstGeom prst="rect">
            <a:avLst/>
          </a:prstGeom>
          <a:noFill/>
        </p:spPr>
        <p:txBody>
          <a:bodyPr wrap="square" rtlCol="0">
            <a:spAutoFit/>
          </a:bodyPr>
          <a:lstStyle/>
          <a:p>
            <a:r>
              <a:rPr lang="en-US" sz="2000" dirty="0"/>
              <a:t>The population target </a:t>
            </a:r>
            <a:r>
              <a:rPr lang="en-US" sz="2000" dirty="0" smtClean="0"/>
              <a:t>sizes are </a:t>
            </a:r>
            <a:r>
              <a:rPr lang="en-US" sz="2000" dirty="0" smtClean="0">
                <a:solidFill>
                  <a:srgbClr val="FF6600"/>
                </a:solidFill>
              </a:rPr>
              <a:t>small </a:t>
            </a:r>
            <a:r>
              <a:rPr lang="en-US" sz="2000" dirty="0" smtClean="0">
                <a:solidFill>
                  <a:srgbClr val="000000"/>
                </a:solidFill>
              </a:rPr>
              <a:t>(</a:t>
            </a:r>
            <a:r>
              <a:rPr lang="en-US" sz="2000" dirty="0" smtClean="0"/>
              <a:t>limited </a:t>
            </a:r>
            <a:r>
              <a:rPr lang="en-US" sz="2000" dirty="0"/>
              <a:t>number of new immigrants in classifiable visa </a:t>
            </a:r>
            <a:r>
              <a:rPr lang="en-US" sz="2000" dirty="0" smtClean="0"/>
              <a:t>status), and their LTBI prevalence rate is almost the same. Therefore the tastings have almost the same effect on reducing TB active cases.</a:t>
            </a:r>
            <a:endParaRPr lang="en-US" sz="2000" dirty="0"/>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8" name="TextBox 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1728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515"/>
            <a:ext cx="8229600" cy="1143000"/>
          </a:xfrm>
        </p:spPr>
        <p:txBody>
          <a:bodyPr>
            <a:normAutofit/>
          </a:bodyPr>
          <a:lstStyle/>
          <a:p>
            <a:r>
              <a:rPr lang="en-US" sz="3200" dirty="0">
                <a:solidFill>
                  <a:srgbClr val="FF6600"/>
                </a:solidFill>
              </a:rPr>
              <a:t>Universal on </a:t>
            </a:r>
            <a:r>
              <a:rPr lang="en-US" sz="3200" dirty="0" smtClean="0">
                <a:solidFill>
                  <a:srgbClr val="FF6600"/>
                </a:solidFill>
              </a:rPr>
              <a:t>Arrival testing scenario</a:t>
            </a:r>
            <a:endParaRPr lang="en-US" sz="3200" dirty="0">
              <a:solidFill>
                <a:srgbClr val="FF6600"/>
              </a:solidFill>
            </a:endParaRPr>
          </a:p>
        </p:txBody>
      </p:sp>
      <p:sp>
        <p:nvSpPr>
          <p:cNvPr id="3" name="Content Placeholder 2"/>
          <p:cNvSpPr>
            <a:spLocks noGrp="1"/>
          </p:cNvSpPr>
          <p:nvPr>
            <p:ph idx="1"/>
          </p:nvPr>
        </p:nvSpPr>
        <p:spPr>
          <a:xfrm>
            <a:off x="457200" y="890895"/>
            <a:ext cx="8229600" cy="989591"/>
          </a:xfrm>
        </p:spPr>
        <p:txBody>
          <a:bodyPr>
            <a:normAutofit/>
          </a:bodyPr>
          <a:lstStyle/>
          <a:p>
            <a:pPr marL="0" indent="0">
              <a:buNone/>
            </a:pPr>
            <a:r>
              <a:rPr lang="en-US" sz="2800" dirty="0" smtClean="0"/>
              <a:t>Testing people from top 5 countries at their arrival in classifiable visa status.</a:t>
            </a: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8" name="TextBox 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Picture 4" descr="CompareTTT_Universa_Basecas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133" y="1663700"/>
            <a:ext cx="6282267" cy="4711700"/>
          </a:xfrm>
          <a:prstGeom prst="rect">
            <a:avLst/>
          </a:prstGeom>
        </p:spPr>
      </p:pic>
    </p:spTree>
    <p:extLst>
      <p:ext uri="{BB962C8B-B14F-4D97-AF65-F5344CB8AC3E}">
        <p14:creationId xmlns:p14="http://schemas.microsoft.com/office/powerpoint/2010/main" val="399794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515"/>
            <a:ext cx="8229600" cy="1143000"/>
          </a:xfrm>
        </p:spPr>
        <p:txBody>
          <a:bodyPr>
            <a:normAutofit/>
          </a:bodyPr>
          <a:lstStyle/>
          <a:p>
            <a:r>
              <a:rPr lang="en-US" sz="3200" dirty="0" smtClean="0">
                <a:solidFill>
                  <a:srgbClr val="FF6600"/>
                </a:solidFill>
              </a:rPr>
              <a:t>Comparing Universal at arrival and Fb2x</a:t>
            </a:r>
            <a:endParaRPr lang="en-US" sz="3200" dirty="0">
              <a:solidFill>
                <a:srgbClr val="FF6600"/>
              </a:solidFill>
            </a:endParaRP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8" name="TextBox 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338666" y="5703837"/>
            <a:ext cx="6620934" cy="1015663"/>
          </a:xfrm>
          <a:prstGeom prst="rect">
            <a:avLst/>
          </a:prstGeom>
          <a:noFill/>
        </p:spPr>
        <p:txBody>
          <a:bodyPr wrap="square" rtlCol="0">
            <a:spAutoFit/>
          </a:bodyPr>
          <a:lstStyle/>
          <a:p>
            <a:r>
              <a:rPr lang="en-US" sz="2000" dirty="0" smtClean="0"/>
              <a:t>Cumulated testing on Universal on Arrival is </a:t>
            </a:r>
            <a:r>
              <a:rPr lang="en-US" sz="2000" dirty="0" smtClean="0">
                <a:solidFill>
                  <a:srgbClr val="FF6600"/>
                </a:solidFill>
              </a:rPr>
              <a:t>less</a:t>
            </a:r>
            <a:r>
              <a:rPr lang="en-US" sz="2000" dirty="0" smtClean="0"/>
              <a:t> than FB2x testing</a:t>
            </a:r>
          </a:p>
          <a:p>
            <a:r>
              <a:rPr lang="en-US" sz="2000" dirty="0" smtClean="0"/>
              <a:t>FB2x :625835                       Universal on Arrival: 575400</a:t>
            </a:r>
            <a:endParaRPr lang="en-US" sz="2000" dirty="0"/>
          </a:p>
        </p:txBody>
      </p:sp>
      <p:pic>
        <p:nvPicPr>
          <p:cNvPr id="5" name="Picture 4" descr="CompareTTT_Universa_FB2x.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045" y="983286"/>
            <a:ext cx="6587580" cy="4940685"/>
          </a:xfrm>
          <a:prstGeom prst="rect">
            <a:avLst/>
          </a:prstGeom>
        </p:spPr>
      </p:pic>
    </p:spTree>
    <p:extLst>
      <p:ext uri="{BB962C8B-B14F-4D97-AF65-F5344CB8AC3E}">
        <p14:creationId xmlns:p14="http://schemas.microsoft.com/office/powerpoint/2010/main" val="252245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TBI_sum_20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23554"/>
            <a:ext cx="8991600" cy="4584700"/>
          </a:xfrm>
          <a:prstGeom prst="rect">
            <a:avLst/>
          </a:prstGeom>
        </p:spPr>
      </p:pic>
      <p:sp>
        <p:nvSpPr>
          <p:cNvPr id="3" name="Rectangle 2"/>
          <p:cNvSpPr/>
          <p:nvPr/>
        </p:nvSpPr>
        <p:spPr>
          <a:xfrm>
            <a:off x="76200" y="5371981"/>
            <a:ext cx="8093007" cy="1323439"/>
          </a:xfrm>
          <a:prstGeom prst="rect">
            <a:avLst/>
          </a:prstGeom>
        </p:spPr>
        <p:txBody>
          <a:bodyPr wrap="square">
            <a:spAutoFit/>
          </a:bodyPr>
          <a:lstStyle/>
          <a:p>
            <a:r>
              <a:rPr lang="en-US" sz="2000" dirty="0" smtClean="0"/>
              <a:t>Largest population</a:t>
            </a:r>
          </a:p>
          <a:p>
            <a:pPr marL="342900" indent="-342900">
              <a:buFont typeface="Arial"/>
              <a:buChar char="•"/>
            </a:pPr>
            <a:r>
              <a:rPr lang="en-US" sz="2000" dirty="0" smtClean="0"/>
              <a:t>People </a:t>
            </a:r>
            <a:r>
              <a:rPr lang="en-US" sz="2000" dirty="0"/>
              <a:t>with immigrant visa and not tested in previous year.</a:t>
            </a:r>
          </a:p>
          <a:p>
            <a:pPr marL="342900" indent="-342900">
              <a:buFont typeface="Arial"/>
              <a:buChar char="•"/>
            </a:pPr>
            <a:r>
              <a:rPr lang="en-US" sz="2000" dirty="0" smtClean="0"/>
              <a:t>Foreign born population </a:t>
            </a:r>
            <a:r>
              <a:rPr lang="en-US" sz="2000" dirty="0"/>
              <a:t>with diabetes and smoking</a:t>
            </a:r>
          </a:p>
          <a:p>
            <a:pPr marL="342900" indent="-342900">
              <a:buFont typeface="Arial"/>
              <a:buChar char="•"/>
            </a:pPr>
            <a:r>
              <a:rPr lang="en-US" sz="2000" dirty="0"/>
              <a:t>All HIV </a:t>
            </a:r>
            <a:r>
              <a:rPr lang="en-US" sz="2000" dirty="0" smtClean="0"/>
              <a:t>infected people</a:t>
            </a:r>
            <a:endParaRPr lang="en-US" sz="2000" dirty="0"/>
          </a:p>
        </p:txBody>
      </p:sp>
      <p:sp>
        <p:nvSpPr>
          <p:cNvPr id="7" name="Title 1"/>
          <p:cNvSpPr>
            <a:spLocks noGrp="1"/>
          </p:cNvSpPr>
          <p:nvPr>
            <p:ph type="title"/>
          </p:nvPr>
        </p:nvSpPr>
        <p:spPr>
          <a:xfrm>
            <a:off x="457200" y="78830"/>
            <a:ext cx="8229600" cy="715091"/>
          </a:xfrm>
        </p:spPr>
        <p:txBody>
          <a:bodyPr>
            <a:normAutofit/>
          </a:bodyPr>
          <a:lstStyle/>
          <a:p>
            <a:r>
              <a:rPr lang="en-US" sz="3200" dirty="0" smtClean="0">
                <a:solidFill>
                  <a:srgbClr val="FF6600"/>
                </a:solidFill>
              </a:rPr>
              <a:t>LTBI diversity at 2014</a:t>
            </a:r>
            <a:endParaRPr lang="en-US" sz="3200" dirty="0">
              <a:solidFill>
                <a:srgbClr val="FF6600"/>
              </a:solidFill>
            </a:endParaRPr>
          </a:p>
        </p:txBody>
      </p:sp>
      <p:sp>
        <p:nvSpPr>
          <p:cNvPr id="8" name="Rectangle 7"/>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0" name="TextBox 9"/>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45656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areTTT_TP_Basecase_fir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841032"/>
            <a:ext cx="7591425" cy="5693569"/>
          </a:xfrm>
          <a:prstGeom prst="rect">
            <a:avLst/>
          </a:prstGeom>
        </p:spPr>
      </p:pic>
      <p:sp>
        <p:nvSpPr>
          <p:cNvPr id="7" name="Title 1"/>
          <p:cNvSpPr>
            <a:spLocks noGrp="1"/>
          </p:cNvSpPr>
          <p:nvPr>
            <p:ph type="title"/>
          </p:nvPr>
        </p:nvSpPr>
        <p:spPr>
          <a:xfrm>
            <a:off x="762000" y="103359"/>
            <a:ext cx="8229600" cy="715091"/>
          </a:xfrm>
        </p:spPr>
        <p:txBody>
          <a:bodyPr>
            <a:normAutofit fontScale="90000"/>
          </a:bodyPr>
          <a:lstStyle/>
          <a:p>
            <a:r>
              <a:rPr lang="en-US" sz="3200" dirty="0" smtClean="0">
                <a:solidFill>
                  <a:srgbClr val="FF6600"/>
                </a:solidFill>
              </a:rPr>
              <a:t>High prevalence targeted population testing result</a:t>
            </a:r>
            <a:endParaRPr lang="en-US" sz="3200" dirty="0">
              <a:solidFill>
                <a:srgbClr val="FF6600"/>
              </a:solidFill>
            </a:endParaRPr>
          </a:p>
        </p:txBody>
      </p:sp>
      <p:sp>
        <p:nvSpPr>
          <p:cNvPr id="8" name="Rectangle 7"/>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0" name="TextBox 9"/>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61731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6600"/>
                </a:solidFill>
              </a:rPr>
              <a:t>LTBI diversity before and after  TTT at 2014 and 2030</a:t>
            </a:r>
            <a:endParaRPr lang="en-US" sz="3200" dirty="0">
              <a:solidFill>
                <a:srgbClr val="FF6600"/>
              </a:solidFill>
            </a:endParaRP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8" name="TextBox 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Before_af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00" y="1574800"/>
            <a:ext cx="7950200" cy="3695700"/>
          </a:xfrm>
          <a:prstGeom prst="rect">
            <a:avLst/>
          </a:prstGeom>
        </p:spPr>
      </p:pic>
    </p:spTree>
    <p:extLst>
      <p:ext uri="{BB962C8B-B14F-4D97-AF65-F5344CB8AC3E}">
        <p14:creationId xmlns:p14="http://schemas.microsoft.com/office/powerpoint/2010/main" val="2646406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37"/>
            <a:ext cx="8229600" cy="1143000"/>
          </a:xfrm>
        </p:spPr>
        <p:txBody>
          <a:bodyPr>
            <a:normAutofit/>
          </a:bodyPr>
          <a:lstStyle/>
          <a:p>
            <a:r>
              <a:rPr lang="en-US" sz="3200" dirty="0" smtClean="0">
                <a:solidFill>
                  <a:srgbClr val="FF6600"/>
                </a:solidFill>
              </a:rPr>
              <a:t>Largest population in LTBI state at 2030</a:t>
            </a:r>
            <a:endParaRPr lang="en-US" sz="3200"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LTBI203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062" y="1689100"/>
            <a:ext cx="8528538" cy="4000500"/>
          </a:xfrm>
          <a:prstGeom prst="rect">
            <a:avLst/>
          </a:prstGeom>
        </p:spPr>
      </p:pic>
    </p:spTree>
    <p:extLst>
      <p:ext uri="{BB962C8B-B14F-4D97-AF65-F5344CB8AC3E}">
        <p14:creationId xmlns:p14="http://schemas.microsoft.com/office/powerpoint/2010/main" val="623111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mpareTTT_TP_firstThir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73666"/>
            <a:ext cx="7315200" cy="5486400"/>
          </a:xfrm>
          <a:prstGeom prst="rect">
            <a:avLst/>
          </a:prstGeom>
        </p:spPr>
      </p:pic>
      <p:sp>
        <p:nvSpPr>
          <p:cNvPr id="2" name="Title 1"/>
          <p:cNvSpPr>
            <a:spLocks noGrp="1"/>
          </p:cNvSpPr>
          <p:nvPr>
            <p:ph type="title"/>
          </p:nvPr>
        </p:nvSpPr>
        <p:spPr>
          <a:xfrm>
            <a:off x="762000" y="20637"/>
            <a:ext cx="8229600" cy="1143000"/>
          </a:xfrm>
        </p:spPr>
        <p:txBody>
          <a:bodyPr>
            <a:normAutofit/>
          </a:bodyPr>
          <a:lstStyle/>
          <a:p>
            <a:r>
              <a:rPr lang="en-US" sz="2800" dirty="0" smtClean="0">
                <a:solidFill>
                  <a:srgbClr val="FF6600"/>
                </a:solidFill>
              </a:rPr>
              <a:t>Comparing 3 and 7 targeted LTBI population results</a:t>
            </a:r>
            <a:endParaRPr lang="en-US" sz="2800"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7245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22" name="TextBox 2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4294967295"/>
          </p:nvPr>
        </p:nvSpPr>
        <p:spPr>
          <a:xfrm>
            <a:off x="533400" y="1762125"/>
            <a:ext cx="3276600" cy="1066800"/>
          </a:xfrm>
        </p:spPr>
        <p:txBody>
          <a:bodyPr/>
          <a:lstStyle/>
          <a:p>
            <a:pPr marL="0" indent="0">
              <a:buNone/>
            </a:pPr>
            <a:r>
              <a:rPr lang="en-US" sz="2000" b="1" dirty="0">
                <a:solidFill>
                  <a:srgbClr val="000000"/>
                </a:solidFill>
              </a:rPr>
              <a:t>Principle Investigators</a:t>
            </a:r>
          </a:p>
          <a:p>
            <a:pPr marL="283464" lvl="1">
              <a:spcAft>
                <a:spcPts val="0"/>
              </a:spcAft>
              <a:buClr>
                <a:srgbClr val="F26D04"/>
              </a:buClr>
              <a:buFont typeface="Arial"/>
              <a:buChar char="•"/>
            </a:pPr>
            <a:r>
              <a:rPr lang="en-US" sz="1800" dirty="0" smtClean="0">
                <a:solidFill>
                  <a:srgbClr val="000000"/>
                </a:solidFill>
              </a:rPr>
              <a:t>James G. </a:t>
            </a:r>
            <a:r>
              <a:rPr lang="en-US" sz="1800" dirty="0">
                <a:solidFill>
                  <a:srgbClr val="000000"/>
                </a:solidFill>
              </a:rPr>
              <a:t>Kahn, MD, MPH</a:t>
            </a:r>
          </a:p>
          <a:p>
            <a:pPr marL="283464" lvl="1">
              <a:spcAft>
                <a:spcPts val="0"/>
              </a:spcAft>
              <a:buClr>
                <a:srgbClr val="F26D04"/>
              </a:buClr>
              <a:buFont typeface="Arial"/>
              <a:buChar char="•"/>
            </a:pPr>
            <a:r>
              <a:rPr lang="en-US" sz="1800" dirty="0">
                <a:solidFill>
                  <a:srgbClr val="000000"/>
                </a:solidFill>
              </a:rPr>
              <a:t>Paul Volberding, MD</a:t>
            </a:r>
          </a:p>
          <a:p>
            <a:pPr marL="0" indent="0">
              <a:buNone/>
            </a:pPr>
            <a:endParaRPr lang="en-US" sz="2000" dirty="0" smtClean="0">
              <a:solidFill>
                <a:srgbClr val="000000"/>
              </a:solidFill>
            </a:endParaRPr>
          </a:p>
        </p:txBody>
      </p:sp>
      <p:sp>
        <p:nvSpPr>
          <p:cNvPr id="4" name="Slide Number Placeholder 3"/>
          <p:cNvSpPr>
            <a:spLocks noGrp="1"/>
          </p:cNvSpPr>
          <p:nvPr>
            <p:ph type="sldNum" sz="quarter" idx="4294967295"/>
          </p:nvPr>
        </p:nvSpPr>
        <p:spPr>
          <a:xfrm>
            <a:off x="8626475" y="6613525"/>
            <a:ext cx="517525" cy="244475"/>
          </a:xfrm>
        </p:spPr>
        <p:txBody>
          <a:bodyPr/>
          <a:lstStyle/>
          <a:p>
            <a:pPr>
              <a:defRPr/>
            </a:pPr>
            <a:fld id="{4B79DBA5-6301-4680-B609-496D334B57BA}" type="slidenum">
              <a:rPr lang="en-US" altLang="en-US" smtClean="0"/>
              <a:pPr>
                <a:defRPr/>
              </a:pPr>
              <a:t>3</a:t>
            </a:fld>
            <a:endParaRPr lang="en-US" altLang="en-US" dirty="0"/>
          </a:p>
        </p:txBody>
      </p:sp>
      <p:sp>
        <p:nvSpPr>
          <p:cNvPr id="5" name="Content Placeholder 2"/>
          <p:cNvSpPr txBox="1">
            <a:spLocks/>
          </p:cNvSpPr>
          <p:nvPr/>
        </p:nvSpPr>
        <p:spPr bwMode="auto">
          <a:xfrm>
            <a:off x="533400" y="4800600"/>
            <a:ext cx="274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marL="0" indent="0">
              <a:buNone/>
            </a:pPr>
            <a:r>
              <a:rPr lang="en-US" sz="2000" dirty="0" smtClean="0">
                <a:solidFill>
                  <a:srgbClr val="000000"/>
                </a:solidFill>
              </a:rPr>
              <a:t>Epidemiologist</a:t>
            </a:r>
          </a:p>
          <a:p>
            <a:r>
              <a:rPr lang="en-US" sz="1800" b="0" dirty="0" smtClean="0">
                <a:solidFill>
                  <a:srgbClr val="000000"/>
                </a:solidFill>
              </a:rPr>
              <a:t>Andrea Parriott, PhD</a:t>
            </a:r>
          </a:p>
        </p:txBody>
      </p:sp>
      <p:sp>
        <p:nvSpPr>
          <p:cNvPr id="6" name="Content Placeholder 2"/>
          <p:cNvSpPr txBox="1">
            <a:spLocks/>
          </p:cNvSpPr>
          <p:nvPr/>
        </p:nvSpPr>
        <p:spPr bwMode="auto">
          <a:xfrm>
            <a:off x="457200" y="2971800"/>
            <a:ext cx="381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marL="0" indent="0">
              <a:buNone/>
            </a:pPr>
            <a:r>
              <a:rPr lang="en-US" sz="2000" dirty="0" smtClean="0">
                <a:solidFill>
                  <a:srgbClr val="000000"/>
                </a:solidFill>
              </a:rPr>
              <a:t>Clinical Experts</a:t>
            </a:r>
          </a:p>
          <a:p>
            <a:pPr marL="283464" lvl="1">
              <a:buClr>
                <a:srgbClr val="F26D04"/>
              </a:buClr>
              <a:buFont typeface="Arial"/>
              <a:buChar char="•"/>
            </a:pPr>
            <a:r>
              <a:rPr lang="en-US" sz="1800" dirty="0" smtClean="0">
                <a:solidFill>
                  <a:srgbClr val="000000"/>
                </a:solidFill>
              </a:rPr>
              <a:t>Priya Shete, MD</a:t>
            </a:r>
          </a:p>
          <a:p>
            <a:pPr marL="283464" lvl="1">
              <a:buClr>
                <a:srgbClr val="F26D04"/>
              </a:buClr>
              <a:buFont typeface="Arial"/>
              <a:buChar char="•"/>
            </a:pPr>
            <a:r>
              <a:rPr lang="en-US" sz="1800" dirty="0" smtClean="0">
                <a:solidFill>
                  <a:srgbClr val="000000"/>
                </a:solidFill>
              </a:rPr>
              <a:t>Phillip Coffin, MD</a:t>
            </a:r>
          </a:p>
          <a:p>
            <a:pPr marL="283464" lvl="1">
              <a:buClr>
                <a:srgbClr val="F26D04"/>
              </a:buClr>
              <a:buFont typeface="Arial"/>
              <a:buChar char="•"/>
            </a:pPr>
            <a:r>
              <a:rPr lang="en-US" sz="1800" dirty="0" smtClean="0">
                <a:solidFill>
                  <a:srgbClr val="000000"/>
                </a:solidFill>
              </a:rPr>
              <a:t>Marion Peters, MD</a:t>
            </a:r>
            <a:endParaRPr lang="en-US" sz="1800" dirty="0">
              <a:solidFill>
                <a:srgbClr val="000000"/>
              </a:solidFill>
            </a:endParaRPr>
          </a:p>
        </p:txBody>
      </p:sp>
      <p:sp>
        <p:nvSpPr>
          <p:cNvPr id="7" name="Content Placeholder 2"/>
          <p:cNvSpPr txBox="1">
            <a:spLocks/>
          </p:cNvSpPr>
          <p:nvPr/>
        </p:nvSpPr>
        <p:spPr bwMode="auto">
          <a:xfrm>
            <a:off x="4267200" y="4876800"/>
            <a:ext cx="381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marL="0" indent="0">
              <a:buNone/>
            </a:pPr>
            <a:r>
              <a:rPr lang="en-US" sz="2000" dirty="0" smtClean="0">
                <a:solidFill>
                  <a:srgbClr val="000000"/>
                </a:solidFill>
              </a:rPr>
              <a:t>TB Control, CADPH</a:t>
            </a:r>
          </a:p>
          <a:p>
            <a:pPr marL="283464" lvl="1">
              <a:spcAft>
                <a:spcPts val="0"/>
              </a:spcAft>
              <a:buClr>
                <a:srgbClr val="F26D04"/>
              </a:buClr>
              <a:buFont typeface="Arial"/>
              <a:buChar char="•"/>
            </a:pPr>
            <a:r>
              <a:rPr lang="en-US" sz="1800" dirty="0" smtClean="0">
                <a:solidFill>
                  <a:srgbClr val="000000"/>
                </a:solidFill>
              </a:rPr>
              <a:t>Jennifer Flood, MD, MS</a:t>
            </a:r>
          </a:p>
          <a:p>
            <a:pPr marL="283464" lvl="1">
              <a:spcAft>
                <a:spcPts val="0"/>
              </a:spcAft>
              <a:buClr>
                <a:srgbClr val="F26D04"/>
              </a:buClr>
              <a:buFont typeface="Arial"/>
              <a:buChar char="•"/>
            </a:pPr>
            <a:r>
              <a:rPr lang="en-US" sz="1800" dirty="0" smtClean="0">
                <a:solidFill>
                  <a:srgbClr val="000000"/>
                </a:solidFill>
              </a:rPr>
              <a:t>Pennan Berry, MD, MPH</a:t>
            </a:r>
          </a:p>
          <a:p>
            <a:pPr marL="283464" lvl="1">
              <a:spcAft>
                <a:spcPts val="0"/>
              </a:spcAft>
              <a:buClr>
                <a:srgbClr val="F26D04"/>
              </a:buClr>
              <a:buFont typeface="Arial"/>
              <a:buChar char="•"/>
            </a:pPr>
            <a:r>
              <a:rPr lang="en-US" sz="1800" dirty="0" smtClean="0">
                <a:solidFill>
                  <a:srgbClr val="000000"/>
                </a:solidFill>
              </a:rPr>
              <a:t>Peter Oh, DrPH</a:t>
            </a:r>
            <a:endParaRPr lang="en-US" sz="1800" dirty="0">
              <a:solidFill>
                <a:srgbClr val="000000"/>
              </a:solidFill>
            </a:endParaRPr>
          </a:p>
        </p:txBody>
      </p:sp>
      <p:sp>
        <p:nvSpPr>
          <p:cNvPr id="8" name="Content Placeholder 2"/>
          <p:cNvSpPr txBox="1">
            <a:spLocks/>
          </p:cNvSpPr>
          <p:nvPr/>
        </p:nvSpPr>
        <p:spPr bwMode="auto">
          <a:xfrm>
            <a:off x="4191000" y="38100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marL="0" indent="0">
              <a:buNone/>
            </a:pPr>
            <a:r>
              <a:rPr lang="en-US" sz="2000" dirty="0" smtClean="0">
                <a:solidFill>
                  <a:srgbClr val="000000"/>
                </a:solidFill>
              </a:rPr>
              <a:t>Senior Program Manager</a:t>
            </a:r>
          </a:p>
          <a:p>
            <a:pPr marL="283464" lvl="1">
              <a:buClr>
                <a:srgbClr val="F26D04"/>
              </a:buClr>
              <a:buFont typeface="Arial"/>
              <a:buChar char="•"/>
            </a:pPr>
            <a:r>
              <a:rPr lang="en-US" sz="1800" dirty="0" smtClean="0">
                <a:solidFill>
                  <a:srgbClr val="000000"/>
                </a:solidFill>
              </a:rPr>
              <a:t>Devon McCabe</a:t>
            </a:r>
          </a:p>
        </p:txBody>
      </p:sp>
      <p:grpSp>
        <p:nvGrpSpPr>
          <p:cNvPr id="14" name="Group 13"/>
          <p:cNvGrpSpPr/>
          <p:nvPr/>
        </p:nvGrpSpPr>
        <p:grpSpPr>
          <a:xfrm>
            <a:off x="990600" y="838200"/>
            <a:ext cx="7162800" cy="769441"/>
            <a:chOff x="990600" y="838200"/>
            <a:chExt cx="7162800" cy="769441"/>
          </a:xfrm>
        </p:grpSpPr>
        <p:sp>
          <p:nvSpPr>
            <p:cNvPr id="15" name="TextBox 14"/>
            <p:cNvSpPr txBox="1"/>
            <p:nvPr/>
          </p:nvSpPr>
          <p:spPr>
            <a:xfrm>
              <a:off x="990600" y="838200"/>
              <a:ext cx="4953000" cy="769441"/>
            </a:xfrm>
            <a:prstGeom prst="rect">
              <a:avLst/>
            </a:prstGeom>
            <a:noFill/>
          </p:spPr>
          <p:txBody>
            <a:bodyPr wrap="square" rtlCol="0">
              <a:spAutoFit/>
            </a:bodyPr>
            <a:lstStyle/>
            <a:p>
              <a:r>
                <a:rPr lang="en-US" sz="4400" dirty="0" smtClean="0">
                  <a:solidFill>
                    <a:srgbClr val="F26D04"/>
                  </a:solidFill>
                </a:rPr>
                <a:t>Who We Are</a:t>
              </a:r>
              <a:endParaRPr lang="en-US" sz="4400" dirty="0">
                <a:solidFill>
                  <a:srgbClr val="F26D04"/>
                </a:solidFill>
              </a:endParaRPr>
            </a:p>
          </p:txBody>
        </p:sp>
        <p:cxnSp>
          <p:nvCxnSpPr>
            <p:cNvPr id="16" name="Straight Connector 15"/>
            <p:cNvCxnSpPr/>
            <p:nvPr/>
          </p:nvCxnSpPr>
          <p:spPr bwMode="auto">
            <a:xfrm>
              <a:off x="1066800" y="1600200"/>
              <a:ext cx="7086600" cy="0"/>
            </a:xfrm>
            <a:prstGeom prst="line">
              <a:avLst/>
            </a:prstGeom>
            <a:solidFill>
              <a:schemeClr val="accent1"/>
            </a:solidFill>
            <a:ln w="9525" cap="flat" cmpd="sng" algn="ctr">
              <a:solidFill>
                <a:srgbClr val="C7D9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18"/>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267200" y="1838444"/>
            <a:ext cx="3962400" cy="2062103"/>
          </a:xfrm>
          <a:prstGeom prst="rect">
            <a:avLst/>
          </a:prstGeom>
          <a:noFill/>
        </p:spPr>
        <p:txBody>
          <a:bodyPr wrap="square" rtlCol="0">
            <a:spAutoFit/>
          </a:bodyPr>
          <a:lstStyle/>
          <a:p>
            <a:pPr marL="0" indent="0">
              <a:buNone/>
            </a:pPr>
            <a:r>
              <a:rPr lang="en-US" sz="2000" b="1" dirty="0">
                <a:solidFill>
                  <a:srgbClr val="000000"/>
                </a:solidFill>
              </a:rPr>
              <a:t>Modelers </a:t>
            </a:r>
          </a:p>
          <a:p>
            <a:pPr indent="-173736">
              <a:buClr>
                <a:srgbClr val="F26D04"/>
              </a:buClr>
              <a:buFont typeface="Arial"/>
              <a:buChar char="•"/>
            </a:pPr>
            <a:r>
              <a:rPr lang="en-US" dirty="0">
                <a:solidFill>
                  <a:srgbClr val="000000"/>
                </a:solidFill>
                <a:latin typeface="+mn-lt"/>
              </a:rPr>
              <a:t>Haleh Ashki, PhD</a:t>
            </a:r>
          </a:p>
          <a:p>
            <a:pPr indent="-173736">
              <a:buClr>
                <a:srgbClr val="F26D04"/>
              </a:buClr>
              <a:buFont typeface="Arial"/>
              <a:buChar char="•"/>
            </a:pPr>
            <a:r>
              <a:rPr lang="en-US" dirty="0">
                <a:solidFill>
                  <a:srgbClr val="000000"/>
                </a:solidFill>
                <a:latin typeface="+mn-lt"/>
              </a:rPr>
              <a:t>Harinder Chahal, PhD</a:t>
            </a:r>
          </a:p>
          <a:p>
            <a:pPr indent="-173736">
              <a:buClr>
                <a:srgbClr val="F26D04"/>
              </a:buClr>
              <a:buFont typeface="Arial"/>
              <a:buChar char="•"/>
            </a:pPr>
            <a:r>
              <a:rPr lang="en-US" dirty="0">
                <a:solidFill>
                  <a:srgbClr val="000000"/>
                </a:solidFill>
                <a:latin typeface="+mn-lt"/>
              </a:rPr>
              <a:t>Jeremy </a:t>
            </a:r>
            <a:r>
              <a:rPr lang="en-US" dirty="0" smtClean="0">
                <a:solidFill>
                  <a:srgbClr val="000000"/>
                </a:solidFill>
                <a:latin typeface="+mn-lt"/>
              </a:rPr>
              <a:t>Goldhaber-Fiebert</a:t>
            </a:r>
          </a:p>
          <a:p>
            <a:pPr indent="-173736">
              <a:buClr>
                <a:srgbClr val="F26D04"/>
              </a:buClr>
              <a:buFont typeface="Arial"/>
              <a:buChar char="•"/>
            </a:pPr>
            <a:r>
              <a:rPr lang="en-US" dirty="0" smtClean="0">
                <a:solidFill>
                  <a:srgbClr val="000000"/>
                </a:solidFill>
                <a:latin typeface="+mn-lt"/>
              </a:rPr>
              <a:t>Eran Ben-David</a:t>
            </a:r>
            <a:endParaRPr lang="en-US" dirty="0">
              <a:solidFill>
                <a:srgbClr val="000000"/>
              </a:solidFill>
              <a:latin typeface="+mn-lt"/>
            </a:endParaRPr>
          </a:p>
          <a:p>
            <a:pPr indent="-173736">
              <a:buClr>
                <a:srgbClr val="F26D04"/>
              </a:buClr>
              <a:buFont typeface="Arial"/>
              <a:buChar char="•"/>
            </a:pPr>
            <a:r>
              <a:rPr lang="en-US" dirty="0">
                <a:solidFill>
                  <a:srgbClr val="000000"/>
                </a:solidFill>
                <a:latin typeface="+mn-lt"/>
              </a:rPr>
              <a:t>Alex Goodell, MD</a:t>
            </a:r>
            <a:r>
              <a:rPr lang="en-US" baseline="30000" dirty="0">
                <a:solidFill>
                  <a:srgbClr val="000000"/>
                </a:solidFill>
                <a:latin typeface="+mn-lt"/>
              </a:rPr>
              <a:t>(i)</a:t>
            </a:r>
          </a:p>
          <a:p>
            <a:endParaRPr lang="en-US" dirty="0"/>
          </a:p>
        </p:txBody>
      </p:sp>
    </p:spTree>
    <p:extLst>
      <p:ext uri="{BB962C8B-B14F-4D97-AF65-F5344CB8AC3E}">
        <p14:creationId xmlns:p14="http://schemas.microsoft.com/office/powerpoint/2010/main" val="34839624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37"/>
            <a:ext cx="8229600" cy="1143000"/>
          </a:xfrm>
        </p:spPr>
        <p:txBody>
          <a:bodyPr>
            <a:normAutofit/>
          </a:bodyPr>
          <a:lstStyle/>
          <a:p>
            <a:r>
              <a:rPr lang="en-US" sz="2800" dirty="0" smtClean="0">
                <a:solidFill>
                  <a:srgbClr val="FF6600"/>
                </a:solidFill>
              </a:rPr>
              <a:t>Comparing 3 and 7 targeted LTBI population with Fb4x and FB 10x and the number of test</a:t>
            </a:r>
            <a:endParaRPr lang="en-US" sz="2800"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82798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4000" y="1083734"/>
            <a:ext cx="8813799" cy="5272616"/>
          </a:xfrm>
        </p:spPr>
        <p:txBody>
          <a:bodyPr>
            <a:normAutofit fontScale="92500" lnSpcReduction="10000"/>
          </a:bodyPr>
          <a:lstStyle/>
          <a:p>
            <a:r>
              <a:rPr lang="en-US" b="0" dirty="0" smtClean="0"/>
              <a:t>Lack of control data tend to uncertainty in parameter estimation.</a:t>
            </a:r>
          </a:p>
          <a:p>
            <a:r>
              <a:rPr lang="en-US" b="0" dirty="0" smtClean="0"/>
              <a:t>Small sample sizes make projections challenging in an Individual based stochastic model</a:t>
            </a:r>
          </a:p>
          <a:p>
            <a:r>
              <a:rPr lang="en-US" b="0" dirty="0" smtClean="0"/>
              <a:t>Population projections past 2014 carry significant uncertainty</a:t>
            </a:r>
          </a:p>
          <a:p>
            <a:pPr marL="285750" indent="-285750">
              <a:buFont typeface="Arial" charset="0"/>
              <a:buChar char="•"/>
            </a:pPr>
            <a:r>
              <a:rPr lang="en-US" b="0" dirty="0"/>
              <a:t>Base case testing uptake may be an overestimate</a:t>
            </a:r>
          </a:p>
          <a:p>
            <a:pPr marL="285750" indent="-285750">
              <a:buFont typeface="Arial" charset="0"/>
              <a:buChar char="•"/>
            </a:pPr>
            <a:r>
              <a:rPr lang="en-US" b="0" dirty="0" smtClean="0"/>
              <a:t>Modeled </a:t>
            </a:r>
            <a:r>
              <a:rPr lang="en-US" b="0" dirty="0"/>
              <a:t>only &gt;= 15 years old</a:t>
            </a:r>
          </a:p>
          <a:p>
            <a:pPr marL="285750" indent="-285750">
              <a:buFont typeface="Arial" charset="0"/>
              <a:buChar char="•"/>
            </a:pPr>
            <a:r>
              <a:rPr lang="en-US" b="0" dirty="0"/>
              <a:t>Did not </a:t>
            </a:r>
            <a:r>
              <a:rPr lang="en-US" b="0" dirty="0" smtClean="0"/>
              <a:t>model undocumented</a:t>
            </a:r>
            <a:endParaRPr lang="en-US" b="0" dirty="0"/>
          </a:p>
          <a:p>
            <a:pPr marL="285750" indent="-285750">
              <a:buFont typeface="Arial" charset="0"/>
              <a:buChar char="•"/>
            </a:pPr>
            <a:r>
              <a:rPr lang="en-US" b="0" dirty="0"/>
              <a:t>Inter-person transmission does not account for geography or households</a:t>
            </a:r>
          </a:p>
          <a:p>
            <a:endParaRPr lang="en-US" b="0" dirty="0" smtClean="0"/>
          </a:p>
          <a:p>
            <a:endParaRPr lang="en-US" b="0" dirty="0"/>
          </a:p>
        </p:txBody>
      </p:sp>
      <p:sp>
        <p:nvSpPr>
          <p:cNvPr id="15" name="TextBox 14"/>
          <p:cNvSpPr txBox="1"/>
          <p:nvPr/>
        </p:nvSpPr>
        <p:spPr>
          <a:xfrm>
            <a:off x="838200" y="136492"/>
            <a:ext cx="7924800" cy="769441"/>
          </a:xfrm>
          <a:prstGeom prst="rect">
            <a:avLst/>
          </a:prstGeom>
          <a:noFill/>
        </p:spPr>
        <p:txBody>
          <a:bodyPr wrap="square" rtlCol="0">
            <a:spAutoFit/>
          </a:bodyPr>
          <a:lstStyle/>
          <a:p>
            <a:r>
              <a:rPr lang="en-US" sz="4400" dirty="0" smtClean="0">
                <a:solidFill>
                  <a:srgbClr val="F26D04"/>
                </a:solidFill>
              </a:rPr>
              <a:t>Limitations</a:t>
            </a:r>
            <a:endParaRPr lang="en-US" sz="4400" dirty="0">
              <a:solidFill>
                <a:srgbClr val="F26D04"/>
              </a:solidFill>
            </a:endParaRP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Content Placeholder 1"/>
          <p:cNvSpPr txBox="1">
            <a:spLocks/>
          </p:cNvSpPr>
          <p:nvPr/>
        </p:nvSpPr>
        <p:spPr>
          <a:xfrm>
            <a:off x="838200" y="1905000"/>
            <a:ext cx="7924800" cy="4648200"/>
          </a:xfrm>
          <a:prstGeom prst="rect">
            <a:avLst/>
          </a:prstGeom>
        </p:spPr>
        <p:txBody>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lvl="1"/>
            <a:endParaRPr lang="en-US" kern="0" dirty="0" smtClean="0"/>
          </a:p>
          <a:p>
            <a:pPr lvl="1"/>
            <a:endParaRPr lang="en-US" kern="0" dirty="0" smtClean="0"/>
          </a:p>
          <a:p>
            <a:endParaRPr lang="en-US" kern="0" dirty="0" smtClean="0"/>
          </a:p>
          <a:p>
            <a:endParaRPr lang="en-US" kern="0" dirty="0" smtClean="0"/>
          </a:p>
          <a:p>
            <a:endParaRPr lang="en-US" kern="0" dirty="0" smtClean="0"/>
          </a:p>
          <a:p>
            <a:endParaRPr lang="en-US" kern="0" dirty="0" smtClean="0"/>
          </a:p>
          <a:p>
            <a:endParaRPr lang="en-US" kern="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3" name="TextBox 12"/>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433834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37"/>
            <a:ext cx="8229600" cy="741363"/>
          </a:xfrm>
        </p:spPr>
        <p:txBody>
          <a:bodyPr>
            <a:normAutofit/>
          </a:bodyPr>
          <a:lstStyle/>
          <a:p>
            <a:r>
              <a:rPr lang="en-US" sz="4000" dirty="0" smtClean="0">
                <a:solidFill>
                  <a:srgbClr val="FF6600"/>
                </a:solidFill>
              </a:rPr>
              <a:t>Overview and Conclusion</a:t>
            </a:r>
            <a:endParaRPr lang="en-US" sz="4000"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338666" y="762000"/>
            <a:ext cx="8432801" cy="6555641"/>
          </a:xfrm>
          <a:prstGeom prst="rect">
            <a:avLst/>
          </a:prstGeom>
          <a:noFill/>
        </p:spPr>
        <p:txBody>
          <a:bodyPr wrap="square" rtlCol="0">
            <a:spAutoFit/>
          </a:bodyPr>
          <a:lstStyle/>
          <a:p>
            <a:pPr marL="342900" indent="-342900">
              <a:buFont typeface="Arial"/>
              <a:buChar char="•"/>
            </a:pPr>
            <a:r>
              <a:rPr lang="en-US" sz="3000" dirty="0" smtClean="0"/>
              <a:t>Individual model based on Markov chain process</a:t>
            </a:r>
          </a:p>
          <a:p>
            <a:r>
              <a:rPr lang="en-US" sz="3000" dirty="0" smtClean="0"/>
              <a:t>	.Pros: Having so many parameter for better modeling</a:t>
            </a:r>
          </a:p>
          <a:p>
            <a:r>
              <a:rPr lang="en-US" sz="3000" dirty="0"/>
              <a:t>	</a:t>
            </a:r>
            <a:r>
              <a:rPr lang="en-US" sz="3000" dirty="0" smtClean="0"/>
              <a:t>.Cons: Increasing uncertainty   </a:t>
            </a:r>
            <a:endParaRPr lang="en-US" sz="3000" dirty="0"/>
          </a:p>
          <a:p>
            <a:pPr marL="342900" indent="-342900">
              <a:buFont typeface="Arial"/>
              <a:buChar char="•"/>
            </a:pPr>
            <a:r>
              <a:rPr lang="en-US" sz="3000" dirty="0" smtClean="0"/>
              <a:t>Using numerical algorithm for calibration (MCMC)</a:t>
            </a:r>
          </a:p>
          <a:p>
            <a:pPr marL="342900" indent="-342900">
              <a:buFont typeface="Arial"/>
              <a:buChar char="•"/>
            </a:pPr>
            <a:r>
              <a:rPr lang="en-US" sz="3000" dirty="0" smtClean="0"/>
              <a:t>Capable </a:t>
            </a:r>
            <a:r>
              <a:rPr lang="en-US" sz="3000" dirty="0"/>
              <a:t>for having as many as demographic and biomedical </a:t>
            </a:r>
            <a:r>
              <a:rPr lang="en-US" sz="3000" dirty="0" smtClean="0"/>
              <a:t>attributes:</a:t>
            </a:r>
          </a:p>
          <a:p>
            <a:r>
              <a:rPr lang="en-US" sz="3000" dirty="0"/>
              <a:t> </a:t>
            </a:r>
            <a:r>
              <a:rPr lang="en-US" sz="3000" dirty="0" smtClean="0"/>
              <a:t>       </a:t>
            </a:r>
            <a:r>
              <a:rPr lang="en-US" sz="3000" dirty="0"/>
              <a:t> </a:t>
            </a:r>
            <a:r>
              <a:rPr lang="en-US" sz="3000" dirty="0" smtClean="0"/>
              <a:t>.Better and more  accurate modeling</a:t>
            </a:r>
          </a:p>
          <a:p>
            <a:r>
              <a:rPr lang="en-US" sz="3000" dirty="0"/>
              <a:t> </a:t>
            </a:r>
            <a:r>
              <a:rPr lang="en-US" sz="3000" dirty="0" smtClean="0"/>
              <a:t>        .Better TTT design</a:t>
            </a:r>
          </a:p>
          <a:p>
            <a:pPr marL="342900" indent="-342900">
              <a:buFont typeface="Arial"/>
              <a:buChar char="•"/>
            </a:pPr>
            <a:r>
              <a:rPr lang="en-US" sz="3000" dirty="0" smtClean="0"/>
              <a:t>Capable of </a:t>
            </a:r>
            <a:r>
              <a:rPr lang="en-US" sz="3000" dirty="0"/>
              <a:t>extension for more than one state/region, by having initial information of new regions. </a:t>
            </a:r>
          </a:p>
          <a:p>
            <a:endParaRPr lang="en-US" sz="3000" dirty="0"/>
          </a:p>
          <a:p>
            <a:pPr marL="342900" indent="-342900">
              <a:buFont typeface="Arial"/>
              <a:buChar char="•"/>
            </a:pPr>
            <a:endParaRPr lang="en-US" sz="3000" dirty="0"/>
          </a:p>
        </p:txBody>
      </p:sp>
    </p:spTree>
    <p:extLst>
      <p:ext uri="{BB962C8B-B14F-4D97-AF65-F5344CB8AC3E}">
        <p14:creationId xmlns:p14="http://schemas.microsoft.com/office/powerpoint/2010/main" val="1186004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37"/>
            <a:ext cx="8229600" cy="741363"/>
          </a:xfrm>
        </p:spPr>
        <p:txBody>
          <a:bodyPr>
            <a:normAutofit/>
          </a:bodyPr>
          <a:lstStyle/>
          <a:p>
            <a:r>
              <a:rPr lang="en-US" sz="4000" dirty="0" smtClean="0">
                <a:solidFill>
                  <a:srgbClr val="FF6600"/>
                </a:solidFill>
              </a:rPr>
              <a:t>Future work</a:t>
            </a:r>
            <a:endParaRPr lang="en-US" sz="4000" dirty="0">
              <a:solidFill>
                <a:srgbClr val="FF6600"/>
              </a:solidFill>
            </a:endParaRPr>
          </a:p>
        </p:txBody>
      </p:sp>
      <p:sp>
        <p:nvSpPr>
          <p:cNvPr id="5" name="Rectangle 4"/>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7" name="TextBox 6"/>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338666" y="762000"/>
            <a:ext cx="8432801" cy="4893647"/>
          </a:xfrm>
          <a:prstGeom prst="rect">
            <a:avLst/>
          </a:prstGeom>
          <a:noFill/>
        </p:spPr>
        <p:txBody>
          <a:bodyPr wrap="square" rtlCol="0">
            <a:spAutoFit/>
          </a:bodyPr>
          <a:lstStyle/>
          <a:p>
            <a:pPr marL="342900" indent="-342900">
              <a:buFont typeface="Arial"/>
              <a:buChar char="•"/>
            </a:pPr>
            <a:r>
              <a:rPr lang="en-US" sz="2400" dirty="0" smtClean="0"/>
              <a:t>More TTT designs:</a:t>
            </a:r>
          </a:p>
          <a:p>
            <a:pPr marL="342900" indent="-342900">
              <a:buFont typeface="Arial"/>
              <a:buChar char="•"/>
            </a:pPr>
            <a:r>
              <a:rPr lang="en-US" sz="2400" dirty="0"/>
              <a:t> </a:t>
            </a:r>
            <a:r>
              <a:rPr lang="en-US" sz="2400" dirty="0" smtClean="0"/>
              <a:t> With high prevalence testing, most of the pre-infected people are tested.</a:t>
            </a:r>
          </a:p>
          <a:p>
            <a:pPr marL="342900" indent="-342900">
              <a:buFont typeface="Arial"/>
              <a:buChar char="•"/>
            </a:pPr>
            <a:endParaRPr lang="en-US" sz="2400" dirty="0" smtClean="0"/>
          </a:p>
          <a:p>
            <a:pPr marL="342900" indent="-342900">
              <a:buFont typeface="Arial"/>
              <a:buChar char="•"/>
            </a:pPr>
            <a:r>
              <a:rPr lang="en-US" sz="2400" dirty="0" smtClean="0"/>
              <a:t>With Universal on arrival, new immigrants are tested, so the initializing to LTBI is been covered.</a:t>
            </a:r>
          </a:p>
          <a:p>
            <a:pPr marL="342900" indent="-342900">
              <a:buFont typeface="Arial"/>
              <a:buChar char="•"/>
            </a:pPr>
            <a:endParaRPr lang="en-US" sz="2400" dirty="0" smtClean="0"/>
          </a:p>
          <a:p>
            <a:pPr marL="342900" indent="-342900">
              <a:buFont typeface="Arial"/>
              <a:buChar char="•"/>
            </a:pPr>
            <a:r>
              <a:rPr lang="en-US" sz="2400" dirty="0" smtClean="0"/>
              <a:t>The transition to LTBI happen based on new active cases, with more weight on being in same community (in our model, its based on race and being foreign or US born), so maybe having only Universal on Arrival testing and community based testing can have better effect.</a:t>
            </a: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331959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20" name="TextBox 19"/>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Slide Number Placeholder 3"/>
          <p:cNvSpPr>
            <a:spLocks noGrp="1"/>
          </p:cNvSpPr>
          <p:nvPr>
            <p:ph type="sldNum" sz="quarter" idx="4294967295"/>
          </p:nvPr>
        </p:nvSpPr>
        <p:spPr>
          <a:xfrm>
            <a:off x="8626475" y="6613525"/>
            <a:ext cx="517525" cy="244475"/>
          </a:xfrm>
        </p:spPr>
        <p:txBody>
          <a:bodyPr/>
          <a:lstStyle/>
          <a:p>
            <a:pPr>
              <a:defRPr/>
            </a:pPr>
            <a:fld id="{4B79DBA5-6301-4680-B609-496D334B57BA}" type="slidenum">
              <a:rPr lang="en-US" altLang="en-US" smtClean="0"/>
              <a:pPr>
                <a:defRPr/>
              </a:pPr>
              <a:t>4</a:t>
            </a:fld>
            <a:endParaRPr lang="en-US" altLang="en-US" dirty="0"/>
          </a:p>
        </p:txBody>
      </p:sp>
      <p:sp>
        <p:nvSpPr>
          <p:cNvPr id="15" name="TextBox 14"/>
          <p:cNvSpPr txBox="1"/>
          <p:nvPr/>
        </p:nvSpPr>
        <p:spPr>
          <a:xfrm>
            <a:off x="904875" y="628000"/>
            <a:ext cx="7924800" cy="769441"/>
          </a:xfrm>
          <a:prstGeom prst="rect">
            <a:avLst/>
          </a:prstGeom>
          <a:noFill/>
        </p:spPr>
        <p:txBody>
          <a:bodyPr wrap="square" rtlCol="0">
            <a:spAutoFit/>
          </a:bodyPr>
          <a:lstStyle/>
          <a:p>
            <a:r>
              <a:rPr lang="en-US" sz="4400" dirty="0" smtClean="0">
                <a:solidFill>
                  <a:srgbClr val="F26D04"/>
                </a:solidFill>
              </a:rPr>
              <a:t>Research Questions</a:t>
            </a:r>
            <a:endParaRPr lang="en-US" sz="4400" dirty="0">
              <a:solidFill>
                <a:srgbClr val="F26D04"/>
              </a:solidFill>
            </a:endParaRP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Content Placeholder 1"/>
          <p:cNvSpPr txBox="1">
            <a:spLocks/>
          </p:cNvSpPr>
          <p:nvPr/>
        </p:nvSpPr>
        <p:spPr>
          <a:xfrm>
            <a:off x="533400" y="1601256"/>
            <a:ext cx="7924800" cy="5029201"/>
          </a:xfrm>
          <a:prstGeom prst="rect">
            <a:avLst/>
          </a:prstGeom>
        </p:spPr>
        <p:txBody>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lvl="1">
              <a:buFont typeface="Arial"/>
              <a:buChar char="•"/>
            </a:pPr>
            <a:r>
              <a:rPr lang="en-US" sz="2800" kern="0" dirty="0" smtClean="0"/>
              <a:t>What is the epidemiologic and economic impact of expanded testing and treatment to classes of immigrants not currently screened?</a:t>
            </a:r>
          </a:p>
          <a:p>
            <a:pPr lvl="1">
              <a:buFont typeface="Arial"/>
              <a:buChar char="•"/>
            </a:pPr>
            <a:endParaRPr lang="en-US" sz="2800" kern="0" dirty="0" smtClean="0"/>
          </a:p>
          <a:p>
            <a:pPr lvl="1">
              <a:buFont typeface="Arial"/>
              <a:buChar char="•"/>
            </a:pPr>
            <a:r>
              <a:rPr lang="en-US" sz="2800" kern="0" dirty="0" smtClean="0"/>
              <a:t>What is the best test and treatment scenario to reach pre-elimination?</a:t>
            </a:r>
          </a:p>
          <a:p>
            <a:pPr lvl="1">
              <a:buFont typeface="Arial"/>
              <a:buChar char="•"/>
            </a:pPr>
            <a:endParaRPr lang="en-US" sz="2800" kern="0" dirty="0"/>
          </a:p>
          <a:p>
            <a:pPr lvl="1">
              <a:buFont typeface="Arial"/>
              <a:buChar char="•"/>
            </a:pPr>
            <a:r>
              <a:rPr lang="en-US" sz="2800" kern="0" dirty="0" smtClean="0"/>
              <a:t>What is the impact of a combination of these strategies?</a:t>
            </a:r>
          </a:p>
          <a:p>
            <a:pPr lvl="1">
              <a:buFont typeface="Arial"/>
              <a:buChar char="•"/>
            </a:pPr>
            <a:endParaRPr lang="en-US" sz="2800" kern="0" dirty="0" smtClean="0"/>
          </a:p>
          <a:p>
            <a:pPr lvl="1"/>
            <a:endParaRPr lang="en-US" sz="2800" kern="0" dirty="0" smtClean="0"/>
          </a:p>
          <a:p>
            <a:pPr lvl="1"/>
            <a:endParaRPr lang="en-US" sz="2800" kern="0" dirty="0" smtClean="0"/>
          </a:p>
          <a:p>
            <a:pPr lvl="1"/>
            <a:endParaRPr lang="en-US" sz="2800" kern="0" dirty="0" smtClean="0"/>
          </a:p>
          <a:p>
            <a:endParaRPr lang="en-US" sz="2800" kern="0" dirty="0" smtClean="0"/>
          </a:p>
          <a:p>
            <a:endParaRPr lang="en-US" sz="2800" kern="0" dirty="0" smtClean="0"/>
          </a:p>
          <a:p>
            <a:endParaRPr lang="en-US" sz="2800" kern="0" dirty="0" smtClean="0"/>
          </a:p>
          <a:p>
            <a:endParaRPr lang="en-US" sz="2800" kern="0" dirty="0" smtClean="0"/>
          </a:p>
          <a:p>
            <a:endParaRPr lang="en-US" sz="2800" kern="0" dirty="0"/>
          </a:p>
        </p:txBody>
      </p:sp>
      <p:sp>
        <p:nvSpPr>
          <p:cNvPr id="2" name="TextBox 1"/>
          <p:cNvSpPr txBox="1"/>
          <p:nvPr/>
        </p:nvSpPr>
        <p:spPr>
          <a:xfrm>
            <a:off x="228600" y="6400800"/>
            <a:ext cx="12954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733442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8" name="TextBox 1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4" name="Group 13"/>
          <p:cNvGrpSpPr/>
          <p:nvPr/>
        </p:nvGrpSpPr>
        <p:grpSpPr>
          <a:xfrm>
            <a:off x="990600" y="838200"/>
            <a:ext cx="7924800" cy="769441"/>
            <a:chOff x="990600" y="838200"/>
            <a:chExt cx="7924800" cy="769441"/>
          </a:xfrm>
        </p:grpSpPr>
        <p:sp>
          <p:nvSpPr>
            <p:cNvPr id="15" name="TextBox 14"/>
            <p:cNvSpPr txBox="1"/>
            <p:nvPr/>
          </p:nvSpPr>
          <p:spPr>
            <a:xfrm>
              <a:off x="990600" y="838200"/>
              <a:ext cx="7924800" cy="769441"/>
            </a:xfrm>
            <a:prstGeom prst="rect">
              <a:avLst/>
            </a:prstGeom>
            <a:noFill/>
          </p:spPr>
          <p:txBody>
            <a:bodyPr wrap="square" rtlCol="0">
              <a:spAutoFit/>
            </a:bodyPr>
            <a:lstStyle/>
            <a:p>
              <a:r>
                <a:rPr lang="en-US" sz="4400" dirty="0" smtClean="0">
                  <a:solidFill>
                    <a:srgbClr val="F26D04"/>
                  </a:solidFill>
                </a:rPr>
                <a:t>Background</a:t>
              </a:r>
              <a:endParaRPr lang="en-US" sz="4400" dirty="0">
                <a:solidFill>
                  <a:srgbClr val="F26D04"/>
                </a:solidFill>
              </a:endParaRPr>
            </a:p>
          </p:txBody>
        </p:sp>
        <p:cxnSp>
          <p:nvCxnSpPr>
            <p:cNvPr id="16" name="Straight Connector 15"/>
            <p:cNvCxnSpPr/>
            <p:nvPr/>
          </p:nvCxnSpPr>
          <p:spPr bwMode="auto">
            <a:xfrm>
              <a:off x="1066800" y="1600200"/>
              <a:ext cx="7086600" cy="0"/>
            </a:xfrm>
            <a:prstGeom prst="line">
              <a:avLst/>
            </a:prstGeom>
            <a:solidFill>
              <a:schemeClr val="accent1"/>
            </a:solidFill>
            <a:ln w="9525" cap="flat" cmpd="sng" algn="ctr">
              <a:solidFill>
                <a:srgbClr val="C7D9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Content Placeholder 1"/>
          <p:cNvSpPr txBox="1">
            <a:spLocks/>
          </p:cNvSpPr>
          <p:nvPr/>
        </p:nvSpPr>
        <p:spPr>
          <a:xfrm>
            <a:off x="838200" y="1905000"/>
            <a:ext cx="7924800" cy="4648200"/>
          </a:xfrm>
          <a:prstGeom prst="rect">
            <a:avLst/>
          </a:prstGeom>
        </p:spPr>
        <p:txBody>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lvl="1"/>
            <a:endParaRPr lang="en-US" kern="0" dirty="0" smtClean="0"/>
          </a:p>
          <a:p>
            <a:pPr lvl="1"/>
            <a:endParaRPr lang="en-US" kern="0" dirty="0" smtClean="0"/>
          </a:p>
          <a:p>
            <a:endParaRPr lang="en-US" kern="0" dirty="0" smtClean="0"/>
          </a:p>
          <a:p>
            <a:endParaRPr lang="en-US" kern="0" dirty="0" smtClean="0"/>
          </a:p>
          <a:p>
            <a:endParaRPr lang="en-US" kern="0" dirty="0" smtClean="0"/>
          </a:p>
          <a:p>
            <a:endParaRPr lang="en-US" kern="0" dirty="0" smtClean="0"/>
          </a:p>
          <a:p>
            <a:endParaRPr lang="en-US" kern="0" dirty="0"/>
          </a:p>
        </p:txBody>
      </p:sp>
      <p:pic>
        <p:nvPicPr>
          <p:cNvPr id="7" name="Picture 6"/>
          <p:cNvPicPr>
            <a:picLocks noChangeAspect="1"/>
          </p:cNvPicPr>
          <p:nvPr/>
        </p:nvPicPr>
        <p:blipFill>
          <a:blip r:embed="rId4"/>
          <a:stretch>
            <a:fillRect/>
          </a:stretch>
        </p:blipFill>
        <p:spPr>
          <a:xfrm>
            <a:off x="2037432" y="1844675"/>
            <a:ext cx="5526336" cy="4342121"/>
          </a:xfrm>
          <a:prstGeom prst="rect">
            <a:avLst/>
          </a:prstGeom>
        </p:spPr>
      </p:pic>
      <p:sp>
        <p:nvSpPr>
          <p:cNvPr id="5" name="Content Placeholder 4"/>
          <p:cNvSpPr>
            <a:spLocks noGrp="1"/>
          </p:cNvSpPr>
          <p:nvPr>
            <p:ph idx="1"/>
          </p:nvPr>
        </p:nvSpPr>
        <p:spPr>
          <a:xfrm>
            <a:off x="609600" y="2133600"/>
            <a:ext cx="7924800" cy="4648200"/>
          </a:xfrm>
        </p:spPr>
        <p:txBody>
          <a:bodyPr/>
          <a:lstStyle/>
          <a:p>
            <a:r>
              <a:rPr lang="en-US" sz="2600" b="0" dirty="0" smtClean="0"/>
              <a:t>CA has largest burden of TB in the US with 2,137 Cases in 2015</a:t>
            </a:r>
          </a:p>
          <a:p>
            <a:r>
              <a:rPr lang="en-US" sz="2600" b="0" dirty="0" smtClean="0"/>
              <a:t>Incidence rate of 5.5/100 000</a:t>
            </a:r>
          </a:p>
          <a:p>
            <a:r>
              <a:rPr lang="en-US" sz="2600" b="0" dirty="0" smtClean="0"/>
              <a:t>Estimated 7% imported cases, 13% recent transmission and 80% reactivation (2015)</a:t>
            </a:r>
          </a:p>
          <a:p>
            <a:endParaRPr lang="en-US" sz="2600" dirty="0"/>
          </a:p>
        </p:txBody>
      </p:sp>
    </p:spTree>
    <p:extLst>
      <p:ext uri="{BB962C8B-B14F-4D97-AF65-F5344CB8AC3E}">
        <p14:creationId xmlns:p14="http://schemas.microsoft.com/office/powerpoint/2010/main" val="11594438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18" name="TextBox 17"/>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Content Placeholder 4"/>
          <p:cNvSpPr>
            <a:spLocks noGrp="1"/>
          </p:cNvSpPr>
          <p:nvPr>
            <p:ph idx="1"/>
          </p:nvPr>
        </p:nvSpPr>
        <p:spPr/>
        <p:txBody>
          <a:bodyPr/>
          <a:lstStyle/>
          <a:p>
            <a:r>
              <a:rPr lang="en-US" sz="2600" b="0" dirty="0" smtClean="0"/>
              <a:t>27% of CA population is FB</a:t>
            </a:r>
          </a:p>
          <a:p>
            <a:r>
              <a:rPr lang="en-US" sz="2600" b="0" dirty="0" smtClean="0"/>
              <a:t>TB in CA disproportionately affects FB (incidence 16.5/100 000)</a:t>
            </a:r>
          </a:p>
          <a:p>
            <a:r>
              <a:rPr lang="en-US" sz="2600" b="0" dirty="0" smtClean="0"/>
              <a:t>81% of all TB cases are in FB</a:t>
            </a:r>
          </a:p>
          <a:p>
            <a:endParaRPr lang="en-US" sz="2600" b="0" dirty="0" smtClean="0"/>
          </a:p>
        </p:txBody>
      </p:sp>
      <p:grpSp>
        <p:nvGrpSpPr>
          <p:cNvPr id="14" name="Group 13"/>
          <p:cNvGrpSpPr/>
          <p:nvPr/>
        </p:nvGrpSpPr>
        <p:grpSpPr>
          <a:xfrm>
            <a:off x="990600" y="0"/>
            <a:ext cx="7924800" cy="769441"/>
            <a:chOff x="990600" y="838200"/>
            <a:chExt cx="7924800" cy="769441"/>
          </a:xfrm>
        </p:grpSpPr>
        <p:sp>
          <p:nvSpPr>
            <p:cNvPr id="15" name="TextBox 14"/>
            <p:cNvSpPr txBox="1"/>
            <p:nvPr/>
          </p:nvSpPr>
          <p:spPr>
            <a:xfrm>
              <a:off x="990600" y="838200"/>
              <a:ext cx="7924800" cy="769441"/>
            </a:xfrm>
            <a:prstGeom prst="rect">
              <a:avLst/>
            </a:prstGeom>
            <a:noFill/>
          </p:spPr>
          <p:txBody>
            <a:bodyPr wrap="square" rtlCol="0">
              <a:spAutoFit/>
            </a:bodyPr>
            <a:lstStyle/>
            <a:p>
              <a:r>
                <a:rPr lang="en-US" sz="4400" dirty="0" smtClean="0">
                  <a:solidFill>
                    <a:srgbClr val="F26D04"/>
                  </a:solidFill>
                </a:rPr>
                <a:t>Background</a:t>
              </a:r>
              <a:endParaRPr lang="en-US" sz="4400" dirty="0">
                <a:solidFill>
                  <a:srgbClr val="F26D04"/>
                </a:solidFill>
              </a:endParaRPr>
            </a:p>
          </p:txBody>
        </p:sp>
        <p:cxnSp>
          <p:nvCxnSpPr>
            <p:cNvPr id="16" name="Straight Connector 15"/>
            <p:cNvCxnSpPr/>
            <p:nvPr/>
          </p:nvCxnSpPr>
          <p:spPr bwMode="auto">
            <a:xfrm>
              <a:off x="1066800" y="1600200"/>
              <a:ext cx="7086600" cy="0"/>
            </a:xfrm>
            <a:prstGeom prst="line">
              <a:avLst/>
            </a:prstGeom>
            <a:solidFill>
              <a:schemeClr val="accent1"/>
            </a:solidFill>
            <a:ln w="9525" cap="flat" cmpd="sng" algn="ctr">
              <a:solidFill>
                <a:srgbClr val="C7D9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Content Placeholder 1"/>
          <p:cNvSpPr txBox="1">
            <a:spLocks/>
          </p:cNvSpPr>
          <p:nvPr/>
        </p:nvSpPr>
        <p:spPr>
          <a:xfrm>
            <a:off x="838200" y="1905000"/>
            <a:ext cx="7924800" cy="4648200"/>
          </a:xfrm>
          <a:prstGeom prst="rect">
            <a:avLst/>
          </a:prstGeom>
        </p:spPr>
        <p:txBody>
          <a:bodyPr/>
          <a:lstStyle>
            <a:lvl1pPr marL="288925" indent="-288925" algn="l" rtl="0" eaLnBrk="0" fontAlgn="base" hangingPunct="0">
              <a:lnSpc>
                <a:spcPct val="95000"/>
              </a:lnSpc>
              <a:spcBef>
                <a:spcPct val="20000"/>
              </a:spcBef>
              <a:spcAft>
                <a:spcPct val="20000"/>
              </a:spcAft>
              <a:buClr>
                <a:srgbClr val="D14B01"/>
              </a:buClr>
              <a:buChar char="•"/>
              <a:defRPr sz="22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20000"/>
              </a:spcAft>
              <a:buClr>
                <a:srgbClr val="D14B01"/>
              </a:buClr>
              <a:buChar char="–"/>
              <a:defRPr sz="2000">
                <a:solidFill>
                  <a:schemeClr val="tx1"/>
                </a:solidFill>
                <a:latin typeface="+mn-lt"/>
              </a:defRPr>
            </a:lvl2pPr>
            <a:lvl3pPr marL="1087438" indent="-173038" algn="l" rtl="0" eaLnBrk="0" fontAlgn="base" hangingPunct="0">
              <a:lnSpc>
                <a:spcPct val="95000"/>
              </a:lnSpc>
              <a:spcBef>
                <a:spcPct val="20000"/>
              </a:spcBef>
              <a:spcAft>
                <a:spcPct val="20000"/>
              </a:spcAft>
              <a:buClr>
                <a:srgbClr val="88BBBB"/>
              </a:buClr>
              <a:buChar char="•"/>
              <a:defRPr>
                <a:solidFill>
                  <a:schemeClr val="tx1"/>
                </a:solidFill>
                <a:latin typeface="+mn-lt"/>
              </a:defRPr>
            </a:lvl3pPr>
            <a:lvl4pPr marL="1600200" indent="-228600" algn="l" rtl="0" eaLnBrk="0" fontAlgn="base" hangingPunct="0">
              <a:lnSpc>
                <a:spcPct val="95000"/>
              </a:lnSpc>
              <a:spcBef>
                <a:spcPct val="20000"/>
              </a:spcBef>
              <a:spcAft>
                <a:spcPct val="20000"/>
              </a:spcAft>
              <a:buClr>
                <a:srgbClr val="88BBBB"/>
              </a:buClr>
              <a:buChar char="–"/>
              <a:defRPr sz="1600">
                <a:solidFill>
                  <a:schemeClr val="tx1"/>
                </a:solidFill>
                <a:latin typeface="+mn-lt"/>
              </a:defRPr>
            </a:lvl4pPr>
            <a:lvl5pPr marL="2001838" indent="-173038" algn="l" rtl="0" eaLnBrk="0" fontAlgn="base" hangingPunct="0">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5pPr>
            <a:lvl6pPr marL="24590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6pPr>
            <a:lvl7pPr marL="29162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7pPr>
            <a:lvl8pPr marL="33734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8pPr>
            <a:lvl9pPr marL="3830638" indent="-173038" algn="l" rtl="0" eaLnBrk="1" fontAlgn="base" hangingPunct="1">
              <a:lnSpc>
                <a:spcPct val="95000"/>
              </a:lnSpc>
              <a:spcBef>
                <a:spcPct val="20000"/>
              </a:spcBef>
              <a:spcAft>
                <a:spcPct val="20000"/>
              </a:spcAft>
              <a:buClr>
                <a:srgbClr val="BBBBAA"/>
              </a:buClr>
              <a:buSzPct val="105000"/>
              <a:buFont typeface="Arial" charset="0"/>
              <a:buChar char="&gt;"/>
              <a:defRPr sz="1400">
                <a:solidFill>
                  <a:schemeClr val="tx1"/>
                </a:solidFill>
                <a:latin typeface="+mn-lt"/>
              </a:defRPr>
            </a:lvl9pPr>
          </a:lstStyle>
          <a:p>
            <a:pPr lvl="1"/>
            <a:endParaRPr lang="en-US" kern="0" dirty="0" smtClean="0"/>
          </a:p>
          <a:p>
            <a:pPr lvl="1"/>
            <a:endParaRPr lang="en-US" kern="0" dirty="0" smtClean="0"/>
          </a:p>
          <a:p>
            <a:endParaRPr lang="en-US" kern="0" dirty="0" smtClean="0"/>
          </a:p>
          <a:p>
            <a:endParaRPr lang="en-US" kern="0" dirty="0" smtClean="0"/>
          </a:p>
          <a:p>
            <a:endParaRPr lang="en-US" kern="0" dirty="0" smtClean="0"/>
          </a:p>
          <a:p>
            <a:endParaRPr lang="en-US" kern="0" dirty="0" smtClean="0"/>
          </a:p>
          <a:p>
            <a:endParaRPr lang="en-US" kern="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911184"/>
            <a:ext cx="8686800" cy="1803816"/>
          </a:xfrm>
          <a:prstGeom prst="rect">
            <a:avLst/>
          </a:prstGeom>
        </p:spPr>
      </p:pic>
      <p:sp>
        <p:nvSpPr>
          <p:cNvPr id="10" name="TextBox 9"/>
          <p:cNvSpPr txBox="1"/>
          <p:nvPr/>
        </p:nvSpPr>
        <p:spPr>
          <a:xfrm>
            <a:off x="457200" y="6093023"/>
            <a:ext cx="3200400" cy="307777"/>
          </a:xfrm>
          <a:prstGeom prst="rect">
            <a:avLst/>
          </a:prstGeom>
          <a:noFill/>
        </p:spPr>
        <p:txBody>
          <a:bodyPr wrap="square" rtlCol="0">
            <a:spAutoFit/>
          </a:bodyPr>
          <a:lstStyle/>
          <a:p>
            <a:r>
              <a:rPr lang="en-US" sz="1400" i="1" dirty="0"/>
              <a:t>f</a:t>
            </a:r>
            <a:r>
              <a:rPr lang="en-US" sz="1400" i="1" dirty="0" smtClean="0"/>
              <a:t>rom </a:t>
            </a:r>
            <a:r>
              <a:rPr lang="en-US" sz="1400" dirty="0" smtClean="0"/>
              <a:t>CDPH TB Fact Sheet 2016</a:t>
            </a:r>
            <a:endParaRPr lang="en-US" sz="1400" dirty="0"/>
          </a:p>
        </p:txBody>
      </p:sp>
    </p:spTree>
    <p:extLst>
      <p:ext uri="{BB962C8B-B14F-4D97-AF65-F5344CB8AC3E}">
        <p14:creationId xmlns:p14="http://schemas.microsoft.com/office/powerpoint/2010/main" val="22122617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486429"/>
          </a:xfrm>
        </p:spPr>
        <p:txBody>
          <a:bodyPr>
            <a:noAutofit/>
          </a:bodyPr>
          <a:lstStyle/>
          <a:p>
            <a:r>
              <a:rPr lang="en-US" dirty="0" smtClean="0">
                <a:solidFill>
                  <a:srgbClr val="FF6600"/>
                </a:solidFill>
              </a:rPr>
              <a:t>New immigrants by visa classes in California</a:t>
            </a:r>
            <a:endParaRPr lang="en-US" dirty="0">
              <a:solidFill>
                <a:srgbClr val="FF66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5" name="TextBox 4"/>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7" name="Picture 6" descr="NewCommers_byVis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651000"/>
            <a:ext cx="8686800" cy="4343400"/>
          </a:xfrm>
          <a:prstGeom prst="rect">
            <a:avLst/>
          </a:prstGeom>
        </p:spPr>
      </p:pic>
      <p:pic>
        <p:nvPicPr>
          <p:cNvPr id="3" name="Picture 2" descr="Screen Shot 2017-04-29 at 4.46.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7300" y="1761066"/>
            <a:ext cx="2565400" cy="4089400"/>
          </a:xfrm>
          <a:prstGeom prst="rect">
            <a:avLst/>
          </a:prstGeom>
        </p:spPr>
      </p:pic>
    </p:spTree>
    <p:extLst>
      <p:ext uri="{BB962C8B-B14F-4D97-AF65-F5344CB8AC3E}">
        <p14:creationId xmlns:p14="http://schemas.microsoft.com/office/powerpoint/2010/main" val="157092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22" name="TextBox 2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Slide Number Placeholder 3"/>
          <p:cNvSpPr>
            <a:spLocks noGrp="1"/>
          </p:cNvSpPr>
          <p:nvPr>
            <p:ph type="sldNum" sz="quarter" idx="4294967295"/>
          </p:nvPr>
        </p:nvSpPr>
        <p:spPr>
          <a:xfrm>
            <a:off x="8626475" y="6613525"/>
            <a:ext cx="517525" cy="244475"/>
          </a:xfrm>
        </p:spPr>
        <p:txBody>
          <a:bodyPr/>
          <a:lstStyle/>
          <a:p>
            <a:pPr>
              <a:defRPr/>
            </a:pPr>
            <a:fld id="{4B79DBA5-6301-4680-B609-496D334B57BA}" type="slidenum">
              <a:rPr lang="en-US" altLang="en-US" smtClean="0"/>
              <a:pPr>
                <a:defRPr/>
              </a:pPr>
              <a:t>8</a:t>
            </a:fld>
            <a:endParaRPr lang="en-US" altLang="en-US" dirty="0"/>
          </a:p>
        </p:txBody>
      </p:sp>
      <p:sp>
        <p:nvSpPr>
          <p:cNvPr id="19" name="Rectangle 18"/>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extBox 1"/>
          <p:cNvSpPr txBox="1"/>
          <p:nvPr/>
        </p:nvSpPr>
        <p:spPr>
          <a:xfrm>
            <a:off x="762000" y="799068"/>
            <a:ext cx="5592772" cy="769441"/>
          </a:xfrm>
          <a:prstGeom prst="rect">
            <a:avLst/>
          </a:prstGeom>
          <a:noFill/>
        </p:spPr>
        <p:txBody>
          <a:bodyPr wrap="none" rtlCol="0">
            <a:spAutoFit/>
          </a:bodyPr>
          <a:lstStyle/>
          <a:p>
            <a:r>
              <a:rPr lang="en-US" sz="4400" dirty="0" smtClean="0">
                <a:solidFill>
                  <a:srgbClr val="FF6600"/>
                </a:solidFill>
              </a:rPr>
              <a:t>Main topics for this talk</a:t>
            </a:r>
            <a:endParaRPr lang="en-US" sz="4400" dirty="0">
              <a:solidFill>
                <a:srgbClr val="FF6600"/>
              </a:solidFill>
            </a:endParaRPr>
          </a:p>
        </p:txBody>
      </p:sp>
      <p:sp>
        <p:nvSpPr>
          <p:cNvPr id="10" name="Rectangle 9"/>
          <p:cNvSpPr/>
          <p:nvPr/>
        </p:nvSpPr>
        <p:spPr>
          <a:xfrm>
            <a:off x="321733" y="1574506"/>
            <a:ext cx="8619067" cy="4832093"/>
          </a:xfrm>
          <a:prstGeom prst="rect">
            <a:avLst/>
          </a:prstGeom>
        </p:spPr>
        <p:txBody>
          <a:bodyPr wrap="square">
            <a:spAutoFit/>
          </a:bodyPr>
          <a:lstStyle/>
          <a:p>
            <a:pPr marL="457200" indent="-457200">
              <a:buFont typeface="Arial"/>
              <a:buChar char="•"/>
            </a:pPr>
            <a:r>
              <a:rPr lang="en-US" sz="2800" dirty="0" smtClean="0"/>
              <a:t>Model aspects and design</a:t>
            </a:r>
          </a:p>
          <a:p>
            <a:pPr marL="457200" indent="-457200">
              <a:buFont typeface="Arial"/>
              <a:buChar char="•"/>
            </a:pPr>
            <a:endParaRPr lang="en-US" sz="2800" dirty="0" smtClean="0"/>
          </a:p>
          <a:p>
            <a:pPr marL="457200" indent="-457200">
              <a:buFont typeface="Arial"/>
              <a:buChar char="•"/>
            </a:pPr>
            <a:r>
              <a:rPr lang="en-US" sz="2800" dirty="0" smtClean="0"/>
              <a:t>Initial </a:t>
            </a:r>
            <a:r>
              <a:rPr lang="en-US" sz="2800" dirty="0"/>
              <a:t>validation: Population diversity and Risk </a:t>
            </a:r>
            <a:r>
              <a:rPr lang="en-US" sz="2800" dirty="0" smtClean="0"/>
              <a:t>factors</a:t>
            </a:r>
          </a:p>
          <a:p>
            <a:pPr marL="457200" indent="-457200">
              <a:buFont typeface="Arial"/>
              <a:buChar char="•"/>
            </a:pPr>
            <a:endParaRPr lang="en-US" sz="2800" dirty="0"/>
          </a:p>
          <a:p>
            <a:pPr marL="457200" indent="-457200">
              <a:buFont typeface="Arial"/>
              <a:buChar char="•"/>
            </a:pPr>
            <a:r>
              <a:rPr lang="en-US" sz="2800" dirty="0" smtClean="0"/>
              <a:t>Parameter </a:t>
            </a:r>
            <a:r>
              <a:rPr lang="en-US" sz="2800" dirty="0"/>
              <a:t>Estimation:</a:t>
            </a:r>
          </a:p>
          <a:p>
            <a:r>
              <a:rPr lang="en-US" sz="2800" dirty="0"/>
              <a:t>               </a:t>
            </a:r>
            <a:r>
              <a:rPr lang="en-US" sz="2800" dirty="0" smtClean="0"/>
              <a:t>Risk </a:t>
            </a:r>
            <a:r>
              <a:rPr lang="en-US" sz="2800" dirty="0"/>
              <a:t>of progression</a:t>
            </a:r>
          </a:p>
          <a:p>
            <a:r>
              <a:rPr lang="en-US" sz="2800" dirty="0"/>
              <a:t>		   </a:t>
            </a:r>
            <a:r>
              <a:rPr lang="en-US" sz="2800" dirty="0" smtClean="0"/>
              <a:t> </a:t>
            </a:r>
            <a:r>
              <a:rPr lang="en-US" sz="2800" dirty="0"/>
              <a:t>Risk </a:t>
            </a:r>
            <a:r>
              <a:rPr lang="en-US" sz="2800" dirty="0" smtClean="0"/>
              <a:t>ratios</a:t>
            </a:r>
          </a:p>
          <a:p>
            <a:endParaRPr lang="en-US" sz="2800" dirty="0"/>
          </a:p>
          <a:p>
            <a:pPr marL="457200" indent="-457200">
              <a:buFont typeface="Arial"/>
              <a:buChar char="•"/>
            </a:pPr>
            <a:r>
              <a:rPr lang="en-US" sz="2800" dirty="0" smtClean="0"/>
              <a:t>Targeted </a:t>
            </a:r>
            <a:r>
              <a:rPr lang="en-US" sz="2800" dirty="0"/>
              <a:t>test and treatment </a:t>
            </a:r>
            <a:r>
              <a:rPr lang="en-US" sz="2800" dirty="0" smtClean="0"/>
              <a:t>design</a:t>
            </a:r>
          </a:p>
          <a:p>
            <a:endParaRPr lang="en-US" sz="2800" dirty="0"/>
          </a:p>
          <a:p>
            <a:pPr marL="457200" indent="-457200">
              <a:buFont typeface="Arial"/>
              <a:buChar char="•"/>
            </a:pPr>
            <a:r>
              <a:rPr lang="en-US" sz="2800" dirty="0" smtClean="0"/>
              <a:t>Results and analysis</a:t>
            </a:r>
            <a:endParaRPr lang="en-US" sz="2800" dirty="0"/>
          </a:p>
        </p:txBody>
      </p:sp>
    </p:spTree>
    <p:extLst>
      <p:ext uri="{BB962C8B-B14F-4D97-AF65-F5344CB8AC3E}">
        <p14:creationId xmlns:p14="http://schemas.microsoft.com/office/powerpoint/2010/main" val="10668043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iamond 37"/>
          <p:cNvSpPr/>
          <p:nvPr/>
        </p:nvSpPr>
        <p:spPr>
          <a:xfrm>
            <a:off x="3741569" y="4649169"/>
            <a:ext cx="1902391" cy="1901952"/>
          </a:xfrm>
          <a:prstGeom prst="diamond">
            <a:avLst/>
          </a:prstGeom>
          <a:noFill/>
          <a:ln w="28575" cmpd="sng">
            <a:solidFill>
              <a:srgbClr val="008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18939" y="3353181"/>
            <a:ext cx="1737360" cy="914400"/>
          </a:xfrm>
          <a:prstGeom prst="rect">
            <a:avLst/>
          </a:prstGeom>
          <a:noFill/>
          <a:ln w="28575" cmpd="sng">
            <a:solidFill>
              <a:schemeClr val="accent4">
                <a:lumMod val="7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986469" y="342977"/>
            <a:ext cx="1554480" cy="914400"/>
          </a:xfrm>
          <a:prstGeom prst="rect">
            <a:avLst/>
          </a:prstGeom>
          <a:noFill/>
          <a:ln w="28575" cmpd="sng">
            <a:solidFill>
              <a:schemeClr val="tx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314129" y="4859491"/>
            <a:ext cx="1371600" cy="1371600"/>
          </a:xfrm>
          <a:prstGeom prst="ellipse">
            <a:avLst/>
          </a:prstGeom>
          <a:noFill/>
          <a:ln w="28575" cmpd="sng">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7" name="Hexagon 6"/>
          <p:cNvSpPr/>
          <p:nvPr/>
        </p:nvSpPr>
        <p:spPr>
          <a:xfrm>
            <a:off x="5903321" y="1050553"/>
            <a:ext cx="1223044" cy="1193214"/>
          </a:xfrm>
          <a:prstGeom prst="hexagon">
            <a:avLst/>
          </a:prstGeom>
          <a:noFill/>
          <a:ln w="28575" cmpd="sng">
            <a:solidFill>
              <a:srgbClr val="FFFF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iamond 7"/>
          <p:cNvSpPr/>
          <p:nvPr/>
        </p:nvSpPr>
        <p:spPr>
          <a:xfrm>
            <a:off x="2815851" y="5111650"/>
            <a:ext cx="1737360" cy="1737360"/>
          </a:xfrm>
          <a:prstGeom prst="diamond">
            <a:avLst/>
          </a:prstGeom>
          <a:noFill/>
          <a:ln w="28575" cmpd="sng">
            <a:solidFill>
              <a:srgbClr val="008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81570" y="1408536"/>
            <a:ext cx="708998" cy="461665"/>
          </a:xfrm>
          <a:prstGeom prst="rect">
            <a:avLst/>
          </a:prstGeom>
          <a:noFill/>
        </p:spPr>
        <p:txBody>
          <a:bodyPr wrap="none" rtlCol="0">
            <a:spAutoFit/>
          </a:bodyPr>
          <a:lstStyle/>
          <a:p>
            <a:r>
              <a:rPr lang="en-US" sz="2400" dirty="0" smtClean="0"/>
              <a:t>LTBI</a:t>
            </a:r>
            <a:endParaRPr lang="en-US" sz="2400" dirty="0"/>
          </a:p>
        </p:txBody>
      </p:sp>
      <p:sp>
        <p:nvSpPr>
          <p:cNvPr id="11" name="TextBox 10"/>
          <p:cNvSpPr txBox="1"/>
          <p:nvPr/>
        </p:nvSpPr>
        <p:spPr>
          <a:xfrm>
            <a:off x="7354709" y="5284505"/>
            <a:ext cx="1343487" cy="461665"/>
          </a:xfrm>
          <a:prstGeom prst="rect">
            <a:avLst/>
          </a:prstGeom>
          <a:noFill/>
        </p:spPr>
        <p:txBody>
          <a:bodyPr wrap="none" rtlCol="0">
            <a:spAutoFit/>
          </a:bodyPr>
          <a:lstStyle/>
          <a:p>
            <a:r>
              <a:rPr lang="en-US" sz="2400" dirty="0" smtClean="0"/>
              <a:t>Active TB         </a:t>
            </a:r>
            <a:endParaRPr lang="en-US" sz="2400" dirty="0"/>
          </a:p>
        </p:txBody>
      </p:sp>
      <p:sp>
        <p:nvSpPr>
          <p:cNvPr id="12" name="TextBox 11"/>
          <p:cNvSpPr txBox="1"/>
          <p:nvPr/>
        </p:nvSpPr>
        <p:spPr>
          <a:xfrm>
            <a:off x="2975552" y="5721026"/>
            <a:ext cx="1509398" cy="461665"/>
          </a:xfrm>
          <a:prstGeom prst="rect">
            <a:avLst/>
          </a:prstGeom>
          <a:noFill/>
        </p:spPr>
        <p:txBody>
          <a:bodyPr wrap="none" rtlCol="0">
            <a:spAutoFit/>
          </a:bodyPr>
          <a:lstStyle/>
          <a:p>
            <a:r>
              <a:rPr lang="en-US" sz="2400" dirty="0" smtClean="0"/>
              <a:t>Treatment</a:t>
            </a:r>
            <a:endParaRPr lang="en-US" sz="2400" dirty="0"/>
          </a:p>
        </p:txBody>
      </p:sp>
      <p:sp>
        <p:nvSpPr>
          <p:cNvPr id="13" name="TextBox 12"/>
          <p:cNvSpPr txBox="1"/>
          <p:nvPr/>
        </p:nvSpPr>
        <p:spPr>
          <a:xfrm>
            <a:off x="1986469" y="559080"/>
            <a:ext cx="1571314" cy="461665"/>
          </a:xfrm>
          <a:prstGeom prst="rect">
            <a:avLst/>
          </a:prstGeom>
          <a:noFill/>
        </p:spPr>
        <p:txBody>
          <a:bodyPr wrap="none" rtlCol="0">
            <a:spAutoFit/>
          </a:bodyPr>
          <a:lstStyle/>
          <a:p>
            <a:r>
              <a:rPr lang="en-US" sz="2400" dirty="0" smtClean="0"/>
              <a:t>Uninfected</a:t>
            </a:r>
            <a:endParaRPr lang="en-US" sz="2400" dirty="0"/>
          </a:p>
        </p:txBody>
      </p:sp>
      <p:sp>
        <p:nvSpPr>
          <p:cNvPr id="14" name="TextBox 13"/>
          <p:cNvSpPr txBox="1"/>
          <p:nvPr/>
        </p:nvSpPr>
        <p:spPr>
          <a:xfrm>
            <a:off x="418939" y="3560705"/>
            <a:ext cx="1743386" cy="461665"/>
          </a:xfrm>
          <a:prstGeom prst="rect">
            <a:avLst/>
          </a:prstGeom>
          <a:noFill/>
        </p:spPr>
        <p:txBody>
          <a:bodyPr wrap="none" rtlCol="0">
            <a:spAutoFit/>
          </a:bodyPr>
          <a:lstStyle/>
          <a:p>
            <a:r>
              <a:rPr lang="en-US" sz="2400" dirty="0" smtClean="0"/>
              <a:t>Uninitialized</a:t>
            </a:r>
            <a:endParaRPr lang="en-US" sz="2400" dirty="0"/>
          </a:p>
        </p:txBody>
      </p:sp>
      <p:sp>
        <p:nvSpPr>
          <p:cNvPr id="16" name="Cloud Callout 15"/>
          <p:cNvSpPr/>
          <p:nvPr/>
        </p:nvSpPr>
        <p:spPr>
          <a:xfrm>
            <a:off x="324871" y="1482290"/>
            <a:ext cx="1828800" cy="1618488"/>
          </a:xfrm>
          <a:prstGeom prst="cloudCallout">
            <a:avLst/>
          </a:prstGeom>
          <a:no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564394" y="1611222"/>
            <a:ext cx="1422075" cy="1200329"/>
          </a:xfrm>
          <a:prstGeom prst="rect">
            <a:avLst/>
          </a:prstGeom>
          <a:noFill/>
        </p:spPr>
        <p:txBody>
          <a:bodyPr wrap="square" rtlCol="0">
            <a:spAutoFit/>
          </a:bodyPr>
          <a:lstStyle/>
          <a:p>
            <a:r>
              <a:rPr lang="en-US" dirty="0" smtClean="0"/>
              <a:t>Age, Sex Race Birthplace Visa status</a:t>
            </a:r>
            <a:endParaRPr lang="en-US" dirty="0"/>
          </a:p>
        </p:txBody>
      </p:sp>
      <p:cxnSp>
        <p:nvCxnSpPr>
          <p:cNvPr id="19" name="Straight Arrow Connector 18"/>
          <p:cNvCxnSpPr/>
          <p:nvPr/>
        </p:nvCxnSpPr>
        <p:spPr>
          <a:xfrm flipV="1">
            <a:off x="2070080" y="1408536"/>
            <a:ext cx="422669" cy="182024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2289537" y="2085428"/>
            <a:ext cx="3730688" cy="154828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098200" y="4397826"/>
            <a:ext cx="936858" cy="130294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13372" y="3889066"/>
            <a:ext cx="5000757" cy="139543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793001" y="853475"/>
            <a:ext cx="2110320" cy="628815"/>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6" idx="0"/>
          </p:cNvCxnSpPr>
          <p:nvPr/>
        </p:nvCxnSpPr>
        <p:spPr>
          <a:xfrm>
            <a:off x="6632749" y="2328649"/>
            <a:ext cx="1367180" cy="25308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295112" y="5111650"/>
            <a:ext cx="1160594" cy="830997"/>
          </a:xfrm>
          <a:prstGeom prst="rect">
            <a:avLst/>
          </a:prstGeom>
          <a:noFill/>
        </p:spPr>
        <p:txBody>
          <a:bodyPr wrap="none" rtlCol="0">
            <a:spAutoFit/>
          </a:bodyPr>
          <a:lstStyle/>
          <a:p>
            <a:r>
              <a:rPr lang="en-US" sz="2400" dirty="0" smtClean="0"/>
              <a:t>Test</a:t>
            </a:r>
          </a:p>
          <a:p>
            <a:r>
              <a:rPr lang="en-US" sz="2400" dirty="0" smtClean="0"/>
              <a:t>Positive</a:t>
            </a:r>
            <a:endParaRPr lang="en-US" sz="2400" dirty="0"/>
          </a:p>
        </p:txBody>
      </p:sp>
      <p:cxnSp>
        <p:nvCxnSpPr>
          <p:cNvPr id="40" name="Straight Arrow Connector 39"/>
          <p:cNvCxnSpPr/>
          <p:nvPr/>
        </p:nvCxnSpPr>
        <p:spPr>
          <a:xfrm>
            <a:off x="2649526" y="1482290"/>
            <a:ext cx="1835424" cy="337720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38" idx="0"/>
          </p:cNvCxnSpPr>
          <p:nvPr/>
        </p:nvCxnSpPr>
        <p:spPr>
          <a:xfrm flipH="1">
            <a:off x="4692765" y="2243767"/>
            <a:ext cx="1327460" cy="240540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Cloud Callout 44"/>
          <p:cNvSpPr/>
          <p:nvPr/>
        </p:nvSpPr>
        <p:spPr>
          <a:xfrm>
            <a:off x="7126365" y="1546723"/>
            <a:ext cx="1920240" cy="1892808"/>
          </a:xfrm>
          <a:prstGeom prst="cloudCallou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46" name="TextBox 45"/>
          <p:cNvSpPr txBox="1"/>
          <p:nvPr/>
        </p:nvSpPr>
        <p:spPr>
          <a:xfrm>
            <a:off x="7546174" y="1730227"/>
            <a:ext cx="1139555" cy="1477328"/>
          </a:xfrm>
          <a:prstGeom prst="rect">
            <a:avLst/>
          </a:prstGeom>
          <a:noFill/>
        </p:spPr>
        <p:txBody>
          <a:bodyPr wrap="none" rtlCol="0">
            <a:spAutoFit/>
          </a:bodyPr>
          <a:lstStyle/>
          <a:p>
            <a:r>
              <a:rPr lang="en-US" dirty="0" smtClean="0"/>
              <a:t>HIV</a:t>
            </a:r>
          </a:p>
          <a:p>
            <a:r>
              <a:rPr lang="en-US" dirty="0" smtClean="0"/>
              <a:t>ESRD</a:t>
            </a:r>
          </a:p>
          <a:p>
            <a:r>
              <a:rPr lang="en-US" dirty="0" smtClean="0"/>
              <a:t>Smoking</a:t>
            </a:r>
          </a:p>
          <a:p>
            <a:r>
              <a:rPr lang="en-US" dirty="0" smtClean="0"/>
              <a:t>Diabetes</a:t>
            </a:r>
          </a:p>
          <a:p>
            <a:r>
              <a:rPr lang="en-US" dirty="0" smtClean="0"/>
              <a:t>TNF-alpha</a:t>
            </a:r>
            <a:endParaRPr lang="en-US" dirty="0"/>
          </a:p>
        </p:txBody>
      </p:sp>
      <p:sp>
        <p:nvSpPr>
          <p:cNvPr id="47" name="Cloud Callout 46"/>
          <p:cNvSpPr/>
          <p:nvPr/>
        </p:nvSpPr>
        <p:spPr>
          <a:xfrm>
            <a:off x="4553211" y="-13685"/>
            <a:ext cx="1876260" cy="1153923"/>
          </a:xfrm>
          <a:prstGeom prst="cloudCallout">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48" name="TextBox 47"/>
          <p:cNvSpPr txBox="1"/>
          <p:nvPr/>
        </p:nvSpPr>
        <p:spPr>
          <a:xfrm>
            <a:off x="5005323" y="187569"/>
            <a:ext cx="1154141" cy="830997"/>
          </a:xfrm>
          <a:prstGeom prst="rect">
            <a:avLst/>
          </a:prstGeom>
          <a:noFill/>
        </p:spPr>
        <p:txBody>
          <a:bodyPr wrap="square" rtlCol="0">
            <a:spAutoFit/>
          </a:bodyPr>
          <a:lstStyle/>
          <a:p>
            <a:r>
              <a:rPr lang="en-US" sz="1200" dirty="0" smtClean="0"/>
              <a:t>Transition by using community based formula</a:t>
            </a:r>
            <a:endParaRPr lang="en-US" sz="1200" dirty="0"/>
          </a:p>
        </p:txBody>
      </p:sp>
      <p:sp>
        <p:nvSpPr>
          <p:cNvPr id="52" name="Cloud Callout 51"/>
          <p:cNvSpPr/>
          <p:nvPr/>
        </p:nvSpPr>
        <p:spPr>
          <a:xfrm>
            <a:off x="3478826" y="1611222"/>
            <a:ext cx="1333649" cy="1081324"/>
          </a:xfrm>
          <a:prstGeom prst="cloudCallout">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53" name="TextBox 52"/>
          <p:cNvSpPr txBox="1"/>
          <p:nvPr/>
        </p:nvSpPr>
        <p:spPr>
          <a:xfrm>
            <a:off x="3793001" y="1751375"/>
            <a:ext cx="766307" cy="861774"/>
          </a:xfrm>
          <a:prstGeom prst="rect">
            <a:avLst/>
          </a:prstGeom>
          <a:noFill/>
        </p:spPr>
        <p:txBody>
          <a:bodyPr wrap="square" rtlCol="0">
            <a:spAutoFit/>
          </a:bodyPr>
          <a:lstStyle/>
          <a:p>
            <a:r>
              <a:rPr lang="en-US" sz="1000" dirty="0" smtClean="0"/>
              <a:t>Decrease as world LTBI decreasing factor</a:t>
            </a:r>
            <a:endParaRPr lang="en-US" sz="1000" dirty="0"/>
          </a:p>
        </p:txBody>
      </p:sp>
      <p:sp>
        <p:nvSpPr>
          <p:cNvPr id="59" name="Cloud Callout 58"/>
          <p:cNvSpPr/>
          <p:nvPr/>
        </p:nvSpPr>
        <p:spPr>
          <a:xfrm rot="16200000">
            <a:off x="5698532" y="3046209"/>
            <a:ext cx="1410084" cy="1519222"/>
          </a:xfrm>
          <a:prstGeom prst="cloudCallou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60" name="TextBox 59"/>
          <p:cNvSpPr txBox="1"/>
          <p:nvPr/>
        </p:nvSpPr>
        <p:spPr>
          <a:xfrm>
            <a:off x="5903321" y="3215273"/>
            <a:ext cx="1223044" cy="1169551"/>
          </a:xfrm>
          <a:prstGeom prst="rect">
            <a:avLst/>
          </a:prstGeom>
          <a:noFill/>
        </p:spPr>
        <p:txBody>
          <a:bodyPr wrap="square" rtlCol="0">
            <a:spAutoFit/>
          </a:bodyPr>
          <a:lstStyle/>
          <a:p>
            <a:r>
              <a:rPr lang="en-US" sz="1400" dirty="0" smtClean="0"/>
              <a:t>Risk of progression based on months since infection</a:t>
            </a:r>
            <a:endParaRPr lang="en-US" sz="1400" dirty="0"/>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6130308"/>
            <a:ext cx="1419225" cy="727692"/>
          </a:xfrm>
          <a:prstGeom prst="rect">
            <a:avLst/>
          </a:prstGeom>
        </p:spPr>
      </p:pic>
      <p:sp>
        <p:nvSpPr>
          <p:cNvPr id="62" name="TextBox 61"/>
          <p:cNvSpPr txBox="1"/>
          <p:nvPr/>
        </p:nvSpPr>
        <p:spPr>
          <a:xfrm>
            <a:off x="7772400" y="6172200"/>
            <a:ext cx="1295400" cy="523220"/>
          </a:xfrm>
          <a:prstGeom prst="rect">
            <a:avLst/>
          </a:prstGeom>
          <a:solidFill>
            <a:schemeClr val="bg1"/>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3" name="Rectangle 62"/>
          <p:cNvSpPr/>
          <p:nvPr/>
        </p:nvSpPr>
        <p:spPr bwMode="auto">
          <a:xfrm>
            <a:off x="0" y="0"/>
            <a:ext cx="762000" cy="762000"/>
          </a:xfrm>
          <a:prstGeom prst="rect">
            <a:avLst/>
          </a:prstGeom>
          <a:solidFill>
            <a:srgbClr val="EB093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35" name="Straight Arrow Connector 34"/>
          <p:cNvCxnSpPr/>
          <p:nvPr/>
        </p:nvCxnSpPr>
        <p:spPr>
          <a:xfrm flipV="1">
            <a:off x="4295112" y="5942647"/>
            <a:ext cx="2868073" cy="608474"/>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216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2581</TotalTime>
  <Words>2346</Words>
  <Application>Microsoft Macintosh PowerPoint</Application>
  <PresentationFormat>On-screen Show (4:3)</PresentationFormat>
  <Paragraphs>331</Paragraphs>
  <Slides>33</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Document</vt:lpstr>
      <vt:lpstr>Consortium to Assess Prevention Economics  (CAPE)     </vt:lpstr>
      <vt:lpstr>PowerPoint Presentation</vt:lpstr>
      <vt:lpstr>PowerPoint Presentation</vt:lpstr>
      <vt:lpstr>PowerPoint Presentation</vt:lpstr>
      <vt:lpstr>PowerPoint Presentation</vt:lpstr>
      <vt:lpstr>PowerPoint Presentation</vt:lpstr>
      <vt:lpstr>New immigrants by visa classes in California</vt:lpstr>
      <vt:lpstr>PowerPoint Presentation</vt:lpstr>
      <vt:lpstr>PowerPoint Presentation</vt:lpstr>
      <vt:lpstr>Validation of model for risk factors</vt:lpstr>
      <vt:lpstr>Parameter estimation using  Markov Chain Monte Carlo (MCMC)</vt:lpstr>
      <vt:lpstr>Risk of progression estimation</vt:lpstr>
      <vt:lpstr>Challenges</vt:lpstr>
      <vt:lpstr>Risk of progression estimated by month since infection</vt:lpstr>
      <vt:lpstr>RP error range</vt:lpstr>
      <vt:lpstr>Estimated Risk ratios </vt:lpstr>
      <vt:lpstr>TB trend by estimated parameters</vt:lpstr>
      <vt:lpstr>TB trend estimation till 2040</vt:lpstr>
      <vt:lpstr>Base-case scenario</vt:lpstr>
      <vt:lpstr>TTT scenarios </vt:lpstr>
      <vt:lpstr>Previously TTT results </vt:lpstr>
      <vt:lpstr>Visa-class testing scenario</vt:lpstr>
      <vt:lpstr>Universal on Arrival testing scenario</vt:lpstr>
      <vt:lpstr>Comparing Universal at arrival and Fb2x</vt:lpstr>
      <vt:lpstr>LTBI diversity at 2014</vt:lpstr>
      <vt:lpstr>High prevalence targeted population testing result</vt:lpstr>
      <vt:lpstr>LTBI diversity before and after  TTT at 2014 and 2030</vt:lpstr>
      <vt:lpstr>Largest population in LTBI state at 2030</vt:lpstr>
      <vt:lpstr>Comparing 3 and 7 targeted LTBI population results</vt:lpstr>
      <vt:lpstr>Comparing 3 and 7 targeted LTBI population with Fb4x and FB 10x and the number of test</vt:lpstr>
      <vt:lpstr>PowerPoint Presentation</vt:lpstr>
      <vt:lpstr>Overview and Conclusion</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Haleh Ashki</dc:creator>
  <cp:lastModifiedBy>Haleh Ashki</cp:lastModifiedBy>
  <cp:revision>174</cp:revision>
  <dcterms:created xsi:type="dcterms:W3CDTF">2017-04-25T21:06:03Z</dcterms:created>
  <dcterms:modified xsi:type="dcterms:W3CDTF">2017-06-26T17:29:16Z</dcterms:modified>
</cp:coreProperties>
</file>