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8" r:id="rId8"/>
    <p:sldId id="266" r:id="rId9"/>
    <p:sldId id="267" r:id="rId10"/>
    <p:sldId id="257" r:id="rId11"/>
    <p:sldId id="259" r:id="rId12"/>
    <p:sldId id="25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1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411A-F230-B14C-84EF-DB3BE3DE7592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DBFE-CB72-0E45-A3B1-B6F109D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haleleicester/examp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leleicester/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oosealicens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4" Type="http://schemas.openxmlformats.org/officeDocument/2006/relationships/hyperlink" Target="https://www.sourcetreeapp.com/" TargetMode="External"/><Relationship Id="rId5" Type="http://schemas.openxmlformats.org/officeDocument/2006/relationships/hyperlink" Target="https://help.github.com/categories/bootcamp/" TargetMode="External"/><Relationship Id="rId6" Type="http://schemas.openxmlformats.org/officeDocument/2006/relationships/hyperlink" Target="https://try.github.io/" TargetMode="External"/><Relationship Id="rId7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9177"/>
            <a:ext cx="7772400" cy="1179975"/>
          </a:xfrm>
        </p:spPr>
        <p:txBody>
          <a:bodyPr/>
          <a:lstStyle/>
          <a:p>
            <a:r>
              <a:rPr lang="en-US" dirty="0" smtClean="0"/>
              <a:t>Sharing the Code we 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OSS, </a:t>
            </a:r>
            <a:r>
              <a:rPr lang="en-US" dirty="0" err="1" smtClean="0"/>
              <a:t>Git</a:t>
            </a:r>
            <a:r>
              <a:rPr lang="en-US" dirty="0" smtClean="0"/>
              <a:t>, MIT &amp; GPL2</a:t>
            </a:r>
            <a:endParaRPr lang="en-US" dirty="0"/>
          </a:p>
        </p:txBody>
      </p:sp>
      <p:pic>
        <p:nvPicPr>
          <p:cNvPr id="4" name="Picture 3" descr="hackath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353" y="0"/>
            <a:ext cx="4827494" cy="2593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397" y="6344628"/>
            <a:ext cx="280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Rod Walsh, 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Accounts</a:t>
            </a:r>
            <a:endParaRPr lang="en-US" dirty="0"/>
          </a:p>
        </p:txBody>
      </p:sp>
      <p:pic>
        <p:nvPicPr>
          <p:cNvPr id="4" name="Content Placeholder 3" descr="Screen Shot 2015-11-09 at 19.25.36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438" y="1832550"/>
            <a:ext cx="9151438" cy="5032938"/>
          </a:xfrm>
        </p:spPr>
      </p:pic>
      <p:sp>
        <p:nvSpPr>
          <p:cNvPr id="7" name="Rounded Rectangle 6"/>
          <p:cNvSpPr/>
          <p:nvPr/>
        </p:nvSpPr>
        <p:spPr>
          <a:xfrm>
            <a:off x="-7438" y="5871890"/>
            <a:ext cx="5752352" cy="6567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. </a:t>
            </a:r>
            <a:r>
              <a:rPr lang="en-US" sz="4000" b="1" u="sng" dirty="0" smtClean="0"/>
              <a:t>Sign up </a:t>
            </a:r>
            <a:r>
              <a:rPr lang="en-US" sz="4000" dirty="0" smtClean="0"/>
              <a:t>for an account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-7438" y="956237"/>
            <a:ext cx="5752352" cy="68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1. Head to </a:t>
            </a:r>
            <a:r>
              <a:rPr lang="en-US" sz="4000" b="1" u="sng" dirty="0" err="1" smtClean="0"/>
              <a:t>github.com</a:t>
            </a:r>
            <a:endParaRPr lang="en-US" sz="4000" b="1" u="sng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5744914" y="5080000"/>
            <a:ext cx="866588" cy="1120255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5744914" y="2106706"/>
            <a:ext cx="1942353" cy="4093549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8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962004"/>
            <a:ext cx="6355976" cy="13182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r>
              <a:rPr lang="en-US" sz="4000" dirty="0" smtClean="0"/>
              <a:t>. Decide on a repository </a:t>
            </a:r>
            <a:r>
              <a:rPr lang="en-US" sz="4000" b="1" u="sng" dirty="0" smtClean="0"/>
              <a:t>name</a:t>
            </a:r>
            <a:r>
              <a:rPr lang="en-US" sz="4000" dirty="0" smtClean="0"/>
              <a:t> for your project</a:t>
            </a:r>
            <a:endParaRPr lang="en-US" sz="4000" dirty="0"/>
          </a:p>
        </p:txBody>
      </p:sp>
      <p:pic>
        <p:nvPicPr>
          <p:cNvPr id="8" name="Picture 7" descr="Screen Shot 2015-11-10 at 00.36.38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77413"/>
            <a:ext cx="5363882" cy="358058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49812" y="2285582"/>
            <a:ext cx="5336988" cy="13182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4. Create a list of </a:t>
            </a:r>
            <a:r>
              <a:rPr lang="en-US" sz="4000" b="1" u="sng" dirty="0" smtClean="0"/>
              <a:t>contributors</a:t>
            </a:r>
            <a:endParaRPr lang="en-US" sz="4000" b="1" u="sng" dirty="0"/>
          </a:p>
        </p:txBody>
      </p:sp>
      <p:sp>
        <p:nvSpPr>
          <p:cNvPr id="9" name="Rounded Rectangle 8"/>
          <p:cNvSpPr/>
          <p:nvPr/>
        </p:nvSpPr>
        <p:spPr>
          <a:xfrm>
            <a:off x="6006353" y="3603864"/>
            <a:ext cx="3137646" cy="32541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We’ll create a repository under </a:t>
            </a:r>
            <a:r>
              <a:rPr lang="en-US" sz="3600" dirty="0" err="1" smtClean="0"/>
              <a:t>haleleicester</a:t>
            </a:r>
            <a:r>
              <a:rPr lang="en-US" sz="3600" dirty="0" smtClean="0"/>
              <a:t> &amp; add contributors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73412" y="6140823"/>
            <a:ext cx="414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https://github.com/haleleicester/example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/>
          </a:p>
        </p:txBody>
      </p:sp>
      <p:pic>
        <p:nvPicPr>
          <p:cNvPr id="4" name="Content Placeholder 3" descr="Screen Shot 2015-11-09 at 19.24.58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7438" y="1817060"/>
            <a:ext cx="9151438" cy="5032938"/>
          </a:xfrm>
        </p:spPr>
      </p:pic>
      <p:sp>
        <p:nvSpPr>
          <p:cNvPr id="5" name="Rounded Rectangle 4"/>
          <p:cNvSpPr/>
          <p:nvPr/>
        </p:nvSpPr>
        <p:spPr>
          <a:xfrm>
            <a:off x="97149" y="5037486"/>
            <a:ext cx="5729909" cy="11033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Browse or add your own repositories</a:t>
            </a:r>
            <a:endParaRPr lang="en-US" sz="4000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5827058" y="5589156"/>
            <a:ext cx="791883" cy="551669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75785" y="961531"/>
            <a:ext cx="6355976" cy="68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Find repositories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1314824" y="1306331"/>
            <a:ext cx="1160961" cy="680845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9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Share code efficiently during the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Make code available beyond the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Dual license MIT &amp; GPL2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Have a look at: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https://github.com/haleleicester/example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44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quick </a:t>
            </a:r>
            <a:r>
              <a:rPr lang="en-US" b="1" u="sng" dirty="0" smtClean="0"/>
              <a:t>working proto </a:t>
            </a:r>
            <a:r>
              <a:rPr lang="en-US" dirty="0" smtClean="0"/>
              <a:t>in 2 days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Maximise</a:t>
            </a:r>
            <a:r>
              <a:rPr lang="en-US" dirty="0" smtClean="0"/>
              <a:t> the chance of </a:t>
            </a:r>
            <a:r>
              <a:rPr lang="en-US" b="1" u="sng" dirty="0" smtClean="0"/>
              <a:t>further development </a:t>
            </a:r>
            <a:r>
              <a:rPr lang="en-US" dirty="0" smtClean="0"/>
              <a:t>after 2 days by any of the HALE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Maximise</a:t>
            </a:r>
            <a:r>
              <a:rPr lang="en-US" dirty="0" smtClean="0"/>
              <a:t> the impact of the 2 days by allowing </a:t>
            </a:r>
            <a:r>
              <a:rPr lang="en-US" b="1" u="sng" dirty="0" smtClean="0"/>
              <a:t>others to build </a:t>
            </a:r>
            <a:r>
              <a:rPr lang="en-US" dirty="0" smtClean="0"/>
              <a:t>on our achievements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Minimise</a:t>
            </a:r>
            <a:r>
              <a:rPr lang="en-US" dirty="0" smtClean="0"/>
              <a:t> uncertainty in </a:t>
            </a:r>
            <a:r>
              <a:rPr lang="en-US" b="1" u="sng" dirty="0" smtClean="0"/>
              <a:t>code sharing and access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need to think </a:t>
            </a:r>
            <a:r>
              <a:rPr lang="en-US" b="1" u="sng" dirty="0" smtClean="0"/>
              <a:t>license</a:t>
            </a:r>
            <a:r>
              <a:rPr lang="en-US" dirty="0" smtClean="0"/>
              <a:t> &amp; </a:t>
            </a:r>
            <a:r>
              <a:rPr lang="en-US" b="1" u="sng" dirty="0" smtClean="0"/>
              <a:t>dissemination</a:t>
            </a:r>
            <a:r>
              <a:rPr lang="en-US" dirty="0" smtClean="0"/>
              <a:t> from the very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is kind of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4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Proprietary/closed work is poor for HALE teams and useless for others</a:t>
            </a:r>
          </a:p>
          <a:p>
            <a:r>
              <a:rPr lang="en-US" dirty="0" smtClean="0"/>
              <a:t>So some form of open source software OSS is appropriate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wasn’t always as simple as this…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http://choosealicense.com/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u="sng" dirty="0" smtClean="0"/>
              <a:t>dual license MIT &amp; GPL2 </a:t>
            </a:r>
            <a:r>
              <a:rPr lang="en-US" dirty="0" smtClean="0"/>
              <a:t>will </a:t>
            </a:r>
            <a:r>
              <a:rPr lang="en-US" dirty="0" err="1" smtClean="0"/>
              <a:t>maximise</a:t>
            </a:r>
            <a:r>
              <a:rPr lang="en-US" dirty="0" smtClean="0"/>
              <a:t> the developer base willing to use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7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Dissemination: 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0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Internet-based</a:t>
            </a:r>
          </a:p>
          <a:p>
            <a:pPr lvl="1"/>
            <a:r>
              <a:rPr lang="en-US" dirty="0" smtClean="0"/>
              <a:t>Ready to use right now</a:t>
            </a:r>
          </a:p>
          <a:p>
            <a:pPr lvl="1"/>
            <a:r>
              <a:rPr lang="en-US" dirty="0" smtClean="0"/>
              <a:t>Multiple contributors at the same time</a:t>
            </a:r>
          </a:p>
          <a:p>
            <a:pPr lvl="1"/>
            <a:r>
              <a:rPr lang="en-US" dirty="0" smtClean="0"/>
              <a:t>Persisting into the future</a:t>
            </a:r>
          </a:p>
          <a:p>
            <a:r>
              <a:rPr lang="en-US" dirty="0" smtClean="0"/>
              <a:t>Backup with access to earlier versions</a:t>
            </a:r>
          </a:p>
          <a:p>
            <a:r>
              <a:rPr lang="en-US" dirty="0" smtClean="0"/>
              <a:t>Code divergence</a:t>
            </a:r>
          </a:p>
          <a:p>
            <a:pPr lvl="1"/>
            <a:r>
              <a:rPr lang="en-US" dirty="0" smtClean="0"/>
              <a:t>To experiment</a:t>
            </a:r>
          </a:p>
          <a:p>
            <a:pPr lvl="1"/>
            <a:r>
              <a:rPr lang="en-US" dirty="0" smtClean="0"/>
              <a:t>To make variants based on the same platform</a:t>
            </a:r>
          </a:p>
          <a:p>
            <a:endParaRPr lang="en-US" dirty="0"/>
          </a:p>
          <a:p>
            <a:r>
              <a:rPr lang="en-US" dirty="0" smtClean="0"/>
              <a:t>i.e. We need Software Version Control (aka SVC, SCM, Source Code Management)</a:t>
            </a:r>
          </a:p>
        </p:txBody>
      </p:sp>
    </p:spTree>
    <p:extLst>
      <p:ext uri="{BB962C8B-B14F-4D97-AF65-F5344CB8AC3E}">
        <p14:creationId xmlns:p14="http://schemas.microsoft.com/office/powerpoint/2010/main" val="18779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– Beyond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492" y="5496255"/>
            <a:ext cx="4828777" cy="1376686"/>
          </a:xfrm>
        </p:spPr>
        <p:txBody>
          <a:bodyPr>
            <a:noAutofit/>
          </a:bodyPr>
          <a:lstStyle/>
          <a:p>
            <a:r>
              <a:rPr lang="en-US" dirty="0" smtClean="0"/>
              <a:t>Handle </a:t>
            </a:r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Manage conflicts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571" y="2493650"/>
            <a:ext cx="1653805" cy="1892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Code base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285510" y="2526404"/>
            <a:ext cx="1653805" cy="1892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Updated code base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37135" y="1848273"/>
            <a:ext cx="956235" cy="2146128"/>
            <a:chOff x="4288118" y="3053401"/>
            <a:chExt cx="956235" cy="2146128"/>
          </a:xfrm>
        </p:grpSpPr>
        <p:sp>
          <p:nvSpPr>
            <p:cNvPr id="7" name="Block Arc 6"/>
            <p:cNvSpPr/>
            <p:nvPr/>
          </p:nvSpPr>
          <p:spPr>
            <a:xfrm>
              <a:off x="4288118" y="3436471"/>
              <a:ext cx="956235" cy="1763058"/>
            </a:xfrm>
            <a:prstGeom prst="blockArc">
              <a:avLst>
                <a:gd name="adj1" fmla="val 10841434"/>
                <a:gd name="adj2" fmla="val 21594296"/>
                <a:gd name="adj3" fmla="val 493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27566" y="3053401"/>
              <a:ext cx="673157" cy="6453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37324" y="1680413"/>
            <a:ext cx="1456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1 does update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37135" y="3676376"/>
            <a:ext cx="956235" cy="2146128"/>
            <a:chOff x="4288118" y="3053401"/>
            <a:chExt cx="956235" cy="2146128"/>
          </a:xfrm>
        </p:grpSpPr>
        <p:sp>
          <p:nvSpPr>
            <p:cNvPr id="15" name="Block Arc 14"/>
            <p:cNvSpPr/>
            <p:nvPr/>
          </p:nvSpPr>
          <p:spPr>
            <a:xfrm>
              <a:off x="4288118" y="3436471"/>
              <a:ext cx="956235" cy="1763058"/>
            </a:xfrm>
            <a:prstGeom prst="blockArc">
              <a:avLst>
                <a:gd name="adj1" fmla="val 10841434"/>
                <a:gd name="adj2" fmla="val 21594296"/>
                <a:gd name="adj3" fmla="val 493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27566" y="3053401"/>
              <a:ext cx="673157" cy="6453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37324" y="3508516"/>
            <a:ext cx="1456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2 does update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81513" y="2453014"/>
            <a:ext cx="1237081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1513" y="4035846"/>
            <a:ext cx="1237081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3886" y="2453014"/>
            <a:ext cx="1697752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83886" y="3994401"/>
            <a:ext cx="1697752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8129" y="3104156"/>
            <a:ext cx="18516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pull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6146330" y="3110578"/>
            <a:ext cx="10572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6165726" y="4409312"/>
            <a:ext cx="437948" cy="1801621"/>
          </a:xfrm>
          <a:prstGeom prst="leftBrace">
            <a:avLst>
              <a:gd name="adj1" fmla="val 41543"/>
              <a:gd name="adj2" fmla="val 50000"/>
            </a:avLst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The popular choice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5899178"/>
            <a:ext cx="8229600" cy="1025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Images from the excellent tutorials at: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https://www.atlassian.com/git/tutorials/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7101" y="813741"/>
            <a:ext cx="7474630" cy="4428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899" y="797029"/>
            <a:ext cx="7474629" cy="50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Core Use During </a:t>
            </a:r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310" y="6066286"/>
            <a:ext cx="4190910" cy="622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Same remote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571" y="2493650"/>
            <a:ext cx="1653805" cy="2546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Code base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285510" y="2526404"/>
            <a:ext cx="1653805" cy="2546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Updated code base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04479" y="1848273"/>
            <a:ext cx="956235" cy="2146128"/>
            <a:chOff x="4288118" y="3053401"/>
            <a:chExt cx="956235" cy="2146128"/>
          </a:xfrm>
        </p:grpSpPr>
        <p:sp>
          <p:nvSpPr>
            <p:cNvPr id="7" name="Block Arc 6"/>
            <p:cNvSpPr/>
            <p:nvPr/>
          </p:nvSpPr>
          <p:spPr>
            <a:xfrm>
              <a:off x="4288118" y="3436471"/>
              <a:ext cx="956235" cy="1763058"/>
            </a:xfrm>
            <a:prstGeom prst="blockArc">
              <a:avLst>
                <a:gd name="adj1" fmla="val 10841434"/>
                <a:gd name="adj2" fmla="val 21594296"/>
                <a:gd name="adj3" fmla="val 493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27566" y="3053401"/>
              <a:ext cx="673157" cy="6453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04668" y="1680413"/>
            <a:ext cx="1456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1 work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04479" y="4394992"/>
            <a:ext cx="956235" cy="2146128"/>
            <a:chOff x="4288118" y="3053401"/>
            <a:chExt cx="956235" cy="2146128"/>
          </a:xfrm>
        </p:grpSpPr>
        <p:sp>
          <p:nvSpPr>
            <p:cNvPr id="15" name="Block Arc 14"/>
            <p:cNvSpPr/>
            <p:nvPr/>
          </p:nvSpPr>
          <p:spPr>
            <a:xfrm>
              <a:off x="4288118" y="3436471"/>
              <a:ext cx="956235" cy="1763058"/>
            </a:xfrm>
            <a:prstGeom prst="blockArc">
              <a:avLst>
                <a:gd name="adj1" fmla="val 10841434"/>
                <a:gd name="adj2" fmla="val 21594296"/>
                <a:gd name="adj3" fmla="val 493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27566" y="3053401"/>
              <a:ext cx="673157" cy="6453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04668" y="4227132"/>
            <a:ext cx="1456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2 work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81513" y="2453014"/>
            <a:ext cx="1522966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1513" y="4754462"/>
            <a:ext cx="1522966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64351" y="2453014"/>
            <a:ext cx="1517287" cy="426488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664351" y="4713017"/>
            <a:ext cx="1517287" cy="467933"/>
          </a:xfrm>
          <a:prstGeom prst="straightConnector1">
            <a:avLst/>
          </a:prstGeom>
          <a:ln w="10795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8129" y="2903612"/>
            <a:ext cx="18516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</a:rPr>
              <a:t>lone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 smtClean="0">
                <a:solidFill>
                  <a:srgbClr val="FF0000"/>
                </a:solidFill>
              </a:rPr>
              <a:t>ull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branch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4224" y="3194138"/>
            <a:ext cx="153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p</a:t>
            </a:r>
            <a:r>
              <a:rPr lang="en-US" sz="3600" b="1" dirty="0" smtClean="0">
                <a:solidFill>
                  <a:srgbClr val="FF0000"/>
                </a:solidFill>
              </a:rPr>
              <a:t>ush</a:t>
            </a:r>
          </a:p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merge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3" idx="3"/>
          </p:cNvCxnSpPr>
          <p:nvPr/>
        </p:nvCxnSpPr>
        <p:spPr>
          <a:xfrm flipH="1">
            <a:off x="6533220" y="5073123"/>
            <a:ext cx="1579193" cy="1304403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3" idx="1"/>
          </p:cNvCxnSpPr>
          <p:nvPr/>
        </p:nvCxnSpPr>
        <p:spPr>
          <a:xfrm>
            <a:off x="1033474" y="5040369"/>
            <a:ext cx="1308836" cy="1337157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5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65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4" y="1353635"/>
            <a:ext cx="9144000" cy="54876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en-US" b="1" dirty="0" smtClean="0"/>
              <a:t>git clone</a:t>
            </a:r>
            <a:r>
              <a:rPr lang="en-GB" altLang="en-US" dirty="0" smtClean="0"/>
              <a:t>: clones a complete repository to a local machine (with full history and versions)</a:t>
            </a:r>
          </a:p>
          <a:p>
            <a:pPr>
              <a:lnSpc>
                <a:spcPct val="80000"/>
              </a:lnSpc>
            </a:pPr>
            <a:r>
              <a:rPr lang="en-GB" altLang="en-US" b="1" dirty="0" smtClean="0"/>
              <a:t>git branch</a:t>
            </a:r>
            <a:r>
              <a:rPr lang="en-GB" altLang="en-US" dirty="0" smtClean="0"/>
              <a:t>: create a branch which could later be merged into the master branch (trunk in </a:t>
            </a:r>
            <a:r>
              <a:rPr lang="en-GB" altLang="en-US" dirty="0" err="1" smtClean="0"/>
              <a:t>svn</a:t>
            </a:r>
            <a:r>
              <a:rPr lang="en-GB" altLang="en-US" dirty="0" smtClean="0"/>
              <a:t> terminology)</a:t>
            </a:r>
          </a:p>
          <a:p>
            <a:pPr>
              <a:lnSpc>
                <a:spcPct val="80000"/>
              </a:lnSpc>
            </a:pPr>
            <a:r>
              <a:rPr lang="en-GB" altLang="en-US" b="1" dirty="0" smtClean="0"/>
              <a:t>git merge</a:t>
            </a:r>
            <a:r>
              <a:rPr lang="en-GB" altLang="en-US" dirty="0" smtClean="0"/>
              <a:t>: merges a branch into the master</a:t>
            </a:r>
          </a:p>
          <a:p>
            <a:pPr>
              <a:lnSpc>
                <a:spcPct val="80000"/>
              </a:lnSpc>
            </a:pPr>
            <a:r>
              <a:rPr lang="en-GB" altLang="en-US" b="1" dirty="0" smtClean="0"/>
              <a:t>git push</a:t>
            </a:r>
            <a:r>
              <a:rPr lang="en-GB" altLang="en-US" dirty="0" smtClean="0"/>
              <a:t>: pushes all your changes to the remote repository</a:t>
            </a:r>
          </a:p>
          <a:p>
            <a:pPr>
              <a:lnSpc>
                <a:spcPct val="80000"/>
              </a:lnSpc>
            </a:pPr>
            <a:r>
              <a:rPr lang="en-GB" altLang="en-US" b="1" dirty="0" smtClean="0"/>
              <a:t>git pull</a:t>
            </a:r>
            <a:r>
              <a:rPr lang="en-GB" altLang="en-US" dirty="0" smtClean="0"/>
              <a:t>: pulls all the changes in a remote repository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(also </a:t>
            </a:r>
            <a:r>
              <a:rPr lang="en-GB" altLang="en-US" dirty="0" err="1" smtClean="0"/>
              <a:t>init</a:t>
            </a:r>
            <a:r>
              <a:rPr lang="en-GB" altLang="en-US" dirty="0" smtClean="0"/>
              <a:t>, checkout, add, commit, …)</a:t>
            </a:r>
          </a:p>
        </p:txBody>
      </p:sp>
    </p:spTree>
    <p:extLst>
      <p:ext uri="{BB962C8B-B14F-4D97-AF65-F5344CB8AC3E}">
        <p14:creationId xmlns:p14="http://schemas.microsoft.com/office/powerpoint/2010/main" val="127989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58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Installation on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926"/>
            <a:ext cx="8229600" cy="456509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b="1" dirty="0" smtClean="0"/>
              <a:t>Command line tools…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Linux, e.g., </a:t>
            </a:r>
            <a:r>
              <a:rPr lang="en-GB" altLang="en-US" dirty="0" err="1" smtClean="0"/>
              <a:t>sudo</a:t>
            </a:r>
            <a:r>
              <a:rPr lang="en-GB" altLang="en-US" dirty="0" smtClean="0"/>
              <a:t> apt-get install git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Windows, download from </a:t>
            </a:r>
            <a:r>
              <a:rPr lang="en-GB" altLang="en-US" dirty="0" smtClean="0">
                <a:hlinkClick r:id="rId2"/>
              </a:rPr>
              <a:t>https://git-scm.com/</a:t>
            </a:r>
            <a:endParaRPr lang="en-GB" altLang="en-US" dirty="0"/>
          </a:p>
          <a:p>
            <a:pPr marL="0" indent="0">
              <a:lnSpc>
                <a:spcPct val="80000"/>
              </a:lnSpc>
              <a:buNone/>
            </a:pPr>
            <a:endParaRPr lang="en-GB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b="1" dirty="0" smtClean="0"/>
              <a:t>Graphical Apps for Windows and Mac…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err="1" smtClean="0"/>
              <a:t>GitHub</a:t>
            </a:r>
            <a:r>
              <a:rPr lang="en-GB" altLang="en-US" dirty="0" smtClean="0"/>
              <a:t> Desktop: </a:t>
            </a:r>
            <a:r>
              <a:rPr lang="en-GB" altLang="en-US" dirty="0" smtClean="0">
                <a:hlinkClick r:id="rId3"/>
              </a:rPr>
              <a:t>https://desktop.github.com/</a:t>
            </a:r>
            <a:endParaRPr lang="en-GB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Source Tree: </a:t>
            </a:r>
            <a:r>
              <a:rPr lang="en-GB" altLang="en-US" dirty="0" smtClean="0">
                <a:hlinkClick r:id="rId4"/>
              </a:rPr>
              <a:t>https://www.sourcetreeapp.com/</a:t>
            </a:r>
            <a:r>
              <a:rPr lang="en-GB" altLang="en-US" dirty="0" smtClean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GB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 smtClean="0"/>
              <a:t>Help: </a:t>
            </a:r>
            <a:r>
              <a:rPr lang="en-GB" altLang="en-US" sz="2400" dirty="0" smtClean="0">
                <a:hlinkClick r:id="rId5"/>
              </a:rPr>
              <a:t>https://help.github.com/categories/bootcamp/</a:t>
            </a:r>
            <a:r>
              <a:rPr lang="en-GB" altLang="en-US" sz="2400" dirty="0" smtClean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 smtClean="0"/>
              <a:t>Practice command line: </a:t>
            </a:r>
            <a:r>
              <a:rPr lang="en-GB" altLang="en-US" sz="2400" dirty="0" smtClean="0">
                <a:hlinkClick r:id="rId6"/>
              </a:rPr>
              <a:t>https://try.github.io/</a:t>
            </a:r>
            <a:r>
              <a:rPr lang="en-GB" altLang="en-US" sz="2400" dirty="0" smtClean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 smtClean="0"/>
              <a:t>Reference: </a:t>
            </a:r>
            <a:r>
              <a:rPr lang="en-GB" altLang="en-US" sz="2400" dirty="0" smtClean="0">
                <a:hlinkClick r:id="rId7"/>
              </a:rPr>
              <a:t>http://gitref.org/</a:t>
            </a:r>
            <a:r>
              <a:rPr lang="en-GB" altLang="en-US" sz="2400" dirty="0" smtClean="0"/>
              <a:t> 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406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532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Sharing the Code we Make</vt:lpstr>
      <vt:lpstr>Some Important Goals</vt:lpstr>
      <vt:lpstr>Licensing is kind of easy</vt:lpstr>
      <vt:lpstr>Dissemination: What we need</vt:lpstr>
      <vt:lpstr>Version Control – Beyond Dropbox</vt:lpstr>
      <vt:lpstr>Git: The popular choice</vt:lpstr>
      <vt:lpstr>Git: Core Use During Hackathon</vt:lpstr>
      <vt:lpstr>Git Operations</vt:lpstr>
      <vt:lpstr>Git Installation on PC</vt:lpstr>
      <vt:lpstr>Github Accounts</vt:lpstr>
      <vt:lpstr>Github Projects</vt:lpstr>
      <vt:lpstr>Github Repositories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Walsh</dc:creator>
  <cp:lastModifiedBy>Rod Walsh</cp:lastModifiedBy>
  <cp:revision>18</cp:revision>
  <dcterms:created xsi:type="dcterms:W3CDTF">2015-11-09T19:26:38Z</dcterms:created>
  <dcterms:modified xsi:type="dcterms:W3CDTF">2015-11-10T03:47:19Z</dcterms:modified>
</cp:coreProperties>
</file>