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70" r:id="rId9"/>
    <p:sldId id="271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78"/>
  </p:normalViewPr>
  <p:slideViewPr>
    <p:cSldViewPr snapToGrid="0">
      <p:cViewPr>
        <p:scale>
          <a:sx n="79" d="100"/>
          <a:sy n="79" d="100"/>
        </p:scale>
        <p:origin x="8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B9B65-0BCF-3C47-94AD-EFB32E8EB96B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2F5B-364E-984D-AE11-56CCAE5C6AF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527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7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3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72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985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41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9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26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11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435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743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16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DF89BA5-CFBE-C847-9428-07F449A7238D}" type="datetimeFigureOut">
              <a:rPr lang="en-IL" smtClean="0"/>
              <a:t>17/01/2025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2AF4D5B-9724-C348-9B89-4BBB081DCB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766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802080">
                <a:lumMod val="45000"/>
              </a:srgbClr>
            </a:gs>
            <a:gs pos="100000">
              <a:srgbClr val="1D2753"/>
            </a:gs>
            <a:gs pos="95000">
              <a:srgbClr val="1D2753"/>
            </a:gs>
            <a:gs pos="100000">
              <a:srgbClr val="0070C0">
                <a:lumMod val="56000"/>
              </a:srgbClr>
            </a:gs>
            <a:gs pos="48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network&#10;&#10;Description automatically generated">
            <a:extLst>
              <a:ext uri="{FF2B5EF4-FFF2-40B4-BE49-F238E27FC236}">
                <a16:creationId xmlns:a16="http://schemas.microsoft.com/office/drawing/2014/main" id="{DBE32AF9-80B1-5A3F-5F18-67D45A51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80682" y="-20638"/>
            <a:ext cx="12299576" cy="69393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877738-AA9A-6D82-0B50-AB1B0DAF51C0}"/>
              </a:ext>
            </a:extLst>
          </p:cNvPr>
          <p:cNvSpPr txBox="1">
            <a:spLocks/>
          </p:cNvSpPr>
          <p:nvPr/>
        </p:nvSpPr>
        <p:spPr>
          <a:xfrm>
            <a:off x="638901" y="74036"/>
            <a:ext cx="10905059" cy="3330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 rtl="1"/>
            <a:r>
              <a:rPr lang="en-US" b="1" dirty="0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network intrusion detection systems of dos and </a:t>
            </a:r>
            <a:r>
              <a:rPr lang="en-US" b="1" dirty="0" err="1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arp</a:t>
            </a:r>
            <a:r>
              <a:rPr lang="en-US" b="1" dirty="0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 </a:t>
            </a:r>
            <a:r>
              <a:rPr lang="en-US" b="1" dirty="0" err="1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mitm</a:t>
            </a:r>
            <a:endParaRPr lang="en-IL" b="1" dirty="0">
              <a:ln w="15875">
                <a:solidFill>
                  <a:schemeClr val="accent1"/>
                </a:solidFill>
              </a:ln>
              <a:effectLst>
                <a:outerShdw blurRad="127000" dir="600000" sx="101000" sy="101000" algn="tl" rotWithShape="0">
                  <a:prstClr val="black">
                    <a:alpha val="82830"/>
                  </a:prstClr>
                </a:outerShdw>
              </a:effectLst>
              <a:latin typeface="Copperplate" panose="02000504000000020004" pitchFamily="2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26A9CD1-E0FD-7BEF-B3FE-2FC2B3E4BA6D}"/>
              </a:ext>
            </a:extLst>
          </p:cNvPr>
          <p:cNvSpPr txBox="1">
            <a:spLocks/>
          </p:cNvSpPr>
          <p:nvPr/>
        </p:nvSpPr>
        <p:spPr>
          <a:xfrm>
            <a:off x="641944" y="5492853"/>
            <a:ext cx="10902016" cy="145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S</a:t>
            </a:r>
            <a:r>
              <a:rPr lang="en-IL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hoval nahmias | 211776356</a:t>
            </a:r>
          </a:p>
          <a:p>
            <a:r>
              <a:rPr lang="en-US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H</a:t>
            </a:r>
            <a:r>
              <a:rPr lang="en-IL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alel itzhaki | 322989674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6A40E2C-8980-6870-64A4-AA3BC2C2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86923"/>
            <a:ext cx="10515600" cy="212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Copperplate" panose="02000504000000020004" pitchFamily="2" charset="77"/>
              </a:rPr>
              <a:t>"How can machine learning algorithms be used to detect LAN network attacks with high accuracy and efficiency?"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pic>
        <p:nvPicPr>
          <p:cNvPr id="23" name="Graphic 22" descr="Head with gears outline">
            <a:extLst>
              <a:ext uri="{FF2B5EF4-FFF2-40B4-BE49-F238E27FC236}">
                <a16:creationId xmlns:a16="http://schemas.microsoft.com/office/drawing/2014/main" id="{4C204C9E-E1F0-D199-878F-FB7D5BF8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2400" y="7723418"/>
            <a:ext cx="1681937" cy="16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C1D1D-B4D7-879F-F0E9-DEB75241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0EAEB82-EE7B-DDD5-876B-5B64CF37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u="none" strike="noStrike" dirty="0">
                <a:effectLst/>
                <a:latin typeface="Copperplate" panose="02000504000000020004" pitchFamily="2" charset="77"/>
              </a:rPr>
              <a:t>Proposed Solution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A2B0F4-3DC3-D3B4-6C13-5FAAB908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637"/>
            <a:ext cx="9889671" cy="274083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pperplate" panose="02000504000000020004" pitchFamily="2" charset="77"/>
              </a:rPr>
              <a:t>Models Used:</a:t>
            </a:r>
            <a:endParaRPr lang="he-IL" b="1" dirty="0">
              <a:latin typeface="Copperplate" panose="02000504000000020004" pitchFamily="2" charset="77"/>
            </a:endParaRPr>
          </a:p>
          <a:p>
            <a:pPr lvl="1"/>
            <a:r>
              <a:rPr lang="en-US" sz="2000" dirty="0" err="1">
                <a:latin typeface="Copperplate" panose="02000504000000020004" pitchFamily="2" charset="77"/>
              </a:rPr>
              <a:t>XGBoost</a:t>
            </a:r>
            <a:r>
              <a:rPr lang="en-US" sz="2000" dirty="0">
                <a:latin typeface="Copperplate" panose="02000504000000020004" pitchFamily="2" charset="77"/>
              </a:rPr>
              <a:t> inspired by previous studies on NSL-KDD.</a:t>
            </a:r>
          </a:p>
          <a:p>
            <a:pPr lvl="1"/>
            <a:r>
              <a:rPr lang="en-US" sz="2000" dirty="0">
                <a:latin typeface="Copperplate" panose="02000504000000020004" pitchFamily="2" charset="77"/>
              </a:rPr>
              <a:t>Random Forest chosen for its simplicity and comparable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pperplate" panose="02000504000000020004" pitchFamily="2" charset="77"/>
              </a:rPr>
              <a:t>Optimization:</a:t>
            </a:r>
            <a:endParaRPr lang="he-IL" b="1" dirty="0">
              <a:latin typeface="Copperplate" panose="02000504000000020004" pitchFamily="2" charset="77"/>
            </a:endParaRPr>
          </a:p>
          <a:p>
            <a:pPr lvl="1"/>
            <a:r>
              <a:rPr lang="en-US" sz="2000" dirty="0">
                <a:latin typeface="Copperplate" panose="02000504000000020004" pitchFamily="2" charset="77"/>
              </a:rPr>
              <a:t>Both models were improved using Grid Search.</a:t>
            </a:r>
          </a:p>
          <a:p>
            <a:pPr lvl="1"/>
            <a:r>
              <a:rPr lang="en-US" sz="2000" dirty="0">
                <a:latin typeface="Copperplate" panose="02000504000000020004" pitchFamily="2" charset="77"/>
              </a:rPr>
              <a:t>Random Forest achieved 99% accuracy in our project after tuning.</a:t>
            </a:r>
          </a:p>
          <a:p>
            <a:endParaRPr lang="he-IL" sz="4000" dirty="0">
              <a:latin typeface="Copperplate" panose="02000504000000020004" pitchFamily="2" charset="77"/>
            </a:endParaRPr>
          </a:p>
        </p:txBody>
      </p:sp>
      <p:pic>
        <p:nvPicPr>
          <p:cNvPr id="3" name="Graphic 2" descr="Brainstorm outline">
            <a:extLst>
              <a:ext uri="{FF2B5EF4-FFF2-40B4-BE49-F238E27FC236}">
                <a16:creationId xmlns:a16="http://schemas.microsoft.com/office/drawing/2014/main" id="{E1FE473E-5328-8E77-92D5-11F81369A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7914" y="2304692"/>
            <a:ext cx="2066763" cy="20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42FB3-93B1-A806-5272-A0D04FB8F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AFD7480-25E0-7CC9-7F35-3C5F8F06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b="1" dirty="0">
                <a:latin typeface="Copperplate" panose="02000504000000020004" pitchFamily="2" charset="77"/>
              </a:rPr>
              <a:t>Results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05FF29-E6A8-1AB8-7423-74F4A5B9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745"/>
            <a:ext cx="10085613" cy="4341041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pperplate" panose="02000504000000020004" pitchFamily="2" charset="77"/>
              </a:rPr>
              <a:t>Performance Metrics (Without Grid Search):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opperplate" panose="02000504000000020004" pitchFamily="2" charset="77"/>
              </a:rPr>
              <a:t>Accuracy: 97.26%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opperplate" panose="02000504000000020004" pitchFamily="2" charset="77"/>
              </a:rPr>
              <a:t>F1 Score: 97.29%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600" dirty="0">
              <a:latin typeface="Copperplate" panose="02000504000000020004" pitchFamily="2" charset="77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pperplate" panose="02000504000000020004" pitchFamily="2" charset="77"/>
              </a:rPr>
              <a:t>Performance with Cross-Validation and Grid Search: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opperplate" panose="02000504000000020004" pitchFamily="2" charset="77"/>
              </a:rPr>
              <a:t>Accuracy: 99%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opperplate" panose="02000504000000020004" pitchFamily="2" charset="77"/>
              </a:rPr>
              <a:t>F1 Score: 99%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1600" dirty="0">
              <a:latin typeface="Copperplate" panose="02000504000000020004" pitchFamily="2" charset="77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pperplate" panose="02000504000000020004" pitchFamily="2" charset="77"/>
              </a:rPr>
              <a:t>Insights: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opperplate" panose="02000504000000020004" pitchFamily="2" charset="77"/>
              </a:rPr>
              <a:t>Random Forest achieved excellent results even before optimization (97.26% accuracy).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Copperplate" panose="02000504000000020004" pitchFamily="2" charset="77"/>
              </a:rPr>
              <a:t>After optimization using Cross-Validation and Grid Search, performance improved significantly to 99%.</a:t>
            </a:r>
          </a:p>
          <a:p>
            <a:pPr>
              <a:lnSpc>
                <a:spcPct val="120000"/>
              </a:lnSpc>
            </a:pPr>
            <a:endParaRPr lang="he-IL" dirty="0">
              <a:latin typeface="Copperplate" panose="02000504000000020004" pitchFamily="2" charset="77"/>
            </a:endParaRPr>
          </a:p>
        </p:txBody>
      </p:sp>
      <p:pic>
        <p:nvPicPr>
          <p:cNvPr id="5" name="Graphic 4" descr="Checklist outline">
            <a:extLst>
              <a:ext uri="{FF2B5EF4-FFF2-40B4-BE49-F238E27FC236}">
                <a16:creationId xmlns:a16="http://schemas.microsoft.com/office/drawing/2014/main" id="{4F349ED2-868A-46C4-EF84-7C6461D7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7150" y="2736659"/>
            <a:ext cx="1816650" cy="18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A8C94-2F97-05CD-26B2-2FD17C30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15303D-3D0A-0009-F54A-1AAE4464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b="1" dirty="0">
                <a:latin typeface="Copperplate" panose="02000504000000020004" pitchFamily="2" charset="77"/>
              </a:rPr>
              <a:t>Conclusion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4E22E2-3C52-EC2D-3DD5-A4109995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905"/>
            <a:ext cx="9889671" cy="271142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opperplate" panose="02000504000000020004" pitchFamily="2" charset="77"/>
              </a:rPr>
              <a:t>Our model achieved 97.26% accuracy and 97.29% F1 Score without optimization.</a:t>
            </a:r>
          </a:p>
          <a:p>
            <a:r>
              <a:rPr lang="en-US" sz="2000" dirty="0">
                <a:latin typeface="Copperplate" panose="02000504000000020004" pitchFamily="2" charset="77"/>
              </a:rPr>
              <a:t>Using Grid Search and Cross-Validation, we improved the model’s performance to 99% accuracy and F1 Score.</a:t>
            </a:r>
          </a:p>
          <a:p>
            <a:r>
              <a:rPr lang="en-US" sz="2000" dirty="0">
                <a:latin typeface="Copperplate" panose="02000504000000020004" pitchFamily="2" charset="77"/>
              </a:rPr>
              <a:t>This demonstrates the effectiveness of Random Forest for LAN attack detection.</a:t>
            </a:r>
            <a:endParaRPr lang="he-IL" sz="2000" dirty="0">
              <a:latin typeface="Copperplate" panose="02000504000000020004" pitchFamily="2" charset="77"/>
            </a:endParaRPr>
          </a:p>
        </p:txBody>
      </p:sp>
      <p:pic>
        <p:nvPicPr>
          <p:cNvPr id="2" name="Graphic 1" descr="Head with gears outline">
            <a:extLst>
              <a:ext uri="{FF2B5EF4-FFF2-40B4-BE49-F238E27FC236}">
                <a16:creationId xmlns:a16="http://schemas.microsoft.com/office/drawing/2014/main" id="{446DE5EF-4F32-08A9-BB20-6B13F7E0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983" y="4816929"/>
            <a:ext cx="1619776" cy="16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5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F66F7-90C6-8D61-B59A-8DCDF270C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989B57A-05B8-D2A4-3E3E-47798E01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80682" y="-7370334"/>
            <a:ext cx="12299576" cy="6939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CA2F6-C9FE-2684-611A-119F357A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84" y="584581"/>
            <a:ext cx="11223171" cy="36118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Copperplate" panose="02000504000000020004" pitchFamily="2" charset="77"/>
              </a:rPr>
              <a:t>"How can machine learning algorithms be used to detect LAN network attacks with high accuracy and efficiency?"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F125AA-234A-EFEE-1DA9-23371B8A2581}"/>
              </a:ext>
            </a:extLst>
          </p:cNvPr>
          <p:cNvSpPr txBox="1">
            <a:spLocks/>
          </p:cNvSpPr>
          <p:nvPr/>
        </p:nvSpPr>
        <p:spPr>
          <a:xfrm>
            <a:off x="638901" y="-7275660"/>
            <a:ext cx="10905059" cy="3330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 rtl="1"/>
            <a:r>
              <a:rPr lang="en-US" b="1" dirty="0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network intrusion detection systems of dos and </a:t>
            </a:r>
            <a:r>
              <a:rPr lang="en-US" b="1" dirty="0" err="1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arp</a:t>
            </a:r>
            <a:r>
              <a:rPr lang="en-US" b="1" dirty="0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 </a:t>
            </a:r>
            <a:r>
              <a:rPr lang="en-US" b="1" dirty="0" err="1">
                <a:ln w="15875">
                  <a:solidFill>
                    <a:schemeClr val="accent1"/>
                  </a:solidFill>
                </a:ln>
                <a:effectLst>
                  <a:outerShdw blurRad="127000" dir="600000" sx="101000" sy="101000" algn="tl" rotWithShape="0">
                    <a:prstClr val="black">
                      <a:alpha val="82830"/>
                    </a:prstClr>
                  </a:outerShdw>
                </a:effectLst>
                <a:latin typeface="Copperplate" panose="02000504000000020004" pitchFamily="2" charset="77"/>
              </a:rPr>
              <a:t>mitm</a:t>
            </a:r>
            <a:endParaRPr lang="en-IL" b="1" dirty="0">
              <a:ln w="15875">
                <a:solidFill>
                  <a:schemeClr val="accent1"/>
                </a:solidFill>
              </a:ln>
              <a:effectLst>
                <a:outerShdw blurRad="127000" dir="600000" sx="101000" sy="101000" algn="tl" rotWithShape="0">
                  <a:prstClr val="black">
                    <a:alpha val="82830"/>
                  </a:prstClr>
                </a:outerShdw>
              </a:effectLst>
              <a:latin typeface="Copperplate" panose="02000504000000020004" pitchFamily="2" charset="77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26DFC1-422F-E280-3326-1C9E03305D73}"/>
              </a:ext>
            </a:extLst>
          </p:cNvPr>
          <p:cNvSpPr txBox="1">
            <a:spLocks/>
          </p:cNvSpPr>
          <p:nvPr/>
        </p:nvSpPr>
        <p:spPr>
          <a:xfrm>
            <a:off x="641944" y="-1856843"/>
            <a:ext cx="10902016" cy="145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S</a:t>
            </a:r>
            <a:r>
              <a:rPr lang="en-IL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hoval nahmias | 211776356</a:t>
            </a:r>
          </a:p>
          <a:p>
            <a:r>
              <a:rPr lang="en-US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H</a:t>
            </a:r>
            <a:r>
              <a:rPr lang="en-IL" dirty="0">
                <a:ln>
                  <a:solidFill>
                    <a:schemeClr val="accent1"/>
                  </a:solidFill>
                </a:ln>
                <a:latin typeface="Copperplate" panose="02000504000000020004" pitchFamily="2" charset="77"/>
              </a:rPr>
              <a:t>alel itzhaki | 322989674</a:t>
            </a:r>
          </a:p>
        </p:txBody>
      </p:sp>
      <p:pic>
        <p:nvPicPr>
          <p:cNvPr id="13" name="Graphic 12" descr="Head with gears outline">
            <a:extLst>
              <a:ext uri="{FF2B5EF4-FFF2-40B4-BE49-F238E27FC236}">
                <a16:creationId xmlns:a16="http://schemas.microsoft.com/office/drawing/2014/main" id="{0CE7AC59-FBB4-528D-1953-4A271FD3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 outline">
            <a:extLst>
              <a:ext uri="{FF2B5EF4-FFF2-40B4-BE49-F238E27FC236}">
                <a16:creationId xmlns:a16="http://schemas.microsoft.com/office/drawing/2014/main" id="{C2CC8745-34C7-CE08-3579-B2DD6E35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1450" y="3886200"/>
            <a:ext cx="2076976" cy="20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4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67B83-897F-2CD8-8C9E-4E98CD98B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Network diagram outline">
            <a:extLst>
              <a:ext uri="{FF2B5EF4-FFF2-40B4-BE49-F238E27FC236}">
                <a16:creationId xmlns:a16="http://schemas.microsoft.com/office/drawing/2014/main" id="{BC3EA4AE-CDE6-9017-658B-58D84B10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860" y="2555972"/>
            <a:ext cx="3372196" cy="33721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3CF1DB9-C0D8-0C92-7134-72F3E971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0" u="none" strike="noStrike" dirty="0">
                <a:effectLst/>
                <a:latin typeface="Copperplate" panose="02000504000000020004" pitchFamily="2" charset="77"/>
              </a:rPr>
              <a:t>LAN network attacks</a:t>
            </a:r>
            <a:r>
              <a:rPr lang="en-US" sz="2800" b="0" i="0" u="none" strike="noStrike" dirty="0">
                <a:effectLst/>
                <a:latin typeface="Copperplate" panose="02000504000000020004" pitchFamily="2" charset="77"/>
              </a:rPr>
              <a:t> disrupt communication or compromise network security.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70553F-741A-802D-4D71-E650F972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4" y="2555972"/>
            <a:ext cx="6213870" cy="362347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pperplate" panose="02000504000000020004" pitchFamily="2" charset="77"/>
              </a:rPr>
              <a:t>ARP MITM:</a:t>
            </a:r>
            <a:br>
              <a:rPr lang="en-US" sz="2000" dirty="0">
                <a:latin typeface="Copperplate" panose="02000504000000020004" pitchFamily="2" charset="77"/>
              </a:rPr>
            </a:br>
            <a:r>
              <a:rPr lang="en-US" sz="2000" dirty="0">
                <a:latin typeface="Copperplate" panose="02000504000000020004" pitchFamily="2" charset="77"/>
              </a:rPr>
              <a:t>Exploits ARP vulnerabilities to intercept and manipulate traffic, compromising confidentiality and integrity.</a:t>
            </a:r>
            <a:endParaRPr lang="he-IL" sz="2000" dirty="0">
              <a:latin typeface="Copperplate" panose="02000504000000020004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pperplate" panose="02000504000000020004" pitchFamily="2" charset="77"/>
              </a:rPr>
              <a:t>DoS:</a:t>
            </a:r>
            <a:br>
              <a:rPr lang="en-US" sz="2000" dirty="0">
                <a:latin typeface="Copperplate" panose="02000504000000020004" pitchFamily="2" charset="77"/>
              </a:rPr>
            </a:br>
            <a:r>
              <a:rPr lang="en-US" sz="2000" dirty="0">
                <a:latin typeface="Copperplate" panose="02000504000000020004" pitchFamily="2" charset="77"/>
              </a:rPr>
              <a:t>Overwhelms network resources, disrupting services.</a:t>
            </a:r>
            <a:endParaRPr lang="he-IL" sz="2000" dirty="0">
              <a:latin typeface="Copperplate" panose="02000504000000020004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pperplate" panose="02000504000000020004" pitchFamily="2" charset="77"/>
              </a:rPr>
              <a:t>Challenges in Detection:</a:t>
            </a:r>
            <a:endParaRPr lang="he-IL" sz="2000" dirty="0">
              <a:latin typeface="Copperplate" panose="02000504000000020004" pitchFamily="2" charset="77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pperplate" panose="02000504000000020004" pitchFamily="2" charset="77"/>
              </a:rPr>
              <a:t>Static rules fail against evolving threats.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pperplate" panose="02000504000000020004" pitchFamily="2" charset="77"/>
              </a:rPr>
              <a:t>Real-time adaptive detection is needed.</a:t>
            </a:r>
          </a:p>
          <a:p>
            <a:pPr>
              <a:lnSpc>
                <a:spcPct val="150000"/>
              </a:lnSpc>
            </a:pPr>
            <a:endParaRPr lang="he-IL" sz="2000" dirty="0">
              <a:latin typeface="Copperplate" panose="02000504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341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F4908-A87C-3851-3347-213AB64A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D04890-404E-146F-CC6A-2742F6DF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97887"/>
            <a:ext cx="4368602" cy="1209538"/>
          </a:xfrm>
        </p:spPr>
        <p:txBody>
          <a:bodyPr anchor="b">
            <a:normAutofit fontScale="90000"/>
          </a:bodyPr>
          <a:lstStyle/>
          <a:p>
            <a:pPr marL="0" indent="0">
              <a:buNone/>
            </a:pPr>
            <a:r>
              <a:rPr lang="en-US" b="1" dirty="0">
                <a:latin typeface="Copperplate" panose="02000504000000020004" pitchFamily="2" charset="77"/>
              </a:rPr>
              <a:t>DENIAL OF SERVICE</a:t>
            </a:r>
            <a:endParaRPr lang="en-IL" b="1" dirty="0">
              <a:latin typeface="Copperplate" panose="02000504000000020004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C27C60-F094-C719-7E39-0B8EA5AD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19502"/>
            <a:ext cx="4243589" cy="3874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pperplate" panose="02000504000000020004" pitchFamily="2" charset="77"/>
              </a:rPr>
              <a:t>A cyberattack that disrupts a system with excessive traffic, making it unavailable to legitimate users.</a:t>
            </a:r>
          </a:p>
          <a:p>
            <a:pPr marL="0" indent="0">
              <a:buNone/>
            </a:pPr>
            <a:endParaRPr lang="en-US" sz="2200" dirty="0">
              <a:latin typeface="Copperplate" panose="02000504000000020004" pitchFamily="2" charset="77"/>
            </a:endParaRPr>
          </a:p>
          <a:p>
            <a:pPr marL="0" indent="0">
              <a:buNone/>
            </a:pPr>
            <a:r>
              <a:rPr lang="en-US" sz="2200" dirty="0">
                <a:latin typeface="Copperplate" panose="02000504000000020004" pitchFamily="2" charset="77"/>
              </a:rPr>
              <a:t>Detection:</a:t>
            </a:r>
          </a:p>
          <a:p>
            <a:r>
              <a:rPr lang="en-US" sz="2200" dirty="0">
                <a:latin typeface="Copperplate" panose="02000504000000020004" pitchFamily="2" charset="77"/>
              </a:rPr>
              <a:t>Monitor for traffic spikes or repeated requests from specific IPs.</a:t>
            </a:r>
          </a:p>
          <a:p>
            <a:r>
              <a:rPr lang="en-US" sz="2200" dirty="0">
                <a:latin typeface="Copperplate" panose="02000504000000020004" pitchFamily="2" charset="77"/>
              </a:rPr>
              <a:t>Check for high resource usage or service delays.</a:t>
            </a:r>
          </a:p>
        </p:txBody>
      </p:sp>
      <p:pic>
        <p:nvPicPr>
          <p:cNvPr id="9" name="Picture 8" descr="Computer with lights coming out of the screen&#10;&#10;Description automatically generated">
            <a:extLst>
              <a:ext uri="{FF2B5EF4-FFF2-40B4-BE49-F238E27FC236}">
                <a16:creationId xmlns:a16="http://schemas.microsoft.com/office/drawing/2014/main" id="{D200836A-42CF-E453-4922-00C910776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F92BE9-A39D-3E3D-62FA-32EBC5AA5DA8}"/>
              </a:ext>
            </a:extLst>
          </p:cNvPr>
          <p:cNvCxnSpPr/>
          <p:nvPr/>
        </p:nvCxnSpPr>
        <p:spPr>
          <a:xfrm>
            <a:off x="640080" y="2063463"/>
            <a:ext cx="386885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2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7E2A7-969C-CDE7-B8AF-B9AAE4F8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2A3370-1264-1263-ECA3-58326B39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97887"/>
            <a:ext cx="4368602" cy="1209538"/>
          </a:xfrm>
        </p:spPr>
        <p:txBody>
          <a:bodyPr anchor="b">
            <a:normAutofit fontScale="90000"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latin typeface="Copperplate" panose="02000504000000020004" pitchFamily="2" charset="77"/>
              </a:rPr>
              <a:t>Arp man-in-the-middle</a:t>
            </a:r>
            <a:endParaRPr lang="en-IL" b="1" dirty="0">
              <a:latin typeface="Copperplate" panose="02000504000000020004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C55576-C7C5-A380-0C06-3A81DE01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19503"/>
            <a:ext cx="4243589" cy="3940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pperplate" panose="02000504000000020004" pitchFamily="2" charset="77"/>
              </a:rPr>
              <a:t>An attack where the attacker sends fake ARP messages to associate their MAC address with another device’s IP.</a:t>
            </a:r>
          </a:p>
          <a:p>
            <a:pPr marL="0" indent="0">
              <a:buNone/>
            </a:pPr>
            <a:endParaRPr lang="en-US" sz="1800" dirty="0">
              <a:latin typeface="Copperplate" panose="02000504000000020004" pitchFamily="2" charset="77"/>
            </a:endParaRPr>
          </a:p>
          <a:p>
            <a:pPr marL="0" indent="0">
              <a:buNone/>
            </a:pPr>
            <a:r>
              <a:rPr lang="en-US" sz="1800" dirty="0">
                <a:latin typeface="Copperplate" panose="02000504000000020004" pitchFamily="2" charset="77"/>
              </a:rPr>
              <a:t>Detection:</a:t>
            </a:r>
          </a:p>
          <a:p>
            <a:r>
              <a:rPr lang="en-US" sz="1800" dirty="0">
                <a:latin typeface="Copperplate" panose="02000504000000020004" pitchFamily="2" charset="77"/>
              </a:rPr>
              <a:t>Monitor network traffic for abnormal ARP requests or replies.</a:t>
            </a:r>
          </a:p>
          <a:p>
            <a:r>
              <a:rPr lang="en-US" sz="1800" dirty="0">
                <a:latin typeface="Copperplate" panose="02000504000000020004" pitchFamily="2" charset="77"/>
              </a:rPr>
              <a:t>Compare ARP responses with a trusted baseline to detect spoofing.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61276-DDC3-CC66-6A40-DDF0C81A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D90527-80D1-6D4F-9EBE-E3DBFE94E1F1}"/>
              </a:ext>
            </a:extLst>
          </p:cNvPr>
          <p:cNvCxnSpPr/>
          <p:nvPr/>
        </p:nvCxnSpPr>
        <p:spPr>
          <a:xfrm>
            <a:off x="640080" y="2063463"/>
            <a:ext cx="386885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5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2C25C-100C-8C86-4706-37E18E808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63DBF7E-4341-52C2-82D6-0EA4B823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u="none" strike="noStrike" dirty="0">
                <a:effectLst/>
                <a:latin typeface="Copperplate" panose="02000504000000020004" pitchFamily="2" charset="77"/>
              </a:rPr>
              <a:t>Related Work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75E586-04FE-086A-3E73-3B642DBC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692"/>
            <a:ext cx="7973785" cy="384482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opperplate" panose="02000504000000020004" pitchFamily="2" charset="77"/>
              </a:rPr>
              <a:t>Previous research on the NSL-KDD dataset:</a:t>
            </a:r>
            <a:endParaRPr lang="he-IL" sz="2400" dirty="0">
              <a:latin typeface="Copperplate" panose="02000504000000020004" pitchFamily="2" charset="77"/>
            </a:endParaRPr>
          </a:p>
          <a:p>
            <a:pPr lvl="1"/>
            <a:r>
              <a:rPr lang="en-US" sz="2000" dirty="0" err="1">
                <a:latin typeface="Copperplate" panose="02000504000000020004" pitchFamily="2" charset="77"/>
              </a:rPr>
              <a:t>XGBoost</a:t>
            </a:r>
            <a:r>
              <a:rPr lang="en-US" sz="2000" dirty="0">
                <a:latin typeface="Copperplate" panose="02000504000000020004" pitchFamily="2" charset="77"/>
              </a:rPr>
              <a:t> was used, achieving 99% accuracy after Grid Search optimization.</a:t>
            </a:r>
          </a:p>
          <a:p>
            <a:pPr lvl="1"/>
            <a:r>
              <a:rPr lang="en-US" sz="2000" dirty="0">
                <a:latin typeface="Copperplate" panose="02000504000000020004" pitchFamily="2" charset="77"/>
              </a:rPr>
              <a:t>This demonstrated the effectiveness of </a:t>
            </a:r>
            <a:r>
              <a:rPr lang="en-US" sz="2000" dirty="0" err="1">
                <a:latin typeface="Copperplate" panose="02000504000000020004" pitchFamily="2" charset="77"/>
              </a:rPr>
              <a:t>XGBoost</a:t>
            </a:r>
            <a:r>
              <a:rPr lang="en-US" sz="2000" dirty="0">
                <a:latin typeface="Copperplate" panose="02000504000000020004" pitchFamily="2" charset="77"/>
              </a:rPr>
              <a:t> for network attack detection.</a:t>
            </a:r>
          </a:p>
          <a:p>
            <a:pPr marL="457200" lvl="1" indent="0">
              <a:buNone/>
            </a:pPr>
            <a:endParaRPr lang="en-US" sz="2000" dirty="0">
              <a:latin typeface="Copperplate" panose="02000504000000020004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opperplate" panose="02000504000000020004" pitchFamily="2" charset="77"/>
              </a:rPr>
              <a:t>Research Gap:</a:t>
            </a:r>
            <a:endParaRPr lang="he-IL" sz="2400" dirty="0">
              <a:latin typeface="Copperplate" panose="02000504000000020004" pitchFamily="2" charset="77"/>
            </a:endParaRPr>
          </a:p>
          <a:p>
            <a:pPr lvl="1"/>
            <a:r>
              <a:rPr lang="en-US" sz="2000" dirty="0">
                <a:latin typeface="Copperplate" panose="02000504000000020004" pitchFamily="2" charset="77"/>
              </a:rPr>
              <a:t>Few studies compared </a:t>
            </a:r>
            <a:r>
              <a:rPr lang="en-US" sz="2000" dirty="0" err="1">
                <a:latin typeface="Copperplate" panose="02000504000000020004" pitchFamily="2" charset="77"/>
              </a:rPr>
              <a:t>XGBoost</a:t>
            </a:r>
            <a:r>
              <a:rPr lang="en-US" sz="2000" dirty="0">
                <a:latin typeface="Copperplate" panose="02000504000000020004" pitchFamily="2" charset="77"/>
              </a:rPr>
              <a:t> with other models like Random Forest.</a:t>
            </a:r>
          </a:p>
          <a:p>
            <a:pPr lvl="1"/>
            <a:r>
              <a:rPr lang="en-US" sz="2000" dirty="0">
                <a:latin typeface="Copperplate" panose="02000504000000020004" pitchFamily="2" charset="77"/>
              </a:rPr>
              <a:t>The focus was primarily on </a:t>
            </a:r>
            <a:r>
              <a:rPr lang="en-US" sz="2000" dirty="0" err="1">
                <a:latin typeface="Copperplate" panose="02000504000000020004" pitchFamily="2" charset="77"/>
              </a:rPr>
              <a:t>XGBoost</a:t>
            </a:r>
            <a:r>
              <a:rPr lang="en-US" sz="2000" dirty="0">
                <a:latin typeface="Copperplate" panose="02000504000000020004" pitchFamily="2" charset="77"/>
              </a:rPr>
              <a:t>, leaving alternative models underexplored.</a:t>
            </a:r>
          </a:p>
        </p:txBody>
      </p:sp>
      <p:pic>
        <p:nvPicPr>
          <p:cNvPr id="3" name="Graphic 2" descr="Inbox outline">
            <a:extLst>
              <a:ext uri="{FF2B5EF4-FFF2-40B4-BE49-F238E27FC236}">
                <a16:creationId xmlns:a16="http://schemas.microsoft.com/office/drawing/2014/main" id="{8FC95911-DD10-4B85-5449-944BD59E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043" y="2906485"/>
            <a:ext cx="1975757" cy="19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7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23D7B-769F-F3F1-F89D-1730861F5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A84412F-81D2-9411-A718-39822371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u="none" strike="noStrike" dirty="0">
                <a:effectLst/>
                <a:latin typeface="Copperplate" panose="02000504000000020004" pitchFamily="2" charset="77"/>
              </a:rPr>
              <a:t>Contribution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79D532-3A52-FD63-5A32-56CFCD11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961"/>
            <a:ext cx="8550729" cy="290774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pperplate" panose="02000504000000020004" pitchFamily="2" charset="77"/>
              </a:rPr>
              <a:t>Focus on ARP MITM and DoS:</a:t>
            </a:r>
            <a:br>
              <a:rPr lang="en-US" sz="2000" dirty="0">
                <a:latin typeface="Copperplate" panose="02000504000000020004" pitchFamily="2" charset="77"/>
              </a:rPr>
            </a:br>
            <a:r>
              <a:rPr lang="en-US" sz="2000" dirty="0">
                <a:latin typeface="Copperplate" panose="02000504000000020004" pitchFamily="2" charset="77"/>
              </a:rPr>
              <a:t>Addressing both link-layer and network-layer threats.</a:t>
            </a:r>
            <a:endParaRPr lang="he-IL" sz="2000" dirty="0">
              <a:latin typeface="Copperplate" panose="02000504000000020004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pperplate" panose="02000504000000020004" pitchFamily="2" charset="77"/>
              </a:rPr>
              <a:t>Use publicly available datasets for realistic attack scenarios.</a:t>
            </a:r>
            <a:endParaRPr lang="he-IL" sz="2000" dirty="0">
              <a:latin typeface="Copperplate" panose="02000504000000020004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pperplate" panose="02000504000000020004" pitchFamily="2" charset="77"/>
              </a:rPr>
              <a:t>Design a real-time detection system for LANs like offices or schools.</a:t>
            </a:r>
            <a:endParaRPr lang="he-IL" sz="3200" dirty="0">
              <a:latin typeface="Copperplate" panose="02000504000000020004" pitchFamily="2" charset="77"/>
            </a:endParaRPr>
          </a:p>
        </p:txBody>
      </p:sp>
      <p:pic>
        <p:nvPicPr>
          <p:cNvPr id="3" name="Graphic 2" descr="Handshake outline">
            <a:extLst>
              <a:ext uri="{FF2B5EF4-FFF2-40B4-BE49-F238E27FC236}">
                <a16:creationId xmlns:a16="http://schemas.microsoft.com/office/drawing/2014/main" id="{AF414C79-6E6E-B391-122B-1F9E801C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629" y="2692961"/>
            <a:ext cx="2307771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5DF14-21C9-F977-4F4E-C80D54ED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4B15B37-A908-6163-86E9-07DF23AC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u="none" strike="noStrike" dirty="0">
                <a:effectLst/>
                <a:latin typeface="Copperplate" panose="02000504000000020004" pitchFamily="2" charset="77"/>
              </a:rPr>
              <a:t>Data Exploration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AAAD61-8E8C-3AE4-2A07-B7554A32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719"/>
            <a:ext cx="9073243" cy="383846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3100" dirty="0">
                <a:latin typeface="Copperplate" panose="02000504000000020004" pitchFamily="2" charset="77"/>
              </a:rPr>
              <a:t>Dataset we used: NSL-KDD.</a:t>
            </a:r>
            <a:endParaRPr lang="he-IL" sz="3100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Commonly used for network attack detection, demonstrating its reliability for benchmarking machine learning models.</a:t>
            </a:r>
            <a:endParaRPr lang="he-IL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Previous studies achieved 99% accuracy using </a:t>
            </a:r>
            <a:r>
              <a:rPr lang="en-US" dirty="0" err="1">
                <a:latin typeface="Copperplate" panose="02000504000000020004" pitchFamily="2" charset="77"/>
              </a:rPr>
              <a:t>XGBoost</a:t>
            </a:r>
            <a:r>
              <a:rPr lang="en-US" dirty="0">
                <a:latin typeface="Copperplate" panose="02000504000000020004" pitchFamily="2" charset="77"/>
              </a:rPr>
              <a:t>, setting a high standard.</a:t>
            </a:r>
            <a:endParaRPr lang="he-IL" dirty="0">
              <a:latin typeface="Copperplate" panose="02000504000000020004" pitchFamily="2" charset="77"/>
            </a:endParaRPr>
          </a:p>
          <a:p>
            <a:pPr marL="457200" lvl="1" indent="0">
              <a:buNone/>
            </a:pPr>
            <a:endParaRPr lang="en-US" dirty="0">
              <a:latin typeface="Copperplate" panose="02000504000000020004" pitchFamily="2" charset="77"/>
            </a:endParaRPr>
          </a:p>
          <a:p>
            <a:r>
              <a:rPr lang="en-US" sz="3100" dirty="0">
                <a:latin typeface="Copperplate" panose="02000504000000020004" pitchFamily="2" charset="77"/>
              </a:rPr>
              <a:t>Preprocessing:</a:t>
            </a:r>
            <a:endParaRPr lang="he-IL" sz="3100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Handling missing values, scaling, feature encoding.</a:t>
            </a:r>
          </a:p>
          <a:p>
            <a:pPr marL="457200" lvl="1" indent="0">
              <a:buNone/>
            </a:pPr>
            <a:endParaRPr lang="en-US" sz="2800" dirty="0">
              <a:latin typeface="Copperplate" panose="02000504000000020004" pitchFamily="2" charset="77"/>
            </a:endParaRPr>
          </a:p>
          <a:p>
            <a:r>
              <a:rPr lang="en-US" sz="3100" dirty="0">
                <a:latin typeface="Copperplate" panose="02000504000000020004" pitchFamily="2" charset="77"/>
              </a:rPr>
              <a:t>Visualizations:</a:t>
            </a:r>
            <a:endParaRPr lang="he-IL" sz="3100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Attack type distribution.</a:t>
            </a:r>
            <a:endParaRPr lang="he-IL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Feature correlation heatmap.</a:t>
            </a:r>
          </a:p>
          <a:p>
            <a:endParaRPr lang="he-IL" sz="3200" dirty="0">
              <a:latin typeface="Copperplate" panose="02000504000000020004" pitchFamily="2" charset="77"/>
            </a:endParaRPr>
          </a:p>
        </p:txBody>
      </p:sp>
      <p:pic>
        <p:nvPicPr>
          <p:cNvPr id="3" name="Graphic 2" descr="Research outline">
            <a:extLst>
              <a:ext uri="{FF2B5EF4-FFF2-40B4-BE49-F238E27FC236}">
                <a16:creationId xmlns:a16="http://schemas.microsoft.com/office/drawing/2014/main" id="{DEE4D3E9-D35D-D0ED-F68C-4826B74E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69" y="2955640"/>
            <a:ext cx="1834243" cy="1834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9D12BF-FD31-341F-44C0-650411A65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46" b="1"/>
          <a:stretch/>
        </p:blipFill>
        <p:spPr>
          <a:xfrm>
            <a:off x="320019" y="7431869"/>
            <a:ext cx="11453987" cy="34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802080">
                <a:lumMod val="45000"/>
              </a:srgbClr>
            </a:gs>
            <a:gs pos="100000">
              <a:srgbClr val="1D2753"/>
            </a:gs>
            <a:gs pos="100000">
              <a:srgbClr val="1D2753"/>
            </a:gs>
            <a:gs pos="100000">
              <a:srgbClr val="0070C0">
                <a:lumMod val="56000"/>
              </a:srgbClr>
            </a:gs>
            <a:gs pos="81000">
              <a:srgbClr val="1D071D"/>
            </a:gs>
            <a:gs pos="63000">
              <a:schemeClr val="bg1">
                <a:lumMod val="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78758-68D5-5CE0-43CB-30396109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ECE575-7A5A-A06D-76C1-BF48794E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81"/>
            <a:ext cx="10515600" cy="17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u="none" strike="noStrike" dirty="0">
                <a:effectLst/>
                <a:latin typeface="Copperplate" panose="02000504000000020004" pitchFamily="2" charset="77"/>
              </a:rPr>
              <a:t>Data Exploration</a:t>
            </a:r>
            <a:endParaRPr lang="en-IL" sz="3200" b="1" dirty="0">
              <a:latin typeface="Copperplate" panose="02000504000000020004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002447-2725-CCD1-0481-BE2145FC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719"/>
            <a:ext cx="9073243" cy="3838469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3100" dirty="0">
                <a:latin typeface="Copperplate" panose="02000504000000020004" pitchFamily="2" charset="77"/>
              </a:rPr>
              <a:t>Dataset we used: NSL-KDD.</a:t>
            </a:r>
            <a:endParaRPr lang="he-IL" sz="3100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Commonly used for network attack detection, demonstrating its reliability for benchmarking machine learning models.</a:t>
            </a:r>
            <a:endParaRPr lang="he-IL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Previous studies achieved 99% accuracy using </a:t>
            </a:r>
            <a:r>
              <a:rPr lang="en-US" dirty="0" err="1">
                <a:latin typeface="Copperplate" panose="02000504000000020004" pitchFamily="2" charset="77"/>
              </a:rPr>
              <a:t>XGBoost</a:t>
            </a:r>
            <a:r>
              <a:rPr lang="en-US" dirty="0">
                <a:latin typeface="Copperplate" panose="02000504000000020004" pitchFamily="2" charset="77"/>
              </a:rPr>
              <a:t>, setting a high standard.</a:t>
            </a:r>
            <a:endParaRPr lang="he-IL" dirty="0">
              <a:latin typeface="Copperplate" panose="02000504000000020004" pitchFamily="2" charset="77"/>
            </a:endParaRPr>
          </a:p>
          <a:p>
            <a:pPr marL="457200" lvl="1" indent="0">
              <a:buNone/>
            </a:pPr>
            <a:endParaRPr lang="en-US" dirty="0">
              <a:latin typeface="Copperplate" panose="02000504000000020004" pitchFamily="2" charset="77"/>
            </a:endParaRPr>
          </a:p>
          <a:p>
            <a:r>
              <a:rPr lang="en-US" sz="3100" dirty="0">
                <a:latin typeface="Copperplate" panose="02000504000000020004" pitchFamily="2" charset="77"/>
              </a:rPr>
              <a:t>Preprocessing:</a:t>
            </a:r>
            <a:endParaRPr lang="he-IL" sz="3100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Handling missing values, scaling, feature encoding.</a:t>
            </a:r>
          </a:p>
          <a:p>
            <a:pPr marL="457200" lvl="1" indent="0">
              <a:buNone/>
            </a:pPr>
            <a:endParaRPr lang="en-US" sz="2800" dirty="0">
              <a:latin typeface="Copperplate" panose="02000504000000020004" pitchFamily="2" charset="77"/>
            </a:endParaRPr>
          </a:p>
          <a:p>
            <a:r>
              <a:rPr lang="en-US" sz="3100" dirty="0">
                <a:latin typeface="Copperplate" panose="02000504000000020004" pitchFamily="2" charset="77"/>
              </a:rPr>
              <a:t>Visualizations:</a:t>
            </a:r>
            <a:endParaRPr lang="he-IL" sz="3100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Attack type distribution.</a:t>
            </a:r>
            <a:endParaRPr lang="he-IL" dirty="0">
              <a:latin typeface="Copperplate" panose="02000504000000020004" pitchFamily="2" charset="77"/>
            </a:endParaRPr>
          </a:p>
          <a:p>
            <a:pPr lvl="1"/>
            <a:r>
              <a:rPr lang="en-US" dirty="0">
                <a:latin typeface="Copperplate" panose="02000504000000020004" pitchFamily="2" charset="77"/>
              </a:rPr>
              <a:t>Feature correlation heatmap.</a:t>
            </a:r>
          </a:p>
          <a:p>
            <a:endParaRPr lang="he-IL" sz="3200" dirty="0">
              <a:latin typeface="Copperplate" panose="02000504000000020004" pitchFamily="2" charset="77"/>
            </a:endParaRPr>
          </a:p>
        </p:txBody>
      </p:sp>
      <p:pic>
        <p:nvPicPr>
          <p:cNvPr id="3" name="Graphic 2" descr="Research outline">
            <a:extLst>
              <a:ext uri="{FF2B5EF4-FFF2-40B4-BE49-F238E27FC236}">
                <a16:creationId xmlns:a16="http://schemas.microsoft.com/office/drawing/2014/main" id="{57CE5E82-9729-8AC6-4B84-6A470856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169" y="2955640"/>
            <a:ext cx="1834243" cy="1834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F909D-565F-6EE1-7AFC-741CDA6BA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46" b="1"/>
          <a:stretch/>
        </p:blipFill>
        <p:spPr>
          <a:xfrm>
            <a:off x="320019" y="2272034"/>
            <a:ext cx="11453987" cy="34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4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584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Copperplate</vt:lpstr>
      <vt:lpstr>Office Theme</vt:lpstr>
      <vt:lpstr>"How can machine learning algorithms be used to detect LAN network attacks with high accuracy and efficiency?"</vt:lpstr>
      <vt:lpstr>"How can machine learning algorithms be used to detect LAN network attacks with high accuracy and efficiency?"</vt:lpstr>
      <vt:lpstr>LAN network attacks disrupt communication or compromise network security.</vt:lpstr>
      <vt:lpstr>DENIAL OF SERVICE</vt:lpstr>
      <vt:lpstr>Arp man-in-the-middle</vt:lpstr>
      <vt:lpstr>Related Work</vt:lpstr>
      <vt:lpstr>Contribution</vt:lpstr>
      <vt:lpstr>Data Exploration</vt:lpstr>
      <vt:lpstr>Data Exploration</vt:lpstr>
      <vt:lpstr>Proposed Solution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הלל יצחקי</dc:creator>
  <cp:lastModifiedBy>הלל יצחקי</cp:lastModifiedBy>
  <cp:revision>7</cp:revision>
  <dcterms:created xsi:type="dcterms:W3CDTF">2025-01-16T23:59:05Z</dcterms:created>
  <dcterms:modified xsi:type="dcterms:W3CDTF">2025-01-17T02:12:04Z</dcterms:modified>
</cp:coreProperties>
</file>