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9" r:id="rId4"/>
    <p:sldId id="260" r:id="rId5"/>
    <p:sldId id="262" r:id="rId6"/>
    <p:sldId id="263" r:id="rId7"/>
    <p:sldId id="264" r:id="rId8"/>
    <p:sldId id="268" r:id="rId9"/>
    <p:sldId id="267" r:id="rId10"/>
    <p:sldId id="270" r:id="rId11"/>
    <p:sldId id="265" r:id="rId12"/>
    <p:sldId id="269" r:id="rId13"/>
    <p:sldId id="261" r:id="rId14"/>
    <p:sldId id="266"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qShHjFycwugSyJKwwGq1wvBT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56"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What seems to set our competitors apart, though, is customer interaction and how they’re able to handle customer complaints about late/cancelled flights and baggage issues in a way that at least makes the customer feel as if their needs have been addressed.</a:t>
            </a:r>
            <a:endParaRPr dirty="0"/>
          </a:p>
        </p:txBody>
      </p:sp>
      <p:sp>
        <p:nvSpPr>
          <p:cNvPr id="186" name="Google Shape;18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49850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And when you look at Southwest’s </a:t>
            </a:r>
            <a:r>
              <a:rPr lang="en-US" dirty="0" err="1"/>
              <a:t>wordcloud</a:t>
            </a:r>
            <a:r>
              <a:rPr lang="en-US" dirty="0"/>
              <a:t>, the tag “</a:t>
            </a:r>
            <a:r>
              <a:rPr lang="en-US" dirty="0" err="1"/>
              <a:t>DestinationDragons</a:t>
            </a:r>
            <a:r>
              <a:rPr lang="en-US" dirty="0"/>
              <a:t>” appears, which is a concert series with Imagine Dragons sponsored by Southwest.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shows that some of our competitors have good interactions with their customers in a way that we might not.</a:t>
            </a:r>
          </a:p>
        </p:txBody>
      </p:sp>
      <p:sp>
        <p:nvSpPr>
          <p:cNvPr id="186" name="Google Shape;18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Next</a:t>
            </a:r>
            <a:endParaRPr dirty="0"/>
          </a:p>
        </p:txBody>
      </p:sp>
      <p:sp>
        <p:nvSpPr>
          <p:cNvPr id="186" name="Google Shape;18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709981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6" name="Google Shape;19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were tasked with performing market research on the perception of United Airlines in comparison to some of its competitors, and we decided to approach this problem by performing a sentiment analysis of Twitter data.</a:t>
            </a:r>
            <a:endParaRPr/>
          </a:p>
          <a:p>
            <a:pPr marL="0" lvl="0" indent="0" algn="l" rtl="0">
              <a:spcBef>
                <a:spcPts val="0"/>
              </a:spcBef>
              <a:spcAft>
                <a:spcPts val="0"/>
              </a:spcAft>
              <a:buNone/>
            </a:pPr>
            <a:endParaRPr/>
          </a:p>
          <a:p>
            <a:pPr marL="0" lvl="0" indent="0" algn="l" rtl="0">
              <a:spcBef>
                <a:spcPts val="0"/>
              </a:spcBef>
              <a:spcAft>
                <a:spcPts val="0"/>
              </a:spcAft>
              <a:buNone/>
            </a:pPr>
            <a:r>
              <a:rPr lang="en-US"/>
              <a:t>We used tweets from February 16th through 24th of this year, 2015. </a:t>
            </a:r>
            <a:endParaRPr/>
          </a:p>
          <a:p>
            <a:pPr marL="0" lvl="0" indent="0" algn="l" rtl="0">
              <a:spcBef>
                <a:spcPts val="0"/>
              </a:spcBef>
              <a:spcAft>
                <a:spcPts val="0"/>
              </a:spcAft>
              <a:buNone/>
            </a:pPr>
            <a:endParaRPr/>
          </a:p>
          <a:p>
            <a:pPr marL="0" lvl="0" indent="0" algn="l" rtl="0">
              <a:spcBef>
                <a:spcPts val="0"/>
              </a:spcBef>
              <a:spcAft>
                <a:spcPts val="0"/>
              </a:spcAft>
              <a:buNone/>
            </a:pPr>
            <a:r>
              <a:rPr lang="en-US"/>
              <a:t>American, Delta, Southwest, and United are the four largest airlines in the US. US Airways is a subsidiary of American Airlines which is in the process of being merged entirely.</a:t>
            </a:r>
            <a:endParaRPr/>
          </a:p>
          <a:p>
            <a:pPr marL="0" lvl="0" indent="0" algn="l" rtl="0">
              <a:spcBef>
                <a:spcPts val="0"/>
              </a:spcBef>
              <a:spcAft>
                <a:spcPts val="0"/>
              </a:spcAft>
              <a:buNone/>
            </a:pPr>
            <a:endParaRPr/>
          </a:p>
          <a:p>
            <a:pPr marL="0" lvl="0" indent="0" algn="l" rtl="0">
              <a:spcBef>
                <a:spcPts val="0"/>
              </a:spcBef>
              <a:spcAft>
                <a:spcPts val="0"/>
              </a:spcAft>
              <a:buNone/>
            </a:pPr>
            <a:r>
              <a:rPr lang="en-US"/>
              <a:t>Virgin America is included because it shares a major hub (SFO) with United.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8" name="Google Shape;11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While using modeling techniques is useful for the inferential analysis we’ve performed, we recommend deploying this model into production. Analyzing Twitter data, United could gain a high level understanding of company and industry trends. This model, and extensions of this model, could provide insight into the scale and distribution of customer service events and operational concerns. We could take a look at customer feedback by region, to understand how isolated or widespread events are, and by doing competitive analysis could contextualize this information. Over the long term, maintaining this model and collecting data will allow United to observe trends and respond to frequently-tweeted concerns in real time.</a:t>
            </a:r>
            <a:endParaRPr/>
          </a:p>
        </p:txBody>
      </p:sp>
      <p:sp>
        <p:nvSpPr>
          <p:cNvPr id="132" name="Google Shape;13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built a model to classify tweets as positive, neutral or negative using NLP. We optimized this model for recall, because it is important to correctly identify all negative tweets, at the risk classifying a handful of tweets as negative even if they aren’t.</a:t>
            </a:r>
            <a:endParaRPr/>
          </a:p>
          <a:p>
            <a:pPr marL="0" lvl="0" indent="0" algn="l" rtl="0">
              <a:spcBef>
                <a:spcPts val="0"/>
              </a:spcBef>
              <a:spcAft>
                <a:spcPts val="0"/>
              </a:spcAft>
              <a:buNone/>
            </a:pPr>
            <a:endParaRPr/>
          </a:p>
          <a:p>
            <a:pPr marL="0" lvl="0" indent="0" algn="l" rtl="0">
              <a:spcBef>
                <a:spcPts val="0"/>
              </a:spcBef>
              <a:spcAft>
                <a:spcPts val="0"/>
              </a:spcAft>
              <a:buNone/>
            </a:pPr>
            <a:r>
              <a:rPr lang="en-US"/>
              <a:t>XGBoost and Logistic Regression models were close runners-up regarding predictive performance. If using this model for inference and continued computational demands are not a consideration then we recommend an XGBoost algorithm. Should this model be deployed into production, Logistic regression would be an excellent option as it takes 95% less computational time and though this particular run suffered from slight overfitting, optimizing regularization parameters and refining the natural language filters over the life of the model could dial back overfitting.</a:t>
            </a:r>
            <a:endParaRPr/>
          </a:p>
        </p:txBody>
      </p:sp>
      <p:sp>
        <p:nvSpPr>
          <p:cNvPr id="139" name="Google Shape;13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For our SWOT analysis, we generated word clouds from tweets in order to gauge what customers have to say about airline service.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a United standpoint, our customers seem to have an overall good experience with our airline as you can see that there are a number of adjectives that are either thanking us or praising our service for being good.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a:t>
            </a:r>
            <a:endParaRPr dirty="0"/>
          </a:p>
        </p:txBody>
      </p:sp>
      <p:sp>
        <p:nvSpPr>
          <p:cNvPr id="160" name="Google Shape;16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However, when you look at the word cloud generated from our negative tweets, you can see that the main concerns of our customers are with late flights or cancelled flights, with some concerns with baggage issues.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a:t>
            </a:r>
            <a:endParaRPr dirty="0"/>
          </a:p>
        </p:txBody>
      </p:sp>
      <p:sp>
        <p:nvSpPr>
          <p:cNvPr id="168" name="Google Shape;16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When looking at the negative word clouds associated with our competitors, customer complaints about late or cancelled flights and baggage issues seems to be an industry-wide issue and not one that is unique to United.</a:t>
            </a:r>
            <a:endParaRPr dirty="0"/>
          </a:p>
        </p:txBody>
      </p:sp>
      <p:sp>
        <p:nvSpPr>
          <p:cNvPr id="176" name="Google Shape;17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Next - Pause</a:t>
            </a:r>
            <a:endParaRPr dirty="0"/>
          </a:p>
        </p:txBody>
      </p:sp>
      <p:sp>
        <p:nvSpPr>
          <p:cNvPr id="176" name="Google Shape;17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71965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Next - Pause</a:t>
            </a:r>
            <a:endParaRPr dirty="0"/>
          </a:p>
        </p:txBody>
      </p:sp>
      <p:sp>
        <p:nvSpPr>
          <p:cNvPr id="176" name="Google Shape;17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138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3"/>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13"/>
          <p:cNvSpPr/>
          <p:nvPr/>
        </p:nvSpPr>
        <p:spPr>
          <a:xfrm rot="10800000" flipH="1">
            <a:off x="578652" y="4501201"/>
            <a:ext cx="11034696" cy="18288"/>
          </a:xfrm>
          <a:prstGeom prst="rect">
            <a:avLst/>
          </a:prstGeom>
          <a:solidFill>
            <a:srgbClr val="C4B7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4"/>
          <p:cNvSpPr/>
          <p:nvPr/>
        </p:nvSpPr>
        <p:spPr>
          <a:xfrm>
            <a:off x="558209" y="0"/>
            <a:ext cx="11167447" cy="2018806"/>
          </a:xfrm>
          <a:prstGeom prst="rect">
            <a:avLst/>
          </a:prstGeom>
          <a:solidFill>
            <a:schemeClr val="lt1"/>
          </a:solidFill>
          <a:ln w="9525"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 name="Google Shape;25;p14"/>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 name="Google Shape;26;p14"/>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 name="Google Shape;27;p1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p:nvPr/>
        </p:nvSpPr>
        <p:spPr>
          <a:xfrm>
            <a:off x="558210" y="4981421"/>
            <a:ext cx="11134956" cy="822960"/>
          </a:xfrm>
          <a:prstGeom prst="rect">
            <a:avLst/>
          </a:prstGeom>
          <a:solidFill>
            <a:schemeClr val="lt1"/>
          </a:solidFill>
          <a:ln w="12700"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 name="Google Shape;34;p15"/>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 name="Google Shape;35;p15"/>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6"/>
          <p:cNvSpPr/>
          <p:nvPr/>
        </p:nvSpPr>
        <p:spPr>
          <a:xfrm>
            <a:off x="558209" y="0"/>
            <a:ext cx="11167447" cy="2018806"/>
          </a:xfrm>
          <a:prstGeom prst="rect">
            <a:avLst/>
          </a:prstGeom>
          <a:solidFill>
            <a:schemeClr val="lt1"/>
          </a:solidFill>
          <a:ln w="9525"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 name="Google Shape;42;p16"/>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 name="Google Shape;43;p16"/>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Google Shape;44;p16"/>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6"/>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7"/>
          <p:cNvSpPr/>
          <p:nvPr/>
        </p:nvSpPr>
        <p:spPr>
          <a:xfrm>
            <a:off x="558209" y="0"/>
            <a:ext cx="11167447" cy="2018806"/>
          </a:xfrm>
          <a:prstGeom prst="rect">
            <a:avLst/>
          </a:prstGeom>
          <a:solidFill>
            <a:schemeClr val="lt1"/>
          </a:solidFill>
          <a:ln w="9525"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2" name="Google Shape;52;p17"/>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3" name="Google Shape;53;p17"/>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4" name="Google Shape;54;p1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7"/>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7"/>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7"/>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7"/>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8"/>
          <p:cNvSpPr/>
          <p:nvPr/>
        </p:nvSpPr>
        <p:spPr>
          <a:xfrm>
            <a:off x="665853" y="1533525"/>
            <a:ext cx="10917063" cy="3790950"/>
          </a:xfrm>
          <a:prstGeom prst="rect">
            <a:avLst/>
          </a:prstGeom>
          <a:solidFill>
            <a:schemeClr val="lt1"/>
          </a:solidFill>
          <a:ln w="12700" cap="flat" cmpd="sng">
            <a:solidFill>
              <a:srgbClr val="E8E1EF"/>
            </a:solidFill>
            <a:prstDash val="solid"/>
            <a:miter lim="800000"/>
            <a:headEnd type="none" w="sm" len="sm"/>
            <a:tailEnd type="none" w="sm" len="sm"/>
          </a:ln>
          <a:effectLst>
            <a:outerShdw blurRad="50800" dist="38100" dir="2700000" algn="tl" rotWithShape="0">
              <a:srgbClr val="C7D2CB">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 name="Google Shape;64;p18"/>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5" name="Google Shape;65;p18"/>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0"/>
          <p:cNvSpPr/>
          <p:nvPr/>
        </p:nvSpPr>
        <p:spPr>
          <a:xfrm>
            <a:off x="558210" y="1162033"/>
            <a:ext cx="3740740" cy="4643344"/>
          </a:xfrm>
          <a:prstGeom prst="rect">
            <a:avLst/>
          </a:prstGeom>
          <a:solidFill>
            <a:schemeClr val="lt1"/>
          </a:solidFill>
          <a:ln w="12700"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 name="Google Shape;75;p20"/>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 name="Google Shape;76;p20"/>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0"/>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20"/>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0"/>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1"/>
          <p:cNvSpPr/>
          <p:nvPr/>
        </p:nvSpPr>
        <p:spPr>
          <a:xfrm>
            <a:off x="558210" y="1162033"/>
            <a:ext cx="3740740" cy="4643344"/>
          </a:xfrm>
          <a:prstGeom prst="rect">
            <a:avLst/>
          </a:prstGeom>
          <a:solidFill>
            <a:schemeClr val="lt1"/>
          </a:solidFill>
          <a:ln w="12700" cap="flat" cmpd="sng">
            <a:solidFill>
              <a:srgbClr val="E8E1EF"/>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 name="Google Shape;84;p21"/>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 name="Google Shape;85;p21"/>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1"/>
          <p:cNvSpPr>
            <a:spLocks noGrp="1"/>
          </p:cNvSpPr>
          <p:nvPr>
            <p:ph type="pic" idx="2"/>
          </p:nvPr>
        </p:nvSpPr>
        <p:spPr>
          <a:xfrm>
            <a:off x="4965192" y="1161288"/>
            <a:ext cx="6729984" cy="4645152"/>
          </a:xfrm>
          <a:prstGeom prst="rect">
            <a:avLst/>
          </a:prstGeom>
          <a:noFill/>
          <a:ln>
            <a:noFill/>
          </a:ln>
        </p:spPr>
      </p:sp>
      <p:sp>
        <p:nvSpPr>
          <p:cNvPr id="87" name="Google Shape;87;p21"/>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21"/>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9" name="Google Shape;109;p1"/>
          <p:cNvPicPr preferRelativeResize="0"/>
          <p:nvPr/>
        </p:nvPicPr>
        <p:blipFill rotWithShape="1">
          <a:blip r:embed="rId3">
            <a:alphaModFix/>
          </a:blip>
          <a:srcRect r="5199"/>
          <a:stretch/>
        </p:blipFill>
        <p:spPr>
          <a:xfrm>
            <a:off x="20" y="10"/>
            <a:ext cx="8668492" cy="6857990"/>
          </a:xfrm>
          <a:prstGeom prst="rect">
            <a:avLst/>
          </a:prstGeom>
          <a:noFill/>
          <a:ln>
            <a:noFill/>
          </a:ln>
        </p:spPr>
      </p:pic>
      <p:sp>
        <p:nvSpPr>
          <p:cNvPr id="110" name="Google Shape;110;p1"/>
          <p:cNvSpPr/>
          <p:nvPr/>
        </p:nvSpPr>
        <p:spPr>
          <a:xfrm flipH="1">
            <a:off x="3711653" y="0"/>
            <a:ext cx="8480347"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
          <p:cNvSpPr txBox="1">
            <a:spLocks noGrp="1"/>
          </p:cNvSpPr>
          <p:nvPr>
            <p:ph type="ctrTitle"/>
          </p:nvPr>
        </p:nvSpPr>
        <p:spPr>
          <a:xfrm>
            <a:off x="7848600"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700"/>
              <a:buFont typeface="Arial"/>
              <a:buNone/>
            </a:pPr>
            <a:r>
              <a:rPr lang="en-US" sz="3700"/>
              <a:t>SWOT Analysis of United Airlines Customer Service Tweets</a:t>
            </a:r>
            <a:endParaRPr/>
          </a:p>
        </p:txBody>
      </p:sp>
      <p:sp>
        <p:nvSpPr>
          <p:cNvPr id="112" name="Google Shape;112;p1"/>
          <p:cNvSpPr txBox="1">
            <a:spLocks noGrp="1"/>
          </p:cNvSpPr>
          <p:nvPr>
            <p:ph type="subTitle" idx="1"/>
          </p:nvPr>
        </p:nvSpPr>
        <p:spPr>
          <a:xfrm>
            <a:off x="7848600" y="4872922"/>
            <a:ext cx="4023360" cy="1208141"/>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endParaRPr sz="2000"/>
          </a:p>
        </p:txBody>
      </p:sp>
      <p:sp>
        <p:nvSpPr>
          <p:cNvPr id="113" name="Google Shape;113;p1"/>
          <p:cNvSpPr/>
          <p:nvPr/>
        </p:nvSpPr>
        <p:spPr>
          <a:xfrm rot="5400000">
            <a:off x="8130540"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4" name="Google Shape;114;p1"/>
          <p:cNvSpPr/>
          <p:nvPr/>
        </p:nvSpPr>
        <p:spPr>
          <a:xfrm>
            <a:off x="7851648" y="4546920"/>
            <a:ext cx="4023360" cy="18288"/>
          </a:xfrm>
          <a:prstGeom prst="rect">
            <a:avLst/>
          </a:prstGeom>
          <a:solidFill>
            <a:srgbClr val="C4B7D8"/>
          </a:solidFill>
          <a:ln w="9525" cap="flat" cmpd="sng">
            <a:solidFill>
              <a:srgbClr val="C4B7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7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Threats</a:t>
            </a:r>
            <a:endParaRPr/>
          </a:p>
        </p:txBody>
      </p:sp>
      <p:pic>
        <p:nvPicPr>
          <p:cNvPr id="190" name="Google Shape;190;p10"/>
          <p:cNvPicPr preferRelativeResize="0"/>
          <p:nvPr/>
        </p:nvPicPr>
        <p:blipFill>
          <a:blip r:embed="rId3">
            <a:alphaModFix/>
          </a:blip>
          <a:stretch>
            <a:fillRect/>
          </a:stretch>
        </p:blipFill>
        <p:spPr>
          <a:xfrm>
            <a:off x="5074025" y="0"/>
            <a:ext cx="7117976" cy="6858000"/>
          </a:xfrm>
          <a:prstGeom prst="rect">
            <a:avLst/>
          </a:prstGeom>
          <a:noFill/>
          <a:ln>
            <a:noFill/>
          </a:ln>
        </p:spPr>
      </p:pic>
    </p:spTree>
    <p:extLst>
      <p:ext uri="{BB962C8B-B14F-4D97-AF65-F5344CB8AC3E}">
        <p14:creationId xmlns:p14="http://schemas.microsoft.com/office/powerpoint/2010/main" val="132554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Threats</a:t>
            </a:r>
            <a:endParaRPr/>
          </a:p>
        </p:txBody>
      </p:sp>
      <p:pic>
        <p:nvPicPr>
          <p:cNvPr id="191" name="Google Shape;191;p10"/>
          <p:cNvPicPr preferRelativeResize="0"/>
          <p:nvPr/>
        </p:nvPicPr>
        <p:blipFill>
          <a:blip r:embed="rId3">
            <a:alphaModFix/>
          </a:blip>
          <a:stretch>
            <a:fillRect/>
          </a:stretch>
        </p:blipFill>
        <p:spPr>
          <a:xfrm>
            <a:off x="4222376" y="0"/>
            <a:ext cx="7969624"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Threats</a:t>
            </a:r>
            <a:endParaRPr dirty="0"/>
          </a:p>
        </p:txBody>
      </p:sp>
      <p:pic>
        <p:nvPicPr>
          <p:cNvPr id="3" name="Picture 2" descr="Text&#10;&#10;Description automatically generated">
            <a:extLst>
              <a:ext uri="{FF2B5EF4-FFF2-40B4-BE49-F238E27FC236}">
                <a16:creationId xmlns:a16="http://schemas.microsoft.com/office/drawing/2014/main" id="{2DE6441A-06BF-459D-926E-8B1EE2565178}"/>
              </a:ext>
            </a:extLst>
          </p:cNvPr>
          <p:cNvPicPr>
            <a:picLocks noChangeAspect="1"/>
          </p:cNvPicPr>
          <p:nvPr/>
        </p:nvPicPr>
        <p:blipFill>
          <a:blip r:embed="rId3"/>
          <a:stretch>
            <a:fillRect/>
          </a:stretch>
        </p:blipFill>
        <p:spPr>
          <a:xfrm>
            <a:off x="3852197" y="-1"/>
            <a:ext cx="8339804" cy="6773333"/>
          </a:xfrm>
          <a:prstGeom prst="rect">
            <a:avLst/>
          </a:prstGeom>
        </p:spPr>
      </p:pic>
    </p:spTree>
    <p:extLst>
      <p:ext uri="{BB962C8B-B14F-4D97-AF65-F5344CB8AC3E}">
        <p14:creationId xmlns:p14="http://schemas.microsoft.com/office/powerpoint/2010/main" val="275560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6"/>
          <p:cNvCxnSpPr>
            <a:cxnSpLocks/>
          </p:cNvCxnSpPr>
          <p:nvPr/>
        </p:nvCxnSpPr>
        <p:spPr>
          <a:xfrm>
            <a:off x="6096000" y="71718"/>
            <a:ext cx="0" cy="6678706"/>
          </a:xfrm>
          <a:prstGeom prst="straightConnector1">
            <a:avLst/>
          </a:prstGeom>
          <a:noFill/>
          <a:ln w="28575" cap="flat" cmpd="sng">
            <a:solidFill>
              <a:schemeClr val="accent1"/>
            </a:solidFill>
            <a:prstDash val="solid"/>
            <a:miter lim="800000"/>
            <a:headEnd type="none" w="sm" len="sm"/>
            <a:tailEnd type="none" w="sm" len="sm"/>
          </a:ln>
        </p:spPr>
      </p:cxnSp>
      <p:cxnSp>
        <p:nvCxnSpPr>
          <p:cNvPr id="152" name="Google Shape;152;p6"/>
          <p:cNvCxnSpPr>
            <a:cxnSpLocks/>
          </p:cNvCxnSpPr>
          <p:nvPr/>
        </p:nvCxnSpPr>
        <p:spPr>
          <a:xfrm>
            <a:off x="80682" y="3429000"/>
            <a:ext cx="11985812" cy="0"/>
          </a:xfrm>
          <a:prstGeom prst="straightConnector1">
            <a:avLst/>
          </a:prstGeom>
          <a:noFill/>
          <a:ln w="28575" cap="flat" cmpd="sng">
            <a:solidFill>
              <a:schemeClr val="accent1"/>
            </a:solidFill>
            <a:prstDash val="solid"/>
            <a:miter lim="800000"/>
            <a:headEnd type="none" w="sm" len="sm"/>
            <a:tailEnd type="none" w="sm" len="sm"/>
          </a:ln>
        </p:spPr>
      </p:cxnSp>
      <p:sp>
        <p:nvSpPr>
          <p:cNvPr id="153" name="Google Shape;153;p6"/>
          <p:cNvSpPr txBox="1"/>
          <p:nvPr/>
        </p:nvSpPr>
        <p:spPr>
          <a:xfrm>
            <a:off x="0" y="35860"/>
            <a:ext cx="3397625" cy="646290"/>
          </a:xfrm>
          <a:prstGeom prst="rect">
            <a:avLst/>
          </a:prstGeom>
          <a:noFill/>
          <a:ln>
            <a:noFill/>
          </a:ln>
        </p:spPr>
        <p:txBody>
          <a:bodyPr spcFirstLastPara="1" wrap="square" lIns="91425" tIns="45700" rIns="91425" bIns="45700" anchor="t" anchorCtr="0">
            <a:spAutoFit/>
          </a:bodyPr>
          <a:lstStyle/>
          <a:p>
            <a:pPr>
              <a:lnSpc>
                <a:spcPct val="90000"/>
              </a:lnSpc>
              <a:buClr>
                <a:schemeClr val="dk1"/>
              </a:buClr>
              <a:buSzPts val="4000"/>
            </a:pPr>
            <a:r>
              <a:rPr lang="en-US" sz="4000" b="1" dirty="0">
                <a:solidFill>
                  <a:schemeClr val="dk1"/>
                </a:solidFill>
              </a:rPr>
              <a:t>STRENGTHS</a:t>
            </a:r>
          </a:p>
        </p:txBody>
      </p:sp>
      <p:sp>
        <p:nvSpPr>
          <p:cNvPr id="154" name="Google Shape;154;p6"/>
          <p:cNvSpPr txBox="1"/>
          <p:nvPr/>
        </p:nvSpPr>
        <p:spPr>
          <a:xfrm>
            <a:off x="6096000" y="3429000"/>
            <a:ext cx="290124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rPr>
              <a:t>THREATS</a:t>
            </a:r>
            <a:endParaRPr sz="4000" b="1" dirty="0">
              <a:solidFill>
                <a:schemeClr val="dk1"/>
              </a:solidFill>
            </a:endParaRPr>
          </a:p>
        </p:txBody>
      </p:sp>
      <p:sp>
        <p:nvSpPr>
          <p:cNvPr id="155" name="Google Shape;155;p6"/>
          <p:cNvSpPr txBox="1"/>
          <p:nvPr/>
        </p:nvSpPr>
        <p:spPr>
          <a:xfrm>
            <a:off x="0" y="3429000"/>
            <a:ext cx="4842933" cy="646290"/>
          </a:xfrm>
          <a:prstGeom prst="rect">
            <a:avLst/>
          </a:prstGeom>
          <a:noFill/>
          <a:ln>
            <a:noFill/>
          </a:ln>
        </p:spPr>
        <p:txBody>
          <a:bodyPr spcFirstLastPara="1" wrap="square" lIns="91425" tIns="45700" rIns="91425" bIns="45700" anchor="t" anchorCtr="0">
            <a:spAutoFit/>
          </a:bodyPr>
          <a:lstStyle/>
          <a:p>
            <a:pPr marL="0" lvl="0" indent="0">
              <a:lnSpc>
                <a:spcPct val="90000"/>
              </a:lnSpc>
              <a:buClr>
                <a:schemeClr val="dk1"/>
              </a:buClr>
              <a:buSzPts val="4000"/>
              <a:buFont typeface="Arial"/>
              <a:buNone/>
            </a:pPr>
            <a:r>
              <a:rPr lang="en-US" sz="4000" b="1" dirty="0">
                <a:solidFill>
                  <a:schemeClr val="dk1"/>
                </a:solidFill>
              </a:rPr>
              <a:t>OPPORTUNITIES</a:t>
            </a:r>
          </a:p>
        </p:txBody>
      </p:sp>
      <p:sp>
        <p:nvSpPr>
          <p:cNvPr id="156" name="Google Shape;156;p6"/>
          <p:cNvSpPr txBox="1"/>
          <p:nvPr/>
        </p:nvSpPr>
        <p:spPr>
          <a:xfrm>
            <a:off x="6095999" y="0"/>
            <a:ext cx="4165599"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rPr>
              <a:t>WEAKNESSES</a:t>
            </a:r>
          </a:p>
        </p:txBody>
      </p:sp>
      <p:sp>
        <p:nvSpPr>
          <p:cNvPr id="2" name="TextBox 1">
            <a:extLst>
              <a:ext uri="{FF2B5EF4-FFF2-40B4-BE49-F238E27FC236}">
                <a16:creationId xmlns:a16="http://schemas.microsoft.com/office/drawing/2014/main" id="{049ADC70-FA9B-4525-94CD-25043DB9E613}"/>
              </a:ext>
            </a:extLst>
          </p:cNvPr>
          <p:cNvSpPr txBox="1"/>
          <p:nvPr/>
        </p:nvSpPr>
        <p:spPr>
          <a:xfrm>
            <a:off x="313765" y="682150"/>
            <a:ext cx="4975408" cy="954107"/>
          </a:xfrm>
          <a:prstGeom prst="rect">
            <a:avLst/>
          </a:prstGeom>
          <a:noFill/>
        </p:spPr>
        <p:txBody>
          <a:bodyPr wrap="square" rtlCol="0">
            <a:spAutoFit/>
          </a:bodyPr>
          <a:lstStyle/>
          <a:p>
            <a:pPr marL="285750" indent="-285750">
              <a:buFont typeface="Arial" panose="020B0604020202020204" pitchFamily="34" charset="0"/>
              <a:buChar char="•"/>
            </a:pPr>
            <a:r>
              <a:rPr lang="en-US" dirty="0"/>
              <a:t>Once customers are on the flight, they have few complaints about the experience, but in general positive comments are very generic</a:t>
            </a:r>
          </a:p>
          <a:p>
            <a:pPr marL="285750" indent="-285750">
              <a:buFont typeface="Arial" panose="020B0604020202020204" pitchFamily="34" charset="0"/>
              <a:buChar char="•"/>
            </a:pPr>
            <a:r>
              <a:rPr lang="en-US" dirty="0"/>
              <a:t>Booking systems are somewhat better than competitors</a:t>
            </a:r>
          </a:p>
        </p:txBody>
      </p:sp>
      <p:sp>
        <p:nvSpPr>
          <p:cNvPr id="9" name="TextBox 8">
            <a:extLst>
              <a:ext uri="{FF2B5EF4-FFF2-40B4-BE49-F238E27FC236}">
                <a16:creationId xmlns:a16="http://schemas.microsoft.com/office/drawing/2014/main" id="{8A744FF7-3732-4C41-977D-83FCC49E24FB}"/>
              </a:ext>
            </a:extLst>
          </p:cNvPr>
          <p:cNvSpPr txBox="1"/>
          <p:nvPr/>
        </p:nvSpPr>
        <p:spPr>
          <a:xfrm>
            <a:off x="6306672" y="4075290"/>
            <a:ext cx="4975408" cy="738664"/>
          </a:xfrm>
          <a:prstGeom prst="rect">
            <a:avLst/>
          </a:prstGeom>
          <a:noFill/>
        </p:spPr>
        <p:txBody>
          <a:bodyPr wrap="square" rtlCol="0">
            <a:spAutoFit/>
          </a:bodyPr>
          <a:lstStyle/>
          <a:p>
            <a:pPr marL="285750" indent="-285750">
              <a:buFont typeface="Arial" panose="020B0604020202020204" pitchFamily="34" charset="0"/>
              <a:buChar char="•"/>
            </a:pPr>
            <a:r>
              <a:rPr lang="en-US" dirty="0"/>
              <a:t>Other airlines have developed strong brand loyalty which helps customers see them more favorably. United is not a brand that people connect with. </a:t>
            </a:r>
          </a:p>
        </p:txBody>
      </p:sp>
      <p:sp>
        <p:nvSpPr>
          <p:cNvPr id="10" name="TextBox 9">
            <a:extLst>
              <a:ext uri="{FF2B5EF4-FFF2-40B4-BE49-F238E27FC236}">
                <a16:creationId xmlns:a16="http://schemas.microsoft.com/office/drawing/2014/main" id="{F8A485EE-8E27-4353-9C9D-2C905EE30869}"/>
              </a:ext>
            </a:extLst>
          </p:cNvPr>
          <p:cNvSpPr txBox="1"/>
          <p:nvPr/>
        </p:nvSpPr>
        <p:spPr>
          <a:xfrm>
            <a:off x="6306672" y="682150"/>
            <a:ext cx="4975408" cy="738664"/>
          </a:xfrm>
          <a:prstGeom prst="rect">
            <a:avLst/>
          </a:prstGeom>
          <a:noFill/>
        </p:spPr>
        <p:txBody>
          <a:bodyPr wrap="square" rtlCol="0">
            <a:spAutoFit/>
          </a:bodyPr>
          <a:lstStyle/>
          <a:p>
            <a:pPr marL="285750" indent="-285750">
              <a:buFont typeface="Arial" panose="020B0604020202020204" pitchFamily="34" charset="0"/>
              <a:buChar char="•"/>
            </a:pPr>
            <a:r>
              <a:rPr lang="en-US" dirty="0"/>
              <a:t>Complaints about baggage are an outsized issue for United – consider lowering baggage fees or finding other ways to improve the baggage experience</a:t>
            </a:r>
          </a:p>
        </p:txBody>
      </p:sp>
      <p:sp>
        <p:nvSpPr>
          <p:cNvPr id="11" name="TextBox 10">
            <a:extLst>
              <a:ext uri="{FF2B5EF4-FFF2-40B4-BE49-F238E27FC236}">
                <a16:creationId xmlns:a16="http://schemas.microsoft.com/office/drawing/2014/main" id="{B6A57585-0CA6-48B2-9AC6-6D13B6F43312}"/>
              </a:ext>
            </a:extLst>
          </p:cNvPr>
          <p:cNvSpPr txBox="1"/>
          <p:nvPr/>
        </p:nvSpPr>
        <p:spPr>
          <a:xfrm>
            <a:off x="313765" y="4075290"/>
            <a:ext cx="4975408" cy="738664"/>
          </a:xfrm>
          <a:prstGeom prst="rect">
            <a:avLst/>
          </a:prstGeom>
          <a:noFill/>
        </p:spPr>
        <p:txBody>
          <a:bodyPr wrap="square" rtlCol="0">
            <a:spAutoFit/>
          </a:bodyPr>
          <a:lstStyle/>
          <a:p>
            <a:pPr marL="285750" indent="-285750">
              <a:buFont typeface="Arial" panose="020B0604020202020204" pitchFamily="34" charset="0"/>
              <a:buChar char="•"/>
            </a:pPr>
            <a:r>
              <a:rPr lang="en-US" dirty="0"/>
              <a:t>Complaints about delayed and cancelled flights plague all airlines – there is an opportunity for United to work to improve these metrics and stand above the competition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Conclusions and Next Steps</a:t>
            </a:r>
            <a:endParaRPr/>
          </a:p>
        </p:txBody>
      </p:sp>
      <p:sp>
        <p:nvSpPr>
          <p:cNvPr id="199" name="Google Shape;199;p11"/>
          <p:cNvSpPr txBox="1">
            <a:spLocks noGrp="1"/>
          </p:cNvSpPr>
          <p:nvPr>
            <p:ph type="body" idx="1"/>
          </p:nvPr>
        </p:nvSpPr>
        <p:spPr>
          <a:xfrm>
            <a:off x="1115568" y="2393074"/>
            <a:ext cx="10168200" cy="3694200"/>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dirty="0"/>
              <a:t>Improve customer service</a:t>
            </a:r>
          </a:p>
          <a:p>
            <a:pPr marL="228600" lvl="0" indent="-228600" algn="l" rtl="0">
              <a:lnSpc>
                <a:spcPct val="110000"/>
              </a:lnSpc>
              <a:spcBef>
                <a:spcPts val="0"/>
              </a:spcBef>
              <a:spcAft>
                <a:spcPts val="0"/>
              </a:spcAft>
              <a:buClr>
                <a:schemeClr val="dk1"/>
              </a:buClr>
              <a:buSzPts val="2400"/>
              <a:buChar char="•"/>
            </a:pPr>
            <a:r>
              <a:rPr lang="en-US" dirty="0"/>
              <a:t>Review stats on late/cancelled flights, bag issues (could be specific to airport), </a:t>
            </a:r>
            <a:r>
              <a:rPr lang="en-US" dirty="0" err="1"/>
              <a:t>etc</a:t>
            </a:r>
            <a:r>
              <a:rPr lang="en-US" dirty="0"/>
              <a:t> to determine if there is an actual problem or a perception problem</a:t>
            </a:r>
            <a:endParaRPr dirty="0"/>
          </a:p>
          <a:p>
            <a:pPr marL="228600" lvl="0" indent="-228600" algn="l" rtl="0">
              <a:lnSpc>
                <a:spcPct val="110000"/>
              </a:lnSpc>
              <a:spcBef>
                <a:spcPts val="1000"/>
              </a:spcBef>
              <a:spcAft>
                <a:spcPts val="0"/>
              </a:spcAft>
              <a:buClr>
                <a:schemeClr val="dk1"/>
              </a:buClr>
              <a:buSzPts val="2400"/>
              <a:buChar char="•"/>
            </a:pPr>
            <a:r>
              <a:rPr lang="en-US" dirty="0" err="1"/>
              <a:t>Productionalize</a:t>
            </a:r>
            <a:r>
              <a:rPr lang="en-US" dirty="0"/>
              <a:t> model for continued monitoring of issues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438BB-BC07-4B79-BAFC-00DC1ED4EB6A}"/>
              </a:ext>
            </a:extLst>
          </p:cNvPr>
          <p:cNvSpPr>
            <a:spLocks noGrp="1"/>
          </p:cNvSpPr>
          <p:nvPr>
            <p:ph type="title"/>
          </p:nvPr>
        </p:nvSpPr>
        <p:spPr>
          <a:xfrm>
            <a:off x="1078992" y="1938528"/>
            <a:ext cx="10177272" cy="2990088"/>
          </a:xfrm>
        </p:spPr>
        <p:txBody>
          <a:bodyPr wrap="square" anchor="ctr">
            <a:normAutofit/>
          </a:bodyPr>
          <a:lstStyle/>
          <a:p>
            <a:r>
              <a:rPr lang="en-US" dirty="0"/>
              <a:t>Thank you!</a:t>
            </a:r>
          </a:p>
        </p:txBody>
      </p:sp>
    </p:spTree>
    <p:extLst>
      <p:ext uri="{BB962C8B-B14F-4D97-AF65-F5344CB8AC3E}">
        <p14:creationId xmlns:p14="http://schemas.microsoft.com/office/powerpoint/2010/main" val="156585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Overview</a:t>
            </a:r>
            <a:endParaRPr dirty="0"/>
          </a:p>
        </p:txBody>
      </p:sp>
      <p:sp>
        <p:nvSpPr>
          <p:cNvPr id="121" name="Google Shape;121;p3"/>
          <p:cNvSpPr txBox="1">
            <a:spLocks noGrp="1"/>
          </p:cNvSpPr>
          <p:nvPr>
            <p:ph type="body" idx="1"/>
          </p:nvPr>
        </p:nvSpPr>
        <p:spPr>
          <a:xfrm>
            <a:off x="1115575" y="2478025"/>
            <a:ext cx="10354800" cy="36942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1000"/>
              </a:spcBef>
              <a:spcAft>
                <a:spcPts val="0"/>
              </a:spcAft>
              <a:buClr>
                <a:schemeClr val="dk1"/>
              </a:buClr>
              <a:buSzPts val="2400"/>
              <a:buChar char="•"/>
            </a:pPr>
            <a:r>
              <a:rPr lang="en-US" dirty="0"/>
              <a:t>Tweets from Feb 16-24</a:t>
            </a:r>
            <a:endParaRPr dirty="0"/>
          </a:p>
          <a:p>
            <a:pPr marL="228600" lvl="0" indent="-228600" algn="l" rtl="0">
              <a:lnSpc>
                <a:spcPct val="110000"/>
              </a:lnSpc>
              <a:spcBef>
                <a:spcPts val="1000"/>
              </a:spcBef>
              <a:spcAft>
                <a:spcPts val="0"/>
              </a:spcAft>
              <a:buClr>
                <a:schemeClr val="dk1"/>
              </a:buClr>
              <a:buSzPts val="2400"/>
              <a:buChar char="•"/>
            </a:pPr>
            <a:r>
              <a:rPr lang="en-US" dirty="0"/>
              <a:t>Competitors analyzed: </a:t>
            </a:r>
            <a:br>
              <a:rPr lang="en-US" dirty="0"/>
            </a:br>
            <a:r>
              <a:rPr lang="en-US" dirty="0"/>
              <a:t>		American (US Airways), Delta, Southwest, Virgin America</a:t>
            </a:r>
          </a:p>
          <a:p>
            <a:pPr marL="228600" lvl="0" indent="-228600" algn="l" rtl="0">
              <a:lnSpc>
                <a:spcPct val="110000"/>
              </a:lnSpc>
              <a:spcBef>
                <a:spcPts val="1000"/>
              </a:spcBef>
              <a:spcAft>
                <a:spcPts val="0"/>
              </a:spcAft>
              <a:buClr>
                <a:schemeClr val="dk1"/>
              </a:buClr>
              <a:buSzPts val="2400"/>
              <a:buChar char="•"/>
            </a:pPr>
            <a:r>
              <a:rPr lang="en-US" dirty="0"/>
              <a:t>SWOT provides framework for viewing ourselves in comparison with competitors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Why Modelling</a:t>
            </a:r>
            <a:endParaRPr/>
          </a:p>
        </p:txBody>
      </p:sp>
      <p:sp>
        <p:nvSpPr>
          <p:cNvPr id="135" name="Google Shape;135;p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SzPts val="1800"/>
              <a:buChar char="•"/>
            </a:pPr>
            <a:r>
              <a:rPr lang="en-US"/>
              <a:t>Understand the scale of:</a:t>
            </a:r>
            <a:endParaRPr/>
          </a:p>
          <a:p>
            <a:pPr marL="914400" lvl="1" indent="-342900" algn="l" rtl="0">
              <a:lnSpc>
                <a:spcPct val="110000"/>
              </a:lnSpc>
              <a:spcBef>
                <a:spcPts val="0"/>
              </a:spcBef>
              <a:spcAft>
                <a:spcPts val="0"/>
              </a:spcAft>
              <a:buSzPts val="1800"/>
              <a:buChar char="•"/>
            </a:pPr>
            <a:r>
              <a:rPr lang="en-US"/>
              <a:t>Customer Service Events</a:t>
            </a:r>
            <a:endParaRPr/>
          </a:p>
          <a:p>
            <a:pPr marL="914400" lvl="1" indent="-342900" algn="l" rtl="0">
              <a:lnSpc>
                <a:spcPct val="110000"/>
              </a:lnSpc>
              <a:spcBef>
                <a:spcPts val="0"/>
              </a:spcBef>
              <a:spcAft>
                <a:spcPts val="0"/>
              </a:spcAft>
              <a:buSzPts val="1800"/>
              <a:buChar char="•"/>
            </a:pPr>
            <a:r>
              <a:rPr lang="en-US"/>
              <a:t>Operational Concerns</a:t>
            </a:r>
            <a:endParaRPr/>
          </a:p>
          <a:p>
            <a:pPr marL="457200" lvl="0" indent="-342900" algn="l" rtl="0">
              <a:lnSpc>
                <a:spcPct val="110000"/>
              </a:lnSpc>
              <a:spcBef>
                <a:spcPts val="0"/>
              </a:spcBef>
              <a:spcAft>
                <a:spcPts val="0"/>
              </a:spcAft>
              <a:buSzPts val="1800"/>
              <a:buChar char="•"/>
            </a:pPr>
            <a:r>
              <a:rPr lang="en-US"/>
              <a:t>Understand customer sentiments by region/location</a:t>
            </a:r>
            <a:endParaRPr/>
          </a:p>
          <a:p>
            <a:pPr marL="457200" lvl="0" indent="-342900" algn="l" rtl="0">
              <a:lnSpc>
                <a:spcPct val="110000"/>
              </a:lnSpc>
              <a:spcBef>
                <a:spcPts val="0"/>
              </a:spcBef>
              <a:spcAft>
                <a:spcPts val="0"/>
              </a:spcAft>
              <a:buSzPts val="1800"/>
              <a:buChar char="•"/>
            </a:pPr>
            <a:r>
              <a:rPr lang="en-US"/>
              <a:t>Monitor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Modelling Results</a:t>
            </a:r>
            <a:endParaRPr/>
          </a:p>
        </p:txBody>
      </p:sp>
      <p:pic>
        <p:nvPicPr>
          <p:cNvPr id="142" name="Google Shape;142;p5"/>
          <p:cNvPicPr preferRelativeResize="0"/>
          <p:nvPr/>
        </p:nvPicPr>
        <p:blipFill>
          <a:blip r:embed="rId3">
            <a:alphaModFix/>
          </a:blip>
          <a:stretch>
            <a:fillRect/>
          </a:stretch>
        </p:blipFill>
        <p:spPr>
          <a:xfrm>
            <a:off x="3849224" y="2178675"/>
            <a:ext cx="6448425" cy="4343400"/>
          </a:xfrm>
          <a:prstGeom prst="rect">
            <a:avLst/>
          </a:prstGeom>
          <a:noFill/>
          <a:ln>
            <a:noFill/>
          </a:ln>
        </p:spPr>
      </p:pic>
      <p:pic>
        <p:nvPicPr>
          <p:cNvPr id="143" name="Google Shape;143;p5"/>
          <p:cNvPicPr preferRelativeResize="0"/>
          <p:nvPr/>
        </p:nvPicPr>
        <p:blipFill>
          <a:blip r:embed="rId4">
            <a:alphaModFix/>
          </a:blip>
          <a:stretch>
            <a:fillRect/>
          </a:stretch>
        </p:blipFill>
        <p:spPr>
          <a:xfrm>
            <a:off x="1601336" y="2178675"/>
            <a:ext cx="2247900" cy="4343400"/>
          </a:xfrm>
          <a:prstGeom prst="rect">
            <a:avLst/>
          </a:prstGeom>
          <a:noFill/>
          <a:ln>
            <a:noFill/>
          </a:ln>
        </p:spPr>
      </p:pic>
      <p:sp>
        <p:nvSpPr>
          <p:cNvPr id="144" name="Google Shape;144;p5"/>
          <p:cNvSpPr/>
          <p:nvPr/>
        </p:nvSpPr>
        <p:spPr>
          <a:xfrm>
            <a:off x="1516125" y="2593000"/>
            <a:ext cx="8856000" cy="411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516125" y="6098200"/>
            <a:ext cx="8856000" cy="411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Strengths</a:t>
            </a:r>
            <a:endParaRPr/>
          </a:p>
        </p:txBody>
      </p:sp>
      <p:pic>
        <p:nvPicPr>
          <p:cNvPr id="164" name="Google Shape;164;p7"/>
          <p:cNvPicPr preferRelativeResize="0"/>
          <p:nvPr/>
        </p:nvPicPr>
        <p:blipFill>
          <a:blip r:embed="rId3">
            <a:alphaModFix/>
          </a:blip>
          <a:stretch>
            <a:fillRect/>
          </a:stretch>
        </p:blipFill>
        <p:spPr>
          <a:xfrm>
            <a:off x="4688541" y="89800"/>
            <a:ext cx="7503459" cy="65530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Weaknesses</a:t>
            </a:r>
            <a:endParaRPr/>
          </a:p>
        </p:txBody>
      </p:sp>
      <p:pic>
        <p:nvPicPr>
          <p:cNvPr id="172" name="Google Shape;172;p8"/>
          <p:cNvPicPr preferRelativeResize="0"/>
          <p:nvPr/>
        </p:nvPicPr>
        <p:blipFill rotWithShape="1">
          <a:blip r:embed="rId3">
            <a:alphaModFix/>
          </a:blip>
          <a:srcRect t="711"/>
          <a:stretch/>
        </p:blipFill>
        <p:spPr>
          <a:xfrm>
            <a:off x="4634753" y="-12003"/>
            <a:ext cx="7557247" cy="68700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Opportunities</a:t>
            </a:r>
            <a:endParaRPr/>
          </a:p>
        </p:txBody>
      </p:sp>
      <p:pic>
        <p:nvPicPr>
          <p:cNvPr id="180" name="Google Shape;180;p9"/>
          <p:cNvPicPr preferRelativeResize="0"/>
          <p:nvPr/>
        </p:nvPicPr>
        <p:blipFill>
          <a:blip r:embed="rId3">
            <a:alphaModFix/>
          </a:blip>
          <a:stretch>
            <a:fillRect/>
          </a:stretch>
        </p:blipFill>
        <p:spPr>
          <a:xfrm>
            <a:off x="4796118" y="0"/>
            <a:ext cx="7395882"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Opportunities</a:t>
            </a:r>
            <a:endParaRPr/>
          </a:p>
        </p:txBody>
      </p:sp>
      <p:pic>
        <p:nvPicPr>
          <p:cNvPr id="181" name="Google Shape;181;p9"/>
          <p:cNvPicPr preferRelativeResize="0"/>
          <p:nvPr/>
        </p:nvPicPr>
        <p:blipFill rotWithShape="1">
          <a:blip r:embed="rId3">
            <a:alphaModFix/>
          </a:blip>
          <a:srcRect t="1067"/>
          <a:stretch/>
        </p:blipFill>
        <p:spPr>
          <a:xfrm>
            <a:off x="5118847" y="2164"/>
            <a:ext cx="7073153" cy="6855835"/>
          </a:xfrm>
          <a:prstGeom prst="rect">
            <a:avLst/>
          </a:prstGeom>
          <a:noFill/>
          <a:ln>
            <a:noFill/>
          </a:ln>
        </p:spPr>
      </p:pic>
    </p:spTree>
    <p:extLst>
      <p:ext uri="{BB962C8B-B14F-4D97-AF65-F5344CB8AC3E}">
        <p14:creationId xmlns:p14="http://schemas.microsoft.com/office/powerpoint/2010/main" val="285475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Opportunities</a:t>
            </a:r>
            <a:endParaRPr/>
          </a:p>
        </p:txBody>
      </p:sp>
      <p:pic>
        <p:nvPicPr>
          <p:cNvPr id="182" name="Google Shape;182;p9"/>
          <p:cNvPicPr preferRelativeResize="0"/>
          <p:nvPr/>
        </p:nvPicPr>
        <p:blipFill rotWithShape="1">
          <a:blip r:embed="rId3">
            <a:alphaModFix/>
          </a:blip>
          <a:srcRect t="733"/>
          <a:stretch/>
        </p:blipFill>
        <p:spPr>
          <a:xfrm>
            <a:off x="4598895" y="0"/>
            <a:ext cx="7593106" cy="6651812"/>
          </a:xfrm>
          <a:prstGeom prst="rect">
            <a:avLst/>
          </a:prstGeom>
          <a:noFill/>
          <a:ln>
            <a:noFill/>
          </a:ln>
        </p:spPr>
      </p:pic>
    </p:spTree>
    <p:extLst>
      <p:ext uri="{BB962C8B-B14F-4D97-AF65-F5344CB8AC3E}">
        <p14:creationId xmlns:p14="http://schemas.microsoft.com/office/powerpoint/2010/main" val="409543260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1B2F"/>
      </a:dk2>
      <a:lt2>
        <a:srgbClr val="F0F3F1"/>
      </a:lt2>
      <a:accent1>
        <a:srgbClr val="E729AF"/>
      </a:accent1>
      <a:accent2>
        <a:srgbClr val="BD17D5"/>
      </a:accent2>
      <a:accent3>
        <a:srgbClr val="8029E7"/>
      </a:accent3>
      <a:accent4>
        <a:srgbClr val="362FD9"/>
      </a:accent4>
      <a:accent5>
        <a:srgbClr val="2970E7"/>
      </a:accent5>
      <a:accent6>
        <a:srgbClr val="17ADD5"/>
      </a:accent6>
      <a:hlink>
        <a:srgbClr val="3F5A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847</Words>
  <Application>Microsoft Office PowerPoint</Application>
  <PresentationFormat>Widescreen</PresentationFormat>
  <Paragraphs>75</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AccentBoxVTI</vt:lpstr>
      <vt:lpstr>SWOT Analysis of United Airlines Customer Service Tweets</vt:lpstr>
      <vt:lpstr>Overview</vt:lpstr>
      <vt:lpstr>Why Modelling</vt:lpstr>
      <vt:lpstr>Modelling Results</vt:lpstr>
      <vt:lpstr>Strengths</vt:lpstr>
      <vt:lpstr>Weaknesses</vt:lpstr>
      <vt:lpstr>Opportunities</vt:lpstr>
      <vt:lpstr>Opportunities</vt:lpstr>
      <vt:lpstr>Opportunities</vt:lpstr>
      <vt:lpstr>Threats</vt:lpstr>
      <vt:lpstr>Threats</vt:lpstr>
      <vt:lpstr>Threats</vt:lpstr>
      <vt:lpstr>PowerPoint Presentation</vt:lpstr>
      <vt:lpstr>Conclusions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 of United Airlines Customer Service Tweets</dc:title>
  <dc:creator>Noelle Ferrari</dc:creator>
  <cp:lastModifiedBy>Noelle Ferrari</cp:lastModifiedBy>
  <cp:revision>5</cp:revision>
  <dcterms:created xsi:type="dcterms:W3CDTF">2021-09-09T14:48:56Z</dcterms:created>
  <dcterms:modified xsi:type="dcterms:W3CDTF">2021-09-10T17:27:01Z</dcterms:modified>
</cp:coreProperties>
</file>