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37"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6" autoAdjust="0"/>
    <p:restoredTop sz="86410" autoAdjust="0"/>
  </p:normalViewPr>
  <p:slideViewPr>
    <p:cSldViewPr snapToGrid="0" snapToObjects="1">
      <p:cViewPr varScale="1">
        <p:scale>
          <a:sx n="71" d="100"/>
          <a:sy n="71" d="100"/>
        </p:scale>
        <p:origin x="1123"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54A16-1A0F-4A62-90AA-53F1C69D2D9D}"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CA422-BFBB-4214-AE44-47E4D04E1481}" type="slidenum">
              <a:rPr lang="en-US" smtClean="0"/>
              <a:t>‹#›</a:t>
            </a:fld>
            <a:endParaRPr lang="en-US"/>
          </a:p>
        </p:txBody>
      </p:sp>
    </p:spTree>
    <p:extLst>
      <p:ext uri="{BB962C8B-B14F-4D97-AF65-F5344CB8AC3E}">
        <p14:creationId xmlns:p14="http://schemas.microsoft.com/office/powerpoint/2010/main" val="327237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CA422-BFBB-4214-AE44-47E4D04E1481}" type="slidenum">
              <a:rPr lang="en-US" smtClean="0"/>
              <a:t>1</a:t>
            </a:fld>
            <a:endParaRPr lang="en-US"/>
          </a:p>
        </p:txBody>
      </p:sp>
    </p:spTree>
    <p:extLst>
      <p:ext uri="{BB962C8B-B14F-4D97-AF65-F5344CB8AC3E}">
        <p14:creationId xmlns:p14="http://schemas.microsoft.com/office/powerpoint/2010/main" val="394320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Air Travel's Best Years</a:t>
            </a:r>
            <a:endParaRPr dirty="0"/>
          </a:p>
          <a:p>
            <a:r>
              <a:rPr b="0" dirty="0"/>
              <a:t>No alt text provided</a:t>
            </a:r>
            <a:endParaRPr dirty="0"/>
          </a:p>
          <a:p>
            <a:endParaRPr dirty="0"/>
          </a:p>
          <a:p>
            <a:r>
              <a:rPr b="1" dirty="0"/>
              <a:t>Air Travel's Best Years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Fatal Accidents per Million Flights</a:t>
            </a:r>
            <a:endParaRPr dirty="0"/>
          </a:p>
          <a:p>
            <a:r>
              <a:rPr b="0" dirty="0"/>
              <a:t>No alt text provided</a:t>
            </a:r>
            <a:endParaRPr dirty="0"/>
          </a:p>
          <a:p>
            <a:endParaRPr dirty="0"/>
          </a:p>
          <a:p>
            <a:r>
              <a:rPr b="1" dirty="0"/>
              <a:t>Air Travel's Best Years</a:t>
            </a:r>
            <a:endParaRPr dirty="0"/>
          </a:p>
          <a:p>
            <a:r>
              <a:rPr b="0" dirty="0"/>
              <a:t>No alt text provided</a:t>
            </a:r>
            <a:endParaRPr dirty="0"/>
          </a:p>
          <a:p>
            <a:endParaRPr dirty="0"/>
          </a:p>
          <a:p>
            <a:r>
              <a:rPr b="1" dirty="0"/>
              <a:t>Air Travel's Best Years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U.S. Travel Fatalities Comparison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Crash Count by Airline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Net Quarterly Profits 2018-2022</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Sum Profits by Destination</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Airline Sentiment 2018-2022</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D97-4702-EDDE-5998-3AFFD41FE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14624-7B18-0F15-3007-8F6205804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DB559-F137-FA78-08D9-61DD7A0C4D57}"/>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a:extLst>
              <a:ext uri="{FF2B5EF4-FFF2-40B4-BE49-F238E27FC236}">
                <a16:creationId xmlns:a16="http://schemas.microsoft.com/office/drawing/2014/main" id="{EF89B65B-AB5B-4B1B-66A2-7662EE65F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ED461-5348-7C8C-9AA9-81EE01E67E7D}"/>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000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55EA-FECD-0B68-E59C-4C7948B3C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3CEB1-EC0A-1D1C-4BEF-0B680F256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2348C-6010-018F-5625-DC5077347B64}"/>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a:extLst>
              <a:ext uri="{FF2B5EF4-FFF2-40B4-BE49-F238E27FC236}">
                <a16:creationId xmlns:a16="http://schemas.microsoft.com/office/drawing/2014/main" id="{600BC0C1-6700-F95C-E370-03DE84721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C95A0-6B7F-CD19-0DB4-274890B9BBC1}"/>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53256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3E73-130E-BE25-AE2A-9D1787545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E01E9A-B76F-C1E3-B2E3-79CFB1C8A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389560-9B10-40CE-E97A-3F007D369E26}"/>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a:extLst>
              <a:ext uri="{FF2B5EF4-FFF2-40B4-BE49-F238E27FC236}">
                <a16:creationId xmlns:a16="http://schemas.microsoft.com/office/drawing/2014/main" id="{5014B4F6-707F-C4EB-74D6-30ED3B2E6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E2C60-EADF-7616-0C2A-C86336B816BA}"/>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2120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EA25-598B-CE06-08EA-C95C6AA75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B8DE3-65E4-1609-CBC3-448C98813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E546B-4B68-C94B-1F21-3F0FE2F42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4A637-CC22-1E52-4585-55559650FCF9}"/>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6" name="Footer Placeholder 5">
            <a:extLst>
              <a:ext uri="{FF2B5EF4-FFF2-40B4-BE49-F238E27FC236}">
                <a16:creationId xmlns:a16="http://schemas.microsoft.com/office/drawing/2014/main" id="{4C0A1EA5-FB5F-FCDD-E4D2-5287D2082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4D62-3EC0-A946-280E-CFDE879E3E57}"/>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3398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F84-FFBF-3902-E06C-F84F7867C3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6AF238-81E7-70A6-DDFC-D48D9AA92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0B901-9F9A-65DA-B575-F15FE3D8C5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ACA1F6-006A-1A08-0F44-A0DC46F49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BC0F0-5C80-E770-BF68-AE33170FB4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5DC271-FB98-7E97-0FF5-B17A687CB226}"/>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8" name="Footer Placeholder 7">
            <a:extLst>
              <a:ext uri="{FF2B5EF4-FFF2-40B4-BE49-F238E27FC236}">
                <a16:creationId xmlns:a16="http://schemas.microsoft.com/office/drawing/2014/main" id="{82E607D8-0E66-E402-B907-D874C9B82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418EE7-A51B-A17D-5C50-BDBECEEA6379}"/>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60133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C4DC-3349-0729-34A1-CEF479B469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536A05-7AF1-ADEB-FBEE-58F590B956E8}"/>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4" name="Footer Placeholder 3">
            <a:extLst>
              <a:ext uri="{FF2B5EF4-FFF2-40B4-BE49-F238E27FC236}">
                <a16:creationId xmlns:a16="http://schemas.microsoft.com/office/drawing/2014/main" id="{76AB96DF-3221-EE76-9EEF-6445B08F49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AE2FFD-4DCE-74E9-7FBD-53605E36AAC0}"/>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3257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83897-21E1-19DF-2D21-362EEB22BEB5}"/>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3" name="Footer Placeholder 2">
            <a:extLst>
              <a:ext uri="{FF2B5EF4-FFF2-40B4-BE49-F238E27FC236}">
                <a16:creationId xmlns:a16="http://schemas.microsoft.com/office/drawing/2014/main" id="{234C59DF-01FD-69C1-0EA6-2C94F9EFF9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D540E-F4DF-6DA9-25AD-3BC08AB1BDB6}"/>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38254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672-3E7F-FDC0-D6A0-42555ED45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B84445-026B-1914-C985-38F691808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B632A-718B-F028-7803-F518ACC6A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D00AE-9254-8281-4ACA-5D61DAF4348C}"/>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6" name="Footer Placeholder 5">
            <a:extLst>
              <a:ext uri="{FF2B5EF4-FFF2-40B4-BE49-F238E27FC236}">
                <a16:creationId xmlns:a16="http://schemas.microsoft.com/office/drawing/2014/main" id="{DF36576D-3718-E7A8-3A81-90826B82A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AA148-C240-506E-9F68-64364D74DF70}"/>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381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08C7-C717-BADC-8B54-4241017B1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11B6D4-5F4F-9BD8-9D11-FF7E706475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BD6C6E-8913-8889-5D7A-81DF32EE1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13DA8-8E40-968B-F32A-F37CBDDD39F9}"/>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6" name="Footer Placeholder 5">
            <a:extLst>
              <a:ext uri="{FF2B5EF4-FFF2-40B4-BE49-F238E27FC236}">
                <a16:creationId xmlns:a16="http://schemas.microsoft.com/office/drawing/2014/main" id="{E9D05F7B-59C4-F602-47B8-930589D68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A2CF9-382B-EF03-9C14-F5183A943E53}"/>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17708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521C-60C7-1AAF-E369-584C52AF2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7FFB58-FBD9-8BE1-923A-9BAD067AE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E6CCE-4A88-14B5-9B66-16735203D77F}"/>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a:extLst>
              <a:ext uri="{FF2B5EF4-FFF2-40B4-BE49-F238E27FC236}">
                <a16:creationId xmlns:a16="http://schemas.microsoft.com/office/drawing/2014/main" id="{C7B28CE4-2EBD-A472-65D9-AD8C3973F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C5F21-6391-2901-AA01-599CE7E38E43}"/>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47879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A45E0-0A6E-11D1-52E6-95EDDFDEDE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39527-FE47-F5EF-804B-8C4B8D6D8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1EA18-35CE-226D-946D-AC83056983B1}"/>
              </a:ext>
            </a:extLst>
          </p:cNvPr>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a:extLst>
              <a:ext uri="{FF2B5EF4-FFF2-40B4-BE49-F238E27FC236}">
                <a16:creationId xmlns:a16="http://schemas.microsoft.com/office/drawing/2014/main" id="{274BF4CD-4198-609C-5D13-4EF153E7E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E0E93-AF22-86BE-11E4-9B8EAE4A166C}"/>
              </a:ext>
            </a:extLst>
          </p:cNvPr>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2571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DCA0F-0682-0AFC-E664-3A78ED060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53F518-7523-368F-B7F4-A53ED3D61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9FF7A-CCEE-378F-983E-88C8B6C96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4/30/2023</a:t>
            </a:fld>
            <a:endParaRPr lang="en-US"/>
          </a:p>
        </p:txBody>
      </p:sp>
      <p:sp>
        <p:nvSpPr>
          <p:cNvPr id="5" name="Footer Placeholder 4">
            <a:extLst>
              <a:ext uri="{FF2B5EF4-FFF2-40B4-BE49-F238E27FC236}">
                <a16:creationId xmlns:a16="http://schemas.microsoft.com/office/drawing/2014/main" id="{03393ED1-A415-F6C1-E03E-9BD2C8757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53126A-718F-6C2D-AF2C-C1EFB8CEE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25150150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dc4e4117-fbae-452e-8a27-9078df744781?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c4e4117-fbae-452e-8a27-9078df74478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c4e4117-fbae-452e-8a27-9078df744781/?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c4e4117-fbae-452e-8a27-9078df744781/?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c4e4117-fbae-452e-8a27-9078df744781/?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c4e4117-fbae-452e-8a27-9078df744781/?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www.transtats.bts.gov/Data_Elements_Financial.aspx?Qn6n=K" TargetMode="External"/><Relationship Id="rId2" Type="http://schemas.openxmlformats.org/officeDocument/2006/relationships/hyperlink" Target="https://injuryfacts.nsc.org/home-and-community/safety-topics/deaths-by-transportation-mode/" TargetMode="External"/><Relationship Id="rId1" Type="http://schemas.openxmlformats.org/officeDocument/2006/relationships/slideLayout" Target="../slideLayouts/slideLayout18.xml"/><Relationship Id="rId4" Type="http://schemas.openxmlformats.org/officeDocument/2006/relationships/hyperlink" Target="https://news.gallup.com/poll/1579/airlines.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304" y="0"/>
            <a:ext cx="12192000" cy="6858000"/>
          </a:xfrm>
          <a:prstGeom prst="rect">
            <a:avLst/>
          </a:prstGeom>
        </p:spPr>
      </p:pic>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extLst>
                    <a:ext uri="{A12FA001-AC4F-418D-AE19-62706E023703}">
                      <ahyp:hlinkClr xmlns:ahyp="http://schemas.microsoft.com/office/drawing/2018/hyperlinkcolor" val="tx"/>
                    </a:ext>
                  </a:extLst>
                </a:hlinkClic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4/29/2023 10:27:15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4/29/2023 4:59:12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094" y="74093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a:extLst>
              <a:ext uri="{FF2B5EF4-FFF2-40B4-BE49-F238E27FC236}">
                <a16:creationId xmlns:a16="http://schemas.microsoft.com/office/drawing/2014/main" id="{36B9D930-9F7F-407D-7116-EC963CDEFEA3}"/>
              </a:ext>
            </a:extLst>
          </p:cNvPr>
          <p:cNvSpPr txBox="1"/>
          <p:nvPr/>
        </p:nvSpPr>
        <p:spPr>
          <a:xfrm>
            <a:off x="526094" y="1436906"/>
            <a:ext cx="6799839" cy="646331"/>
          </a:xfrm>
          <a:prstGeom prst="rect">
            <a:avLst/>
          </a:prstGeom>
          <a:noFill/>
        </p:spPr>
        <p:txBody>
          <a:bodyPr wrap="square" rtlCol="0">
            <a:spAutoFit/>
          </a:bodyPr>
          <a:lstStyle/>
          <a:p>
            <a:r>
              <a:rPr lang="en-US" sz="3600" dirty="0">
                <a:solidFill>
                  <a:schemeClr val="bg1"/>
                </a:solidFill>
                <a:latin typeface="Segoe UI Semilight" panose="020B0402040204020203" pitchFamily="34" charset="0"/>
                <a:cs typeface="Segoe UI Semilight" panose="020B0402040204020203" pitchFamily="34" charset="0"/>
              </a:rPr>
              <a:t>Analysis of Airline Media Claims</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ir Travel's Best Years ,Air Travel's Best Years ,textbox ,textbox ,Fatal Accidents per Million Flights ,Air Travel's Best Years ,Air Travel's Best Yea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Global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U.S. Travel Fatalities Comparison ,actionButton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By Mode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rash Count by Airlin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By Airline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et Quarterly Profits 2018-2022 ,textbox ,Sum Profits by Destinat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Profits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irline Sentiment 2018-2022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Sentiment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airplane, aircraft&#10;&#10;Description automatically generated">
            <a:extLst>
              <a:ext uri="{FF2B5EF4-FFF2-40B4-BE49-F238E27FC236}">
                <a16:creationId xmlns:a16="http://schemas.microsoft.com/office/drawing/2014/main" id="{DF3D58D7-9E74-7D09-D16C-D12138483F18}"/>
              </a:ext>
            </a:extLst>
          </p:cNvPr>
          <p:cNvPicPr>
            <a:picLocks noChangeAspect="1"/>
          </p:cNvPicPr>
          <p:nvPr/>
        </p:nvPicPr>
        <p:blipFill rotWithShape="1">
          <a:blip r:embed="rId2"/>
          <a:srcRect t="6357" b="18642"/>
          <a:stretch/>
        </p:blipFill>
        <p:spPr>
          <a:xfrm>
            <a:off x="0" y="0"/>
            <a:ext cx="12192000" cy="6858000"/>
          </a:xfrm>
          <a:prstGeom prst="rect">
            <a:avLst/>
          </a:prstGeom>
        </p:spPr>
      </p:pic>
      <p:sp>
        <p:nvSpPr>
          <p:cNvPr id="2" name="TextBox 1">
            <a:extLst>
              <a:ext uri="{FF2B5EF4-FFF2-40B4-BE49-F238E27FC236}">
                <a16:creationId xmlns:a16="http://schemas.microsoft.com/office/drawing/2014/main" id="{A329230E-D836-F4CC-F502-3A1B8E97FC1D}"/>
              </a:ext>
            </a:extLst>
          </p:cNvPr>
          <p:cNvSpPr txBox="1"/>
          <p:nvPr/>
        </p:nvSpPr>
        <p:spPr>
          <a:xfrm>
            <a:off x="663879" y="1120676"/>
            <a:ext cx="9368395" cy="2616101"/>
          </a:xfrm>
          <a:prstGeom prst="rect">
            <a:avLst/>
          </a:prstGeom>
          <a:noFill/>
        </p:spPr>
        <p:txBody>
          <a:bodyPr wrap="square" rtlCol="0">
            <a:spAutoFit/>
          </a:bodyPr>
          <a:lstStyle/>
          <a:p>
            <a:r>
              <a:rPr lang="en-US" sz="3200" dirty="0">
                <a:solidFill>
                  <a:schemeClr val="bg1"/>
                </a:solidFill>
                <a:latin typeface="Segoe UI Light" panose="020B0502040204020203" pitchFamily="34" charset="0"/>
                <a:cs typeface="Segoe UI Light" panose="020B0502040204020203" pitchFamily="34" charset="0"/>
              </a:rPr>
              <a:t>The Risk of Media Claims</a:t>
            </a:r>
          </a:p>
          <a:p>
            <a:endParaRPr lang="en-US" sz="3200" dirty="0">
              <a:solidFill>
                <a:schemeClr val="bg1"/>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Air Travel has never been safer</a:t>
            </a:r>
          </a:p>
          <a:p>
            <a:pPr marL="342900" indent="-342900">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Profits have not fully recovered to pre-pandemic strength </a:t>
            </a:r>
          </a:p>
          <a:p>
            <a:pPr marL="342900" indent="-342900">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Airline sentiment is at a 10yr low</a:t>
            </a:r>
            <a:endParaRPr lang="en-US" sz="3200" dirty="0">
              <a:solidFill>
                <a:schemeClr val="bg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2800" dirty="0">
              <a:solidFill>
                <a:schemeClr val="tx1">
                  <a:lumMod val="65000"/>
                  <a:lumOff val="3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1475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512B6-02AC-5BFC-5172-A76C86D2B705}"/>
              </a:ext>
            </a:extLst>
          </p:cNvPr>
          <p:cNvSpPr txBox="1"/>
          <p:nvPr/>
        </p:nvSpPr>
        <p:spPr>
          <a:xfrm>
            <a:off x="522194" y="353616"/>
            <a:ext cx="11147612" cy="5960927"/>
          </a:xfrm>
          <a:prstGeom prst="rect">
            <a:avLst/>
          </a:prstGeom>
          <a:noFill/>
        </p:spPr>
        <p:txBody>
          <a:bodyPr wrap="square">
            <a:spAutoFit/>
          </a:bodyPr>
          <a:lstStyle/>
          <a:p>
            <a:pPr marL="0" marR="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Supplemental Data Sources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National Safety Council</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https://injuryfacts.nsc.org/home-and-community/safety-topics/deaths-by-transportation-mode/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File Name/Sheet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Deaths by Mode/Transportation Mode Comparison Table</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Dashboard Table Title: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 Travel Fatalities</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Bureau of Transportation Statistics</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https://www.transtats.bts.gov/Data_Elements_Financial.aspx?Qn6n=K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File Name/Sheet: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yearly_crash_data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Net Income</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Dashboard Table Title: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Net Quarterly Profits 2018-2022</a:t>
            </a:r>
          </a:p>
          <a:p>
            <a:pPr marL="0" marR="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Gallup</a:t>
            </a: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https://news.gallup.com/poll/1579/airlines.aspx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File Name/Sheet: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yearly_crash_data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Airline Sentiment PC</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Dashboard Table Title: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Airline Sentiment</a:t>
            </a:r>
          </a:p>
        </p:txBody>
      </p:sp>
    </p:spTree>
    <p:extLst>
      <p:ext uri="{BB962C8B-B14F-4D97-AF65-F5344CB8AC3E}">
        <p14:creationId xmlns:p14="http://schemas.microsoft.com/office/powerpoint/2010/main" val="301910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A55047-D5A7-54B1-4421-1EF01CA63D4E}"/>
              </a:ext>
            </a:extLst>
          </p:cNvPr>
          <p:cNvSpPr txBox="1"/>
          <p:nvPr/>
        </p:nvSpPr>
        <p:spPr>
          <a:xfrm>
            <a:off x="356795" y="197314"/>
            <a:ext cx="11478409" cy="6463372"/>
          </a:xfrm>
          <a:prstGeom prst="rect">
            <a:avLst/>
          </a:prstGeom>
          <a:noFill/>
        </p:spPr>
        <p:txBody>
          <a:bodyPr wrap="square">
            <a:spAutoFit/>
          </a:bodyPr>
          <a:lstStyle/>
          <a:p>
            <a:pPr marL="0" marR="0" algn="ctr">
              <a:lnSpc>
                <a:spcPct val="107000"/>
              </a:lnSpc>
              <a:spcBef>
                <a:spcPts val="0"/>
              </a:spcBef>
              <a:spcAft>
                <a:spcPts val="800"/>
              </a:spcAft>
            </a:pPr>
            <a:r>
              <a:rPr lang="en-US" sz="2000" kern="100" dirty="0">
                <a:effectLst/>
                <a:latin typeface="Segoe UI Light" panose="020B0502040204020203" pitchFamily="34" charset="0"/>
                <a:ea typeface="Calibri" panose="020F0502020204030204" pitchFamily="34" charset="0"/>
                <a:cs typeface="Segoe UI Light" panose="020B0502040204020203" pitchFamily="34" charset="0"/>
              </a:rPr>
              <a:t>Essay</a:t>
            </a:r>
          </a:p>
          <a:p>
            <a:pPr>
              <a:lnSpc>
                <a:spcPct val="200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Since the finding of my first analysis suggested the claims were unfounded, I chose to limit visualizations to data finding that illustrated facts of safety, strategy, and risk. Most of my visualizations were best suited to bar charts, but I open the presentation with some cards to clarify the safest time to travel by air  is now compared to nearly all other times. A line chart was again chosen to compare modes of transportation. A ribbon chart was used to create a striking and clear visual showing how sentiment has changed, and when.  My presentation plan is to share how the data does not support a significant decrease in safety. By sharing illustrations on modes of transportation and rates across airlines, I will offer the executive team optional message strategies to defend the brand and industry. I will also make a case as to why, despite the facts, the negative campaign has arrived at a vulnerable time regarding profits and airline sentiment. </a:t>
            </a:r>
          </a:p>
          <a:p>
            <a:pPr>
              <a:lnSpc>
                <a:spcPct val="200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All but one of my visualizations relied on an opposing color scheme, often in gradient form red to blue. This seemed an intuitively good fit to illustrate both the intensity of rate comparisons, opposing sentiment, and </a:t>
            </a:r>
            <a:r>
              <a:rPr lang="en-US" sz="1400" dirty="0">
                <a:latin typeface="Calibri" panose="020F0502020204030204" pitchFamily="34" charset="0"/>
                <a:ea typeface="Calibri" panose="020F0502020204030204" pitchFamily="34" charset="0"/>
                <a:cs typeface="Times New Roman" panose="02020603050405020304" pitchFamily="18" charset="0"/>
              </a:rPr>
              <a:t>profit losses/gains</a:t>
            </a:r>
            <a:r>
              <a:rPr lang="en-US" sz="1400" dirty="0">
                <a:effectLst/>
                <a:latin typeface="Calibri" panose="020F0502020204030204" pitchFamily="34" charset="0"/>
                <a:ea typeface="Calibri" panose="020F0502020204030204" pitchFamily="34" charset="0"/>
                <a:cs typeface="Times New Roman" panose="02020603050405020304" pitchFamily="18" charset="0"/>
              </a:rPr>
              <a:t>, always with blue representing the more desirable values (i.e., low fatalities, positive sentiment, etc.) Ethically, including airline comparisons of crashes/fatalities was a concern because the differences between airline crashes are in the single digits. However, when the visual was altered to include comparison of fatalities, it put the minor crash count differences in a new light. I felt it would be an error to not offer a clear strategic option to set the brand apart from a competitor. I chose to include key findings for many visuals, and to end with 3 main considerations. </a:t>
            </a:r>
            <a:endParaRPr lang="en-US" sz="1400" dirty="0"/>
          </a:p>
        </p:txBody>
      </p:sp>
    </p:spTree>
    <p:extLst>
      <p:ext uri="{BB962C8B-B14F-4D97-AF65-F5344CB8AC3E}">
        <p14:creationId xmlns:p14="http://schemas.microsoft.com/office/powerpoint/2010/main" val="180484789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4450</TotalTime>
  <Words>640</Words>
  <Application>Microsoft Office PowerPoint</Application>
  <PresentationFormat>Widescreen</PresentationFormat>
  <Paragraphs>85</Paragraphs>
  <Slides>9</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Segoe UI</vt:lpstr>
      <vt:lpstr>Segoe UI Light</vt:lpstr>
      <vt:lpstr>Segoe UI Semibold</vt:lpstr>
      <vt:lpstr>Segoe UI Semilight</vt:lpstr>
      <vt:lpstr>Custom Design</vt:lpstr>
      <vt:lpstr>Office Theme</vt:lpstr>
      <vt:lpstr>PowerPoint Presentation</vt:lpstr>
      <vt:lpstr>Global Overview</vt:lpstr>
      <vt:lpstr>By Mode</vt:lpstr>
      <vt:lpstr>By Airline</vt:lpstr>
      <vt:lpstr>Profits</vt:lpstr>
      <vt:lpstr>Sentiment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Holly Figueroa</cp:lastModifiedBy>
  <cp:revision>10</cp:revision>
  <dcterms:created xsi:type="dcterms:W3CDTF">2016-09-04T11:54:55Z</dcterms:created>
  <dcterms:modified xsi:type="dcterms:W3CDTF">2023-05-03T00:37:14Z</dcterms:modified>
</cp:coreProperties>
</file>