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6" r:id="rId2"/>
    <p:sldId id="259" r:id="rId3"/>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D9"/>
    <a:srgbClr val="FF66FF"/>
    <a:srgbClr val="24246E"/>
    <a:srgbClr val="2D2D87"/>
    <a:srgbClr val="333399"/>
    <a:srgbClr val="F0F0F0"/>
    <a:srgbClr val="9999FF"/>
    <a:srgbClr val="FFCC00"/>
    <a:srgbClr val="FFBA04"/>
    <a:srgbClr val="FFA9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5" autoAdjust="0"/>
    <p:restoredTop sz="95033" autoAdjust="0"/>
  </p:normalViewPr>
  <p:slideViewPr>
    <p:cSldViewPr snapToGrid="0">
      <p:cViewPr>
        <p:scale>
          <a:sx n="78" d="100"/>
          <a:sy n="78" d="100"/>
        </p:scale>
        <p:origin x="432" y="-458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F2BA8-433B-4F47-A389-02EDA85EF623}" type="datetimeFigureOut">
              <a:rPr lang="en-US" smtClean="0"/>
              <a:t>5/21/2023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DB723-6004-4676-804A-C779B7FD6717}" type="slidenum">
              <a:rPr lang="en-US" smtClean="0"/>
              <a:t>‹#›</a:t>
            </a:fld>
            <a:endParaRPr lang="en-US"/>
          </a:p>
        </p:txBody>
      </p:sp>
    </p:spTree>
    <p:extLst>
      <p:ext uri="{BB962C8B-B14F-4D97-AF65-F5344CB8AC3E}">
        <p14:creationId xmlns:p14="http://schemas.microsoft.com/office/powerpoint/2010/main" val="244574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FDB723-6004-4676-804A-C779B7FD6717}" type="slidenum">
              <a:rPr lang="en-US" smtClean="0"/>
              <a:t>1</a:t>
            </a:fld>
            <a:endParaRPr lang="en-US"/>
          </a:p>
        </p:txBody>
      </p:sp>
    </p:spTree>
    <p:extLst>
      <p:ext uri="{BB962C8B-B14F-4D97-AF65-F5344CB8AC3E}">
        <p14:creationId xmlns:p14="http://schemas.microsoft.com/office/powerpoint/2010/main" val="113482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FDB723-6004-4676-804A-C779B7FD6717}" type="slidenum">
              <a:rPr lang="en-US" smtClean="0"/>
              <a:t>2</a:t>
            </a:fld>
            <a:endParaRPr lang="en-US"/>
          </a:p>
        </p:txBody>
      </p:sp>
    </p:spTree>
    <p:extLst>
      <p:ext uri="{BB962C8B-B14F-4D97-AF65-F5344CB8AC3E}">
        <p14:creationId xmlns:p14="http://schemas.microsoft.com/office/powerpoint/2010/main" val="397538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9F41C-9D4C-4D22-8442-71044334CA48}"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125067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9F41C-9D4C-4D22-8442-71044334CA48}"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84510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9F41C-9D4C-4D22-8442-71044334CA48}"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242954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9F41C-9D4C-4D22-8442-71044334CA48}"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402485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9F41C-9D4C-4D22-8442-71044334CA48}"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57470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9F41C-9D4C-4D22-8442-71044334CA48}"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15062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9F41C-9D4C-4D22-8442-71044334CA48}"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261652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9F41C-9D4C-4D22-8442-71044334CA48}"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126611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9F41C-9D4C-4D22-8442-71044334CA48}"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238066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5A9F41C-9D4C-4D22-8442-71044334CA48}"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353367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5A9F41C-9D4C-4D22-8442-71044334CA48}"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6BCA3-B798-470F-9EF0-95082723E6D1}" type="slidenum">
              <a:rPr lang="en-US" smtClean="0"/>
              <a:t>‹#›</a:t>
            </a:fld>
            <a:endParaRPr lang="en-US"/>
          </a:p>
        </p:txBody>
      </p:sp>
    </p:spTree>
    <p:extLst>
      <p:ext uri="{BB962C8B-B14F-4D97-AF65-F5344CB8AC3E}">
        <p14:creationId xmlns:p14="http://schemas.microsoft.com/office/powerpoint/2010/main" val="26444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35A9F41C-9D4C-4D22-8442-71044334CA48}" type="datetimeFigureOut">
              <a:rPr lang="en-US" smtClean="0"/>
              <a:t>5/21/2023</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B6A6BCA3-B798-470F-9EF0-95082723E6D1}" type="slidenum">
              <a:rPr lang="en-US" smtClean="0"/>
              <a:t>‹#›</a:t>
            </a:fld>
            <a:endParaRPr lang="en-US"/>
          </a:p>
        </p:txBody>
      </p:sp>
    </p:spTree>
    <p:extLst>
      <p:ext uri="{BB962C8B-B14F-4D97-AF65-F5344CB8AC3E}">
        <p14:creationId xmlns:p14="http://schemas.microsoft.com/office/powerpoint/2010/main" val="32783048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aviation-safety.net/"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injuryfacts.nsc.org/home-and-community/safety-topics/deaths-by-transportation-mode/"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hyperlink" Target="https://www.airlinequality.com/review-pages/a-z-airline-reviews/airline-review-rating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aviation-safety.n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airlinequality.com/review-pages/a-z-airline-reviews/airline-review-ratings/" TargetMode="External"/><Relationship Id="rId4" Type="http://schemas.openxmlformats.org/officeDocument/2006/relationships/hyperlink" Target="https://injuryfacts.nsc.org/home-and-community/safety-topics/deaths-by-transportation-m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7D792064-AC36-FA3F-BADC-954BBFAF4BDA}"/>
              </a:ext>
            </a:extLst>
          </p:cNvPr>
          <p:cNvPicPr>
            <a:picLocks noChangeAspect="1"/>
          </p:cNvPicPr>
          <p:nvPr/>
        </p:nvPicPr>
        <p:blipFill rotWithShape="1">
          <a:blip r:embed="rId3"/>
          <a:srcRect l="12820" t="5576" r="10090" b="6743"/>
          <a:stretch/>
        </p:blipFill>
        <p:spPr>
          <a:xfrm>
            <a:off x="10040365" y="10035739"/>
            <a:ext cx="2285462" cy="2318181"/>
          </a:xfrm>
          <a:prstGeom prst="rect">
            <a:avLst/>
          </a:prstGeom>
        </p:spPr>
      </p:pic>
      <p:pic>
        <p:nvPicPr>
          <p:cNvPr id="79" name="Picture 78">
            <a:extLst>
              <a:ext uri="{FF2B5EF4-FFF2-40B4-BE49-F238E27FC236}">
                <a16:creationId xmlns:a16="http://schemas.microsoft.com/office/drawing/2014/main" id="{1ABBD732-AAD1-B562-6DB5-683528FBA244}"/>
              </a:ext>
            </a:extLst>
          </p:cNvPr>
          <p:cNvPicPr>
            <a:picLocks noChangeAspect="1"/>
          </p:cNvPicPr>
          <p:nvPr/>
        </p:nvPicPr>
        <p:blipFill rotWithShape="1">
          <a:blip r:embed="rId4"/>
          <a:srcRect l="4463" r="29084"/>
          <a:stretch/>
        </p:blipFill>
        <p:spPr>
          <a:xfrm>
            <a:off x="7362618" y="525980"/>
            <a:ext cx="5581622" cy="3349088"/>
          </a:xfrm>
          <a:prstGeom prst="rect">
            <a:avLst/>
          </a:prstGeom>
        </p:spPr>
      </p:pic>
      <p:pic>
        <p:nvPicPr>
          <p:cNvPr id="123" name="Picture 122">
            <a:extLst>
              <a:ext uri="{FF2B5EF4-FFF2-40B4-BE49-F238E27FC236}">
                <a16:creationId xmlns:a16="http://schemas.microsoft.com/office/drawing/2014/main" id="{A2633555-7403-2CBE-DE9E-5A21A4D461F7}"/>
              </a:ext>
            </a:extLst>
          </p:cNvPr>
          <p:cNvPicPr>
            <a:picLocks noChangeAspect="1"/>
          </p:cNvPicPr>
          <p:nvPr/>
        </p:nvPicPr>
        <p:blipFill>
          <a:blip r:embed="rId5"/>
          <a:stretch>
            <a:fillRect/>
          </a:stretch>
        </p:blipFill>
        <p:spPr>
          <a:xfrm>
            <a:off x="3994561" y="4558995"/>
            <a:ext cx="4826029" cy="3297074"/>
          </a:xfrm>
          <a:prstGeom prst="rect">
            <a:avLst/>
          </a:prstGeom>
        </p:spPr>
      </p:pic>
      <p:sp>
        <p:nvSpPr>
          <p:cNvPr id="495" name="Arrow: Chevron 494">
            <a:extLst>
              <a:ext uri="{FF2B5EF4-FFF2-40B4-BE49-F238E27FC236}">
                <a16:creationId xmlns:a16="http://schemas.microsoft.com/office/drawing/2014/main" id="{65D56CFB-E3C7-3962-D7E3-91D7E448A292}"/>
              </a:ext>
            </a:extLst>
          </p:cNvPr>
          <p:cNvSpPr/>
          <p:nvPr/>
        </p:nvSpPr>
        <p:spPr>
          <a:xfrm rot="5400000">
            <a:off x="-754012" y="13548743"/>
            <a:ext cx="5064785" cy="3535086"/>
          </a:xfrm>
          <a:prstGeom prst="chevron">
            <a:avLst>
              <a:gd name="adj" fmla="val 32599"/>
            </a:avLst>
          </a:prstGeom>
          <a:solidFill>
            <a:srgbClr val="2D2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4" name="Arrow: Chevron 493">
            <a:extLst>
              <a:ext uri="{FF2B5EF4-FFF2-40B4-BE49-F238E27FC236}">
                <a16:creationId xmlns:a16="http://schemas.microsoft.com/office/drawing/2014/main" id="{CA91FA15-4705-FB02-00AB-81E63BCA1FED}"/>
              </a:ext>
            </a:extLst>
          </p:cNvPr>
          <p:cNvSpPr/>
          <p:nvPr/>
        </p:nvSpPr>
        <p:spPr>
          <a:xfrm rot="5400000">
            <a:off x="-771612" y="9118646"/>
            <a:ext cx="5064781" cy="3535086"/>
          </a:xfrm>
          <a:prstGeom prst="chevron">
            <a:avLst>
              <a:gd name="adj" fmla="val 32599"/>
            </a:avLst>
          </a:prstGeom>
          <a:solidFill>
            <a:srgbClr val="2D2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2" name="Arrow: Chevron 481">
            <a:extLst>
              <a:ext uri="{FF2B5EF4-FFF2-40B4-BE49-F238E27FC236}">
                <a16:creationId xmlns:a16="http://schemas.microsoft.com/office/drawing/2014/main" id="{68B4D9D0-9AB1-F8D2-9097-81EE55C4239D}"/>
              </a:ext>
            </a:extLst>
          </p:cNvPr>
          <p:cNvSpPr/>
          <p:nvPr/>
        </p:nvSpPr>
        <p:spPr>
          <a:xfrm rot="5400000">
            <a:off x="-766254" y="4699040"/>
            <a:ext cx="5064777" cy="3535086"/>
          </a:xfrm>
          <a:prstGeom prst="chevron">
            <a:avLst>
              <a:gd name="adj" fmla="val 32599"/>
            </a:avLst>
          </a:prstGeom>
          <a:solidFill>
            <a:srgbClr val="2D2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TextBox 103">
            <a:extLst>
              <a:ext uri="{FF2B5EF4-FFF2-40B4-BE49-F238E27FC236}">
                <a16:creationId xmlns:a16="http://schemas.microsoft.com/office/drawing/2014/main" id="{8C1478DC-A0F5-4EA0-756E-03C0A2671B3B}"/>
              </a:ext>
            </a:extLst>
          </p:cNvPr>
          <p:cNvSpPr txBox="1"/>
          <p:nvPr/>
        </p:nvSpPr>
        <p:spPr>
          <a:xfrm>
            <a:off x="3983831" y="8237722"/>
            <a:ext cx="9038366" cy="1561068"/>
          </a:xfrm>
          <a:prstGeom prst="rect">
            <a:avLst/>
          </a:prstGeom>
          <a:noFill/>
        </p:spPr>
        <p:txBody>
          <a:bodyPr wrap="square" rtlCol="0">
            <a:spAutoFit/>
          </a:bodyPr>
          <a:lstStyle/>
          <a:p>
            <a:pPr>
              <a:lnSpc>
                <a:spcPts val="4000"/>
              </a:lnSpc>
            </a:pPr>
            <a:r>
              <a:rPr lang="en-US" sz="2400" b="1"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What’s the Scare?</a:t>
            </a:r>
          </a:p>
          <a:p>
            <a:pPr>
              <a:lnSpc>
                <a:spcPts val="4000"/>
              </a:lnSpc>
            </a:pPr>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Commercial flights outnumber </a:t>
            </a:r>
            <a:r>
              <a:rPr lang="en-US" sz="2400" b="1" dirty="0">
                <a:solidFill>
                  <a:srgbClr val="FF93FF"/>
                </a:solidFill>
                <a:latin typeface="Selawik" panose="020B0502040204020203" pitchFamily="34" charset="0"/>
                <a:ea typeface="Microsoft YaHei Light" panose="020B0502040204020203" pitchFamily="34" charset="-122"/>
                <a:cs typeface="Segoe UI Semibold" panose="020B0702040204020203" pitchFamily="34" charset="0"/>
              </a:rPr>
              <a:t>private flights</a:t>
            </a:r>
            <a:r>
              <a:rPr lang="en-US" sz="2400" b="1" dirty="0">
                <a:solidFill>
                  <a:srgbClr val="FF89FF"/>
                </a:solidFill>
                <a:latin typeface="Selawik" panose="020B0502040204020203" pitchFamily="34" charset="0"/>
                <a:ea typeface="Microsoft YaHei Light" panose="020B0502040204020203" pitchFamily="34" charset="-122"/>
                <a:cs typeface="Segoe UI Semibold" panose="020B0702040204020203" pitchFamily="34" charset="0"/>
              </a:rPr>
              <a:t> </a:t>
            </a:r>
            <a:r>
              <a:rPr lang="en-US" sz="2800" b="1"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10</a:t>
            </a:r>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 to </a:t>
            </a:r>
            <a:r>
              <a:rPr lang="en-US" sz="3200" b="1" dirty="0">
                <a:solidFill>
                  <a:srgbClr val="FF93FF"/>
                </a:solidFill>
                <a:latin typeface="Selawik" panose="020B0502040204020203" pitchFamily="34" charset="0"/>
                <a:ea typeface="Microsoft YaHei Light" panose="020B0502040204020203" pitchFamily="34" charset="-122"/>
                <a:cs typeface="Segoe UI Semibold" panose="020B0702040204020203" pitchFamily="34" charset="0"/>
              </a:rPr>
              <a:t>1</a:t>
            </a:r>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 in the sky but they now account for nearly half the accidents</a:t>
            </a:r>
            <a:endParaRPr lang="en-US" sz="2000" dirty="0">
              <a:solidFill>
                <a:srgbClr val="FF66FF"/>
              </a:solidFill>
              <a:latin typeface="Selawik Light" panose="020B0502040204020203" pitchFamily="34" charset="0"/>
              <a:ea typeface="Microsoft YaHei Light" panose="020B0502040204020203" pitchFamily="34" charset="-122"/>
              <a:cs typeface="Segoe UI Semibold" panose="020B0702040204020203" pitchFamily="34" charset="0"/>
            </a:endParaRPr>
          </a:p>
        </p:txBody>
      </p:sp>
      <p:pic>
        <p:nvPicPr>
          <p:cNvPr id="209" name="Picture 208">
            <a:extLst>
              <a:ext uri="{FF2B5EF4-FFF2-40B4-BE49-F238E27FC236}">
                <a16:creationId xmlns:a16="http://schemas.microsoft.com/office/drawing/2014/main" id="{C57BEF5E-022D-50B4-5C6C-A9C68E897841}"/>
              </a:ext>
            </a:extLst>
          </p:cNvPr>
          <p:cNvPicPr>
            <a:picLocks noChangeAspect="1"/>
          </p:cNvPicPr>
          <p:nvPr/>
        </p:nvPicPr>
        <p:blipFill>
          <a:blip r:embed="rId6"/>
          <a:stretch>
            <a:fillRect/>
          </a:stretch>
        </p:blipFill>
        <p:spPr>
          <a:xfrm>
            <a:off x="4492464" y="10319358"/>
            <a:ext cx="4765722" cy="1880001"/>
          </a:xfrm>
          <a:prstGeom prst="rect">
            <a:avLst/>
          </a:prstGeom>
        </p:spPr>
      </p:pic>
      <p:sp>
        <p:nvSpPr>
          <p:cNvPr id="492" name="TextBox 491">
            <a:extLst>
              <a:ext uri="{FF2B5EF4-FFF2-40B4-BE49-F238E27FC236}">
                <a16:creationId xmlns:a16="http://schemas.microsoft.com/office/drawing/2014/main" id="{88D060D1-16AA-6266-5FCD-CC1BC57F7C13}"/>
              </a:ext>
            </a:extLst>
          </p:cNvPr>
          <p:cNvSpPr txBox="1"/>
          <p:nvPr/>
        </p:nvSpPr>
        <p:spPr>
          <a:xfrm>
            <a:off x="255697" y="10069023"/>
            <a:ext cx="3034529" cy="1785104"/>
          </a:xfrm>
          <a:prstGeom prst="rect">
            <a:avLst/>
          </a:prstGeom>
          <a:noFill/>
        </p:spPr>
        <p:txBody>
          <a:bodyPr wrap="square" rtlCol="0">
            <a:spAutoFit/>
          </a:bodyPr>
          <a:lstStyle/>
          <a:p>
            <a:pPr algn="ctr">
              <a:spcAft>
                <a:spcPts val="600"/>
              </a:spcAft>
            </a:pPr>
            <a:r>
              <a:rPr lang="en-US" sz="2800" spc="240" dirty="0">
                <a:solidFill>
                  <a:srgbClr val="FFCC00"/>
                </a:solidFill>
                <a:latin typeface="Selawik" panose="020B0502040204020203" pitchFamily="34" charset="0"/>
              </a:rPr>
              <a:t>  </a:t>
            </a:r>
            <a:r>
              <a:rPr lang="en-US" sz="3600" b="1" spc="240" dirty="0">
                <a:ln>
                  <a:solidFill>
                    <a:srgbClr val="FFCC00"/>
                  </a:solidFill>
                </a:ln>
                <a:solidFill>
                  <a:srgbClr val="FFCC00"/>
                </a:solidFill>
                <a:latin typeface="Selawik" panose="020B0502040204020203" pitchFamily="34" charset="0"/>
              </a:rPr>
              <a:t>STEP 2</a:t>
            </a:r>
            <a:endParaRPr lang="en-US" sz="3200" b="1" spc="240" dirty="0">
              <a:ln>
                <a:solidFill>
                  <a:srgbClr val="FFCC00"/>
                </a:solidFill>
              </a:ln>
              <a:solidFill>
                <a:srgbClr val="FFCC00"/>
              </a:solidFill>
              <a:latin typeface="Selawik" panose="020B0502040204020203" pitchFamily="34" charset="0"/>
            </a:endParaRPr>
          </a:p>
          <a:p>
            <a:pPr algn="ctr">
              <a:spcAft>
                <a:spcPts val="600"/>
              </a:spcAft>
            </a:pPr>
            <a:r>
              <a:rPr lang="en-US" sz="3200" spc="240" dirty="0">
                <a:solidFill>
                  <a:srgbClr val="FFCC00"/>
                </a:solidFill>
                <a:latin typeface="Selawik" panose="020B0502040204020203" pitchFamily="34" charset="0"/>
              </a:rPr>
              <a:t> </a:t>
            </a:r>
          </a:p>
          <a:p>
            <a:pPr algn="ctr"/>
            <a:r>
              <a:rPr lang="en-US" sz="3200" dirty="0">
                <a:solidFill>
                  <a:schemeClr val="bg1"/>
                </a:solidFill>
                <a:latin typeface="Selawik" panose="020B0502040204020203" pitchFamily="34" charset="0"/>
              </a:rPr>
              <a:t>Fly Commercial</a:t>
            </a:r>
            <a:endParaRPr lang="en-US" sz="2000" dirty="0">
              <a:solidFill>
                <a:schemeClr val="bg1"/>
              </a:solidFill>
              <a:latin typeface="Selawik" panose="020B0502040204020203" pitchFamily="34" charset="0"/>
            </a:endParaRPr>
          </a:p>
        </p:txBody>
      </p:sp>
      <p:sp>
        <p:nvSpPr>
          <p:cNvPr id="493" name="TextBox 492">
            <a:extLst>
              <a:ext uri="{FF2B5EF4-FFF2-40B4-BE49-F238E27FC236}">
                <a16:creationId xmlns:a16="http://schemas.microsoft.com/office/drawing/2014/main" id="{08E39502-E797-AD47-43C9-2FEEC5B37381}"/>
              </a:ext>
            </a:extLst>
          </p:cNvPr>
          <p:cNvSpPr txBox="1"/>
          <p:nvPr/>
        </p:nvSpPr>
        <p:spPr>
          <a:xfrm>
            <a:off x="77501" y="14410094"/>
            <a:ext cx="3535086" cy="1908215"/>
          </a:xfrm>
          <a:prstGeom prst="rect">
            <a:avLst/>
          </a:prstGeom>
          <a:noFill/>
        </p:spPr>
        <p:txBody>
          <a:bodyPr wrap="square" rtlCol="0">
            <a:spAutoFit/>
          </a:bodyPr>
          <a:lstStyle/>
          <a:p>
            <a:pPr algn="ctr">
              <a:spcAft>
                <a:spcPts val="600"/>
              </a:spcAft>
            </a:pPr>
            <a:r>
              <a:rPr lang="en-US" sz="2400" spc="240" dirty="0">
                <a:solidFill>
                  <a:srgbClr val="FFCC00"/>
                </a:solidFill>
                <a:latin typeface="Selawik" panose="020B0502040204020203" pitchFamily="34" charset="0"/>
              </a:rPr>
              <a:t>  </a:t>
            </a:r>
            <a:r>
              <a:rPr lang="en-US" sz="3600" b="1" spc="240" dirty="0">
                <a:ln>
                  <a:solidFill>
                    <a:srgbClr val="FFCC00"/>
                  </a:solidFill>
                </a:ln>
                <a:solidFill>
                  <a:srgbClr val="FFCC00"/>
                </a:solidFill>
                <a:latin typeface="Selawik" panose="020B0502040204020203" pitchFamily="34" charset="0"/>
              </a:rPr>
              <a:t>STEP 3</a:t>
            </a:r>
          </a:p>
          <a:p>
            <a:pPr algn="ctr">
              <a:spcAft>
                <a:spcPts val="600"/>
              </a:spcAft>
            </a:pPr>
            <a:r>
              <a:rPr lang="en-US" sz="3200" spc="240" dirty="0">
                <a:solidFill>
                  <a:srgbClr val="FFCC00"/>
                </a:solidFill>
                <a:latin typeface="Selawik" panose="020B0502040204020203" pitchFamily="34" charset="0"/>
              </a:rPr>
              <a:t> </a:t>
            </a:r>
          </a:p>
          <a:p>
            <a:pPr algn="ctr"/>
            <a:r>
              <a:rPr lang="en-US" sz="3600" dirty="0">
                <a:solidFill>
                  <a:schemeClr val="bg1"/>
                </a:solidFill>
                <a:latin typeface="Selawik" panose="020B0502040204020203" pitchFamily="34" charset="0"/>
              </a:rPr>
              <a:t>Fly </a:t>
            </a:r>
            <a:r>
              <a:rPr lang="en-US" sz="3600" dirty="0">
                <a:solidFill>
                  <a:srgbClr val="FFCC00"/>
                </a:solidFill>
                <a:latin typeface="Nordique Inline" panose="00000500000000000000" pitchFamily="2" charset="0"/>
                <a:ea typeface="Yu Gothic UI Semibold" panose="020B0700000000000000" pitchFamily="34" charset="-128"/>
                <a:cs typeface="LilyUPC" panose="020B0604020202020204" pitchFamily="34" charset="-34"/>
              </a:rPr>
              <a:t>SUN</a:t>
            </a:r>
            <a:r>
              <a:rPr lang="en-US" sz="3600" dirty="0">
                <a:solidFill>
                  <a:schemeClr val="bg1"/>
                </a:solidFill>
                <a:latin typeface="Nordique Inline" panose="00000500000000000000" pitchFamily="2" charset="0"/>
                <a:ea typeface="Yu Gothic UI Semibold" panose="020B0700000000000000" pitchFamily="34" charset="-128"/>
                <a:cs typeface="LilyUPC" panose="020B0604020202020204" pitchFamily="34" charset="-34"/>
              </a:rPr>
              <a:t>SET</a:t>
            </a:r>
            <a:r>
              <a:rPr lang="en-US" dirty="0">
                <a:solidFill>
                  <a:schemeClr val="bg1"/>
                </a:solidFill>
                <a:latin typeface="Nordique Inline" panose="00000500000000000000" pitchFamily="2" charset="0"/>
                <a:ea typeface="Yu Gothic UI Semibold" panose="020B0700000000000000" pitchFamily="34" charset="-128"/>
                <a:cs typeface="Nirmala UI Semilight" panose="020B0402040204020203" pitchFamily="34" charset="0"/>
              </a:rPr>
              <a:t> </a:t>
            </a:r>
            <a:r>
              <a:rPr lang="en-US" sz="3200" i="1" dirty="0">
                <a:solidFill>
                  <a:schemeClr val="bg1"/>
                </a:solidFill>
                <a:latin typeface="Abadi Extra Light" panose="020B0204020104020204" pitchFamily="34" charset="0"/>
                <a:ea typeface="Microsoft JhengHei" panose="020B0604030504040204" pitchFamily="34" charset="-120"/>
                <a:cs typeface="Segoe UI Semibold" panose="020B0702040204020203" pitchFamily="34" charset="0"/>
              </a:rPr>
              <a:t>AIR</a:t>
            </a:r>
            <a:r>
              <a:rPr lang="en-US" sz="3600" dirty="0">
                <a:solidFill>
                  <a:schemeClr val="bg1"/>
                </a:solidFill>
                <a:latin typeface="Selawik" panose="020B0502040204020203" pitchFamily="34" charset="0"/>
              </a:rPr>
              <a:t> </a:t>
            </a:r>
            <a:endParaRPr lang="en-US" sz="3200" dirty="0">
              <a:solidFill>
                <a:schemeClr val="bg1"/>
              </a:solidFill>
              <a:latin typeface="Selawik" panose="020B0502040204020203" pitchFamily="34" charset="0"/>
            </a:endParaRPr>
          </a:p>
        </p:txBody>
      </p:sp>
      <p:sp>
        <p:nvSpPr>
          <p:cNvPr id="483" name="TextBox 482">
            <a:extLst>
              <a:ext uri="{FF2B5EF4-FFF2-40B4-BE49-F238E27FC236}">
                <a16:creationId xmlns:a16="http://schemas.microsoft.com/office/drawing/2014/main" id="{FBB91B17-FC2B-5ABB-E263-57570FDE3B1E}"/>
              </a:ext>
            </a:extLst>
          </p:cNvPr>
          <p:cNvSpPr txBox="1"/>
          <p:nvPr/>
        </p:nvSpPr>
        <p:spPr>
          <a:xfrm>
            <a:off x="131713" y="5566673"/>
            <a:ext cx="3426662" cy="1723549"/>
          </a:xfrm>
          <a:prstGeom prst="rect">
            <a:avLst/>
          </a:prstGeom>
          <a:noFill/>
        </p:spPr>
        <p:txBody>
          <a:bodyPr wrap="square" rtlCol="0">
            <a:spAutoFit/>
          </a:bodyPr>
          <a:lstStyle/>
          <a:p>
            <a:pPr algn="ctr">
              <a:spcAft>
                <a:spcPts val="600"/>
              </a:spcAft>
            </a:pPr>
            <a:r>
              <a:rPr lang="en-US" sz="3600" b="1" spc="240" dirty="0">
                <a:ln>
                  <a:solidFill>
                    <a:srgbClr val="FFCC00"/>
                  </a:solidFill>
                </a:ln>
                <a:solidFill>
                  <a:srgbClr val="FFCC00"/>
                </a:solidFill>
                <a:latin typeface="Selawik" panose="020B0502040204020203" pitchFamily="34" charset="0"/>
              </a:rPr>
              <a:t>STEP 1</a:t>
            </a:r>
            <a:r>
              <a:rPr lang="en-US" sz="2800" b="1" spc="240" dirty="0">
                <a:ln>
                  <a:solidFill>
                    <a:srgbClr val="FFCC00"/>
                  </a:solidFill>
                </a:ln>
                <a:solidFill>
                  <a:srgbClr val="FFCC00"/>
                </a:solidFill>
                <a:latin typeface="Selawik" panose="020B0502040204020203" pitchFamily="34" charset="0"/>
              </a:rPr>
              <a:t> </a:t>
            </a:r>
          </a:p>
          <a:p>
            <a:pPr algn="ctr">
              <a:spcAft>
                <a:spcPts val="600"/>
              </a:spcAft>
            </a:pPr>
            <a:r>
              <a:rPr lang="en-US" sz="2800" spc="240" dirty="0">
                <a:solidFill>
                  <a:srgbClr val="FFCC00"/>
                </a:solidFill>
                <a:latin typeface="Selawik" panose="020B0502040204020203" pitchFamily="34" charset="0"/>
              </a:rPr>
              <a:t> </a:t>
            </a:r>
          </a:p>
          <a:p>
            <a:pPr algn="ctr"/>
            <a:r>
              <a:rPr lang="en-US" sz="3200" dirty="0">
                <a:solidFill>
                  <a:schemeClr val="bg1"/>
                </a:solidFill>
                <a:latin typeface="Selawik" panose="020B0502040204020203" pitchFamily="34" charset="0"/>
              </a:rPr>
              <a:t>Get the Facts</a:t>
            </a:r>
            <a:endParaRPr lang="en-US" sz="2800" dirty="0">
              <a:solidFill>
                <a:schemeClr val="bg1"/>
              </a:solidFill>
              <a:latin typeface="Selawik" panose="020B0502040204020203" pitchFamily="34" charset="0"/>
            </a:endParaRPr>
          </a:p>
        </p:txBody>
      </p:sp>
      <p:sp>
        <p:nvSpPr>
          <p:cNvPr id="481" name="Arrow: Pentagon 480">
            <a:extLst>
              <a:ext uri="{FF2B5EF4-FFF2-40B4-BE49-F238E27FC236}">
                <a16:creationId xmlns:a16="http://schemas.microsoft.com/office/drawing/2014/main" id="{526AC6B7-3F8E-DD85-0A56-3F82A7797A73}"/>
              </a:ext>
            </a:extLst>
          </p:cNvPr>
          <p:cNvSpPr/>
          <p:nvPr/>
        </p:nvSpPr>
        <p:spPr>
          <a:xfrm rot="5400000">
            <a:off x="-483979" y="477214"/>
            <a:ext cx="4500352" cy="3545923"/>
          </a:xfrm>
          <a:prstGeom prst="homePlate">
            <a:avLst>
              <a:gd name="adj" fmla="val 31648"/>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TextBox 411">
            <a:extLst>
              <a:ext uri="{FF2B5EF4-FFF2-40B4-BE49-F238E27FC236}">
                <a16:creationId xmlns:a16="http://schemas.microsoft.com/office/drawing/2014/main" id="{9FF7FCDF-DD93-4F7A-B4A7-DB647A1B7813}"/>
              </a:ext>
            </a:extLst>
          </p:cNvPr>
          <p:cNvSpPr txBox="1"/>
          <p:nvPr/>
        </p:nvSpPr>
        <p:spPr>
          <a:xfrm>
            <a:off x="90472" y="715722"/>
            <a:ext cx="3437850" cy="3144451"/>
          </a:xfrm>
          <a:prstGeom prst="rect">
            <a:avLst/>
          </a:prstGeom>
          <a:noFill/>
          <a:ln>
            <a:noFill/>
          </a:ln>
        </p:spPr>
        <p:txBody>
          <a:bodyPr wrap="square" rtlCol="0">
            <a:spAutoFit/>
          </a:bodyPr>
          <a:lstStyle/>
          <a:p>
            <a:pPr algn="ctr">
              <a:lnSpc>
                <a:spcPts val="6000"/>
              </a:lnSpc>
              <a:spcAft>
                <a:spcPts val="480"/>
              </a:spcAft>
            </a:pPr>
            <a:r>
              <a:rPr lang="en-US" sz="4400" spc="600" dirty="0">
                <a:solidFill>
                  <a:srgbClr val="333399"/>
                </a:solidFill>
                <a:latin typeface="Nordique Inline" panose="00000500000000000000" pitchFamily="2" charset="0"/>
                <a:cs typeface="LilyUPC" panose="020B0604020202020204" pitchFamily="34" charset="-34"/>
              </a:rPr>
              <a:t>AIR-SCARE SURVIVAL GUIDE</a:t>
            </a:r>
            <a:endParaRPr lang="en-US" spc="600" dirty="0">
              <a:solidFill>
                <a:srgbClr val="333399"/>
              </a:solidFill>
              <a:latin typeface="Nordique Inline" panose="00000500000000000000" pitchFamily="2" charset="0"/>
              <a:cs typeface="LilyUPC" panose="020B0604020202020204" pitchFamily="34" charset="-34"/>
            </a:endParaRPr>
          </a:p>
          <a:p>
            <a:pPr algn="ctr">
              <a:lnSpc>
                <a:spcPts val="6000"/>
              </a:lnSpc>
              <a:spcAft>
                <a:spcPts val="480"/>
              </a:spcAft>
            </a:pPr>
            <a:r>
              <a:rPr lang="en-US" sz="3200" spc="600" dirty="0">
                <a:solidFill>
                  <a:srgbClr val="333399"/>
                </a:solidFill>
                <a:latin typeface="Nordique Inline" panose="00000500000000000000" pitchFamily="2" charset="0"/>
                <a:cs typeface="LilyUPC" panose="020B0604020202020204" pitchFamily="34" charset="-34"/>
              </a:rPr>
              <a:t>2023</a:t>
            </a:r>
            <a:endParaRPr lang="en-US" sz="2800" spc="600" dirty="0">
              <a:solidFill>
                <a:srgbClr val="333399"/>
              </a:solidFill>
              <a:latin typeface="Nordique Inline" panose="00000500000000000000" pitchFamily="2" charset="0"/>
              <a:cs typeface="LilyUPC" panose="020B0604020202020204" pitchFamily="34" charset="-34"/>
            </a:endParaRPr>
          </a:p>
        </p:txBody>
      </p:sp>
      <p:pic>
        <p:nvPicPr>
          <p:cNvPr id="74" name="Picture 73">
            <a:extLst>
              <a:ext uri="{FF2B5EF4-FFF2-40B4-BE49-F238E27FC236}">
                <a16:creationId xmlns:a16="http://schemas.microsoft.com/office/drawing/2014/main" id="{A0170011-5F14-CBFB-4267-876B11140341}"/>
              </a:ext>
            </a:extLst>
          </p:cNvPr>
          <p:cNvPicPr>
            <a:picLocks noChangeAspect="1"/>
          </p:cNvPicPr>
          <p:nvPr/>
        </p:nvPicPr>
        <p:blipFill rotWithShape="1">
          <a:blip r:embed="rId7"/>
          <a:srcRect b="71185"/>
          <a:stretch/>
        </p:blipFill>
        <p:spPr>
          <a:xfrm>
            <a:off x="1242500" y="15488908"/>
            <a:ext cx="685800" cy="177170"/>
          </a:xfrm>
          <a:prstGeom prst="rect">
            <a:avLst/>
          </a:prstGeom>
        </p:spPr>
      </p:pic>
      <p:sp>
        <p:nvSpPr>
          <p:cNvPr id="91" name="TextBox 90">
            <a:extLst>
              <a:ext uri="{FF2B5EF4-FFF2-40B4-BE49-F238E27FC236}">
                <a16:creationId xmlns:a16="http://schemas.microsoft.com/office/drawing/2014/main" id="{8568D08D-EE3E-D144-1C48-5EBDBD2C0481}"/>
              </a:ext>
            </a:extLst>
          </p:cNvPr>
          <p:cNvSpPr txBox="1"/>
          <p:nvPr/>
        </p:nvSpPr>
        <p:spPr>
          <a:xfrm>
            <a:off x="4050081" y="697642"/>
            <a:ext cx="2540124" cy="2793522"/>
          </a:xfrm>
          <a:prstGeom prst="rect">
            <a:avLst/>
          </a:prstGeom>
          <a:noFill/>
        </p:spPr>
        <p:txBody>
          <a:bodyPr wrap="square" rtlCol="0">
            <a:spAutoFit/>
          </a:bodyPr>
          <a:lstStyle/>
          <a:p>
            <a:pPr>
              <a:lnSpc>
                <a:spcPct val="150000"/>
              </a:lnSpc>
            </a:pPr>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When comparing yearly fatalities, it’s easy to see why people choose to fly</a:t>
            </a:r>
          </a:p>
        </p:txBody>
      </p:sp>
      <p:sp>
        <p:nvSpPr>
          <p:cNvPr id="220" name="TextBox 219">
            <a:extLst>
              <a:ext uri="{FF2B5EF4-FFF2-40B4-BE49-F238E27FC236}">
                <a16:creationId xmlns:a16="http://schemas.microsoft.com/office/drawing/2014/main" id="{3A0F0F91-E515-E022-CB3C-41CEA72E5224}"/>
              </a:ext>
            </a:extLst>
          </p:cNvPr>
          <p:cNvSpPr txBox="1"/>
          <p:nvPr/>
        </p:nvSpPr>
        <p:spPr>
          <a:xfrm>
            <a:off x="10387100" y="10709179"/>
            <a:ext cx="1591991" cy="856645"/>
          </a:xfrm>
          <a:prstGeom prst="rect">
            <a:avLst/>
          </a:prstGeom>
          <a:noFill/>
        </p:spPr>
        <p:txBody>
          <a:bodyPr wrap="square" rtlCol="0">
            <a:spAutoFit/>
          </a:bodyPr>
          <a:lstStyle/>
          <a:p>
            <a:pPr algn="ctr"/>
            <a:r>
              <a:rPr lang="en-US" sz="3200" b="1" dirty="0">
                <a:solidFill>
                  <a:srgbClr val="FF93FF"/>
                </a:solidFill>
                <a:latin typeface="Agency FB" panose="020B0503020202020204" pitchFamily="34" charset="0"/>
                <a:ea typeface="Microsoft JhengHei" panose="020B0604030504040204" pitchFamily="34" charset="-120"/>
                <a:cs typeface="Microsoft New Tai Lue" panose="020B0502040204020203" pitchFamily="34" charset="0"/>
              </a:rPr>
              <a:t>45%</a:t>
            </a:r>
            <a:r>
              <a:rPr lang="en-US" b="1" dirty="0">
                <a:solidFill>
                  <a:srgbClr val="FF93FF"/>
                </a:solidFill>
                <a:latin typeface="Bahnschrift Light SemiCondensed" panose="020B0502040204020203" pitchFamily="34" charset="0"/>
                <a:ea typeface="Segoe UI Black" panose="020B0A02040204020203" pitchFamily="34" charset="0"/>
                <a:cs typeface="Microsoft New Tai Lue" panose="020B0502040204020203" pitchFamily="34" charset="0"/>
              </a:rPr>
              <a:t> </a:t>
            </a:r>
          </a:p>
          <a:p>
            <a:pPr algn="ctr">
              <a:spcBef>
                <a:spcPts val="240"/>
              </a:spcBef>
            </a:pPr>
            <a:r>
              <a:rPr lang="en-US" sz="1600" dirty="0">
                <a:solidFill>
                  <a:srgbClr val="FF93FF"/>
                </a:solidFill>
                <a:latin typeface="Bahnschrift Light SemiCondensed" panose="020B0502040204020203" pitchFamily="34" charset="0"/>
                <a:ea typeface="Segoe UI Black" panose="020B0A02040204020203" pitchFamily="34" charset="0"/>
                <a:cs typeface="Microsoft New Tai Lue" panose="020B0502040204020203" pitchFamily="34" charset="0"/>
              </a:rPr>
              <a:t>of Accidents </a:t>
            </a:r>
          </a:p>
        </p:txBody>
      </p:sp>
      <p:sp>
        <p:nvSpPr>
          <p:cNvPr id="120" name="TextBox 119">
            <a:extLst>
              <a:ext uri="{FF2B5EF4-FFF2-40B4-BE49-F238E27FC236}">
                <a16:creationId xmlns:a16="http://schemas.microsoft.com/office/drawing/2014/main" id="{A2CD14AC-A0C7-0FB0-0E9F-8CF6B4122184}"/>
              </a:ext>
            </a:extLst>
          </p:cNvPr>
          <p:cNvSpPr txBox="1"/>
          <p:nvPr/>
        </p:nvSpPr>
        <p:spPr>
          <a:xfrm>
            <a:off x="7347362" y="4715191"/>
            <a:ext cx="5745977" cy="1572675"/>
          </a:xfrm>
          <a:prstGeom prst="rect">
            <a:avLst/>
          </a:prstGeom>
          <a:noFill/>
        </p:spPr>
        <p:txBody>
          <a:bodyPr wrap="square" rtlCol="0">
            <a:spAutoFit/>
          </a:bodyPr>
          <a:lstStyle/>
          <a:p>
            <a:pPr algn="ctr">
              <a:lnSpc>
                <a:spcPts val="4000"/>
              </a:lnSpc>
            </a:pPr>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The global average for accidents gets lower every year which means </a:t>
            </a:r>
          </a:p>
          <a:p>
            <a:pPr algn="r">
              <a:lnSpc>
                <a:spcPts val="4000"/>
              </a:lnSpc>
            </a:pPr>
            <a:r>
              <a:rPr lang="en-US" sz="2400" b="1" i="1" dirty="0">
                <a:solidFill>
                  <a:schemeClr val="accent4">
                    <a:lumMod val="60000"/>
                    <a:lumOff val="40000"/>
                  </a:schemeClr>
                </a:solidFill>
                <a:latin typeface="Selawik" panose="020B0502040204020203" pitchFamily="34" charset="0"/>
                <a:ea typeface="Microsoft YaHei Light" panose="020B0502040204020203" pitchFamily="34" charset="-122"/>
                <a:cs typeface="Segoe UI Semibold" panose="020B0702040204020203" pitchFamily="34" charset="0"/>
              </a:rPr>
              <a:t>“Now” is always the safest time to fly!</a:t>
            </a:r>
          </a:p>
        </p:txBody>
      </p:sp>
      <p:pic>
        <p:nvPicPr>
          <p:cNvPr id="540" name="Graphic 539" descr="Rating 3 Star with solid fill">
            <a:extLst>
              <a:ext uri="{FF2B5EF4-FFF2-40B4-BE49-F238E27FC236}">
                <a16:creationId xmlns:a16="http://schemas.microsoft.com/office/drawing/2014/main" id="{FDF9DC65-9D3E-0D13-B8BE-7AFFB5EBB1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63236" y="14085543"/>
            <a:ext cx="1342904" cy="1342904"/>
          </a:xfrm>
          <a:prstGeom prst="rect">
            <a:avLst/>
          </a:prstGeom>
          <a:effectLst>
            <a:glow rad="101600">
              <a:schemeClr val="accent4">
                <a:satMod val="175000"/>
                <a:alpha val="40000"/>
              </a:schemeClr>
            </a:glow>
          </a:effectLst>
        </p:spPr>
      </p:pic>
      <p:pic>
        <p:nvPicPr>
          <p:cNvPr id="541" name="Graphic 540" descr="Rating 3 Star with solid fill">
            <a:extLst>
              <a:ext uri="{FF2B5EF4-FFF2-40B4-BE49-F238E27FC236}">
                <a16:creationId xmlns:a16="http://schemas.microsoft.com/office/drawing/2014/main" id="{FC82C825-1C9F-C257-3B66-6591FBEDF6AE}"/>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4023" r="1"/>
          <a:stretch/>
        </p:blipFill>
        <p:spPr>
          <a:xfrm>
            <a:off x="11594672" y="14090979"/>
            <a:ext cx="878828" cy="1332032"/>
          </a:xfrm>
          <a:prstGeom prst="rect">
            <a:avLst/>
          </a:prstGeom>
          <a:effectLst>
            <a:glow rad="101600">
              <a:schemeClr val="accent4">
                <a:satMod val="175000"/>
                <a:alpha val="40000"/>
              </a:schemeClr>
            </a:glow>
          </a:effectLst>
        </p:spPr>
      </p:pic>
      <p:sp>
        <p:nvSpPr>
          <p:cNvPr id="549" name="TextBox 548">
            <a:extLst>
              <a:ext uri="{FF2B5EF4-FFF2-40B4-BE49-F238E27FC236}">
                <a16:creationId xmlns:a16="http://schemas.microsoft.com/office/drawing/2014/main" id="{1440810F-5988-A485-4DDC-3D24648BFF39}"/>
              </a:ext>
            </a:extLst>
          </p:cNvPr>
          <p:cNvSpPr txBox="1"/>
          <p:nvPr/>
        </p:nvSpPr>
        <p:spPr>
          <a:xfrm>
            <a:off x="3996996" y="13198811"/>
            <a:ext cx="8949679" cy="830997"/>
          </a:xfrm>
          <a:prstGeom prst="rect">
            <a:avLst/>
          </a:prstGeom>
          <a:noFill/>
        </p:spPr>
        <p:txBody>
          <a:bodyPr wrap="square" rtlCol="0">
            <a:spAutoFit/>
          </a:bodyPr>
          <a:lstStyle/>
          <a:p>
            <a:r>
              <a:rPr lang="en-US" sz="2400" dirty="0">
                <a:solidFill>
                  <a:schemeClr val="bg1"/>
                </a:solidFill>
                <a:latin typeface="Selawik" panose="020B0502040204020203" pitchFamily="34" charset="0"/>
                <a:ea typeface="Microsoft YaHei Light" panose="020B0502040204020203" pitchFamily="34" charset="-122"/>
                <a:cs typeface="Segoe UI Semibold" panose="020B0702040204020203" pitchFamily="34" charset="0"/>
              </a:rPr>
              <a:t>A commercial ticket with Sunset Air is not only safer, but our consumer ratings put us ahead of the rest</a:t>
            </a:r>
            <a:endParaRPr lang="en-US" sz="2000" dirty="0">
              <a:solidFill>
                <a:srgbClr val="FF66FF"/>
              </a:solidFill>
              <a:latin typeface="Selawik Light" panose="020B0502040204020203" pitchFamily="34" charset="0"/>
              <a:ea typeface="Microsoft YaHei Light" panose="020B0502040204020203" pitchFamily="34" charset="-122"/>
              <a:cs typeface="Segoe UI Semibold" panose="020B0702040204020203" pitchFamily="34" charset="0"/>
            </a:endParaRPr>
          </a:p>
        </p:txBody>
      </p:sp>
      <p:sp>
        <p:nvSpPr>
          <p:cNvPr id="551" name="TextBox 550">
            <a:extLst>
              <a:ext uri="{FF2B5EF4-FFF2-40B4-BE49-F238E27FC236}">
                <a16:creationId xmlns:a16="http://schemas.microsoft.com/office/drawing/2014/main" id="{01BAEC6A-01EF-B3F6-F4D4-C70079F5F7D3}"/>
              </a:ext>
            </a:extLst>
          </p:cNvPr>
          <p:cNvSpPr txBox="1"/>
          <p:nvPr/>
        </p:nvSpPr>
        <p:spPr>
          <a:xfrm>
            <a:off x="10023441" y="12360706"/>
            <a:ext cx="2229856" cy="338554"/>
          </a:xfrm>
          <a:prstGeom prst="rect">
            <a:avLst/>
          </a:prstGeom>
          <a:noFill/>
        </p:spPr>
        <p:txBody>
          <a:bodyPr wrap="square">
            <a:spAutoFit/>
          </a:bodyPr>
          <a:lstStyle/>
          <a:p>
            <a:pPr algn="ctr">
              <a:spcBef>
                <a:spcPts val="240"/>
              </a:spcBef>
            </a:pPr>
            <a:r>
              <a:rPr lang="en-US" sz="1600" i="1" dirty="0">
                <a:solidFill>
                  <a:srgbClr val="FF93FF"/>
                </a:solidFill>
                <a:latin typeface="Bahnschrift Light SemiCondensed" panose="020B0502040204020203" pitchFamily="34" charset="0"/>
                <a:ea typeface="Segoe UI Black" panose="020B0A02040204020203" pitchFamily="34" charset="0"/>
                <a:cs typeface="Microsoft New Tai Lue" panose="020B0502040204020203" pitchFamily="34" charset="0"/>
              </a:rPr>
              <a:t>* Excluding Military</a:t>
            </a:r>
          </a:p>
        </p:txBody>
      </p:sp>
      <p:pic>
        <p:nvPicPr>
          <p:cNvPr id="553" name="Picture 552">
            <a:extLst>
              <a:ext uri="{FF2B5EF4-FFF2-40B4-BE49-F238E27FC236}">
                <a16:creationId xmlns:a16="http://schemas.microsoft.com/office/drawing/2014/main" id="{1F2751E3-FB1E-7A7A-A4CF-ECC7C50FAD4D}"/>
              </a:ext>
            </a:extLst>
          </p:cNvPr>
          <p:cNvPicPr>
            <a:picLocks noChangeAspect="1"/>
          </p:cNvPicPr>
          <p:nvPr/>
        </p:nvPicPr>
        <p:blipFill>
          <a:blip r:embed="rId10"/>
          <a:stretch>
            <a:fillRect/>
          </a:stretch>
        </p:blipFill>
        <p:spPr>
          <a:xfrm>
            <a:off x="4159692" y="14290875"/>
            <a:ext cx="5431266" cy="2782030"/>
          </a:xfrm>
          <a:prstGeom prst="rect">
            <a:avLst/>
          </a:prstGeom>
        </p:spPr>
      </p:pic>
      <p:pic>
        <p:nvPicPr>
          <p:cNvPr id="560" name="Graphic 559" descr="Target Audience with solid fill">
            <a:extLst>
              <a:ext uri="{FF2B5EF4-FFF2-40B4-BE49-F238E27FC236}">
                <a16:creationId xmlns:a16="http://schemas.microsoft.com/office/drawing/2014/main" id="{BF9BDF6C-3DDA-9013-741E-B2AAEC85E39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96217" y="15023518"/>
            <a:ext cx="2119774" cy="2119774"/>
          </a:xfrm>
          <a:prstGeom prst="rect">
            <a:avLst/>
          </a:prstGeom>
        </p:spPr>
      </p:pic>
      <p:sp>
        <p:nvSpPr>
          <p:cNvPr id="562" name="TextBox 561">
            <a:extLst>
              <a:ext uri="{FF2B5EF4-FFF2-40B4-BE49-F238E27FC236}">
                <a16:creationId xmlns:a16="http://schemas.microsoft.com/office/drawing/2014/main" id="{BFF7A1BA-B0BC-79A5-ADFF-C8C4F8C3A10B}"/>
              </a:ext>
            </a:extLst>
          </p:cNvPr>
          <p:cNvSpPr txBox="1"/>
          <p:nvPr/>
        </p:nvSpPr>
        <p:spPr>
          <a:xfrm>
            <a:off x="116378" y="17929664"/>
            <a:ext cx="13599622" cy="461665"/>
          </a:xfrm>
          <a:prstGeom prst="rect">
            <a:avLst/>
          </a:prstGeom>
          <a:noFill/>
        </p:spPr>
        <p:txBody>
          <a:bodyPr wrap="square">
            <a:spAutoFit/>
          </a:bodyPr>
          <a:lstStyle/>
          <a:p>
            <a:r>
              <a:rPr lang="en-US" sz="1200" b="0" i="0" u="none" strike="noStrike" dirty="0">
                <a:solidFill>
                  <a:srgbClr val="8B8BD9"/>
                </a:solidFill>
                <a:effectLst/>
                <a:latin typeface="+mj-lt"/>
                <a:hlinkClick r:id="rId13">
                  <a:extLst>
                    <a:ext uri="{A12FA001-AC4F-418D-AE19-62706E023703}">
                      <ahyp:hlinkClr xmlns:ahyp="http://schemas.microsoft.com/office/drawing/2018/hyperlinkcolor" val="tx"/>
                    </a:ext>
                  </a:extLst>
                </a:hlinkClick>
              </a:rPr>
              <a:t>http://aviation-safety.net</a:t>
            </a:r>
            <a:r>
              <a:rPr lang="en-US" sz="1200" b="0" i="0" u="none" strike="noStrike" dirty="0">
                <a:solidFill>
                  <a:srgbClr val="8B8BD9"/>
                </a:solidFill>
                <a:effectLst/>
                <a:latin typeface="+mj-lt"/>
              </a:rPr>
              <a:t>  *  </a:t>
            </a:r>
            <a:r>
              <a:rPr lang="en-US" sz="1200" dirty="0">
                <a:solidFill>
                  <a:srgbClr val="8B8BD9"/>
                </a:solidFill>
                <a:hlinkClick r:id="rId14">
                  <a:extLst>
                    <a:ext uri="{A12FA001-AC4F-418D-AE19-62706E023703}">
                      <ahyp:hlinkClr xmlns:ahyp="http://schemas.microsoft.com/office/drawing/2018/hyperlinkcolor" val="tx"/>
                    </a:ext>
                  </a:extLst>
                </a:hlinkClick>
              </a:rPr>
              <a:t>https://www.airlinequality.com/review-pages/a-z-airline-reviews/airline-review-ratings/</a:t>
            </a:r>
            <a:r>
              <a:rPr lang="en-US" sz="1200" dirty="0">
                <a:solidFill>
                  <a:srgbClr val="8B8BD9"/>
                </a:solidFill>
              </a:rPr>
              <a:t> * </a:t>
            </a:r>
            <a:r>
              <a:rPr lang="en-US" sz="1200" dirty="0">
                <a:solidFill>
                  <a:srgbClr val="8B8BD9"/>
                </a:solidFill>
                <a:hlinkClick r:id="rId15">
                  <a:extLst>
                    <a:ext uri="{A12FA001-AC4F-418D-AE19-62706E023703}">
                      <ahyp:hlinkClr xmlns:ahyp="http://schemas.microsoft.com/office/drawing/2018/hyperlinkcolor" val="tx"/>
                    </a:ext>
                  </a:extLst>
                </a:hlinkClick>
              </a:rPr>
              <a:t>https://injuryfacts.nsc.org/home-and-community/safety-topics/deaths-by-transportation-mode/</a:t>
            </a:r>
            <a:endParaRPr lang="en-US" sz="1200" dirty="0">
              <a:solidFill>
                <a:srgbClr val="8B8BD9"/>
              </a:solidFill>
            </a:endParaRPr>
          </a:p>
          <a:p>
            <a:r>
              <a:rPr lang="en-US" sz="1200" b="0" i="0" u="none" strike="noStrike" dirty="0">
                <a:solidFill>
                  <a:srgbClr val="8B8BD9"/>
                </a:solidFill>
                <a:effectLst/>
                <a:latin typeface="+mj-lt"/>
              </a:rPr>
              <a:t>  </a:t>
            </a:r>
          </a:p>
        </p:txBody>
      </p:sp>
      <p:sp>
        <p:nvSpPr>
          <p:cNvPr id="565" name="TextBox 564">
            <a:extLst>
              <a:ext uri="{FF2B5EF4-FFF2-40B4-BE49-F238E27FC236}">
                <a16:creationId xmlns:a16="http://schemas.microsoft.com/office/drawing/2014/main" id="{B0350669-FA86-B07D-E390-9FE10582FC9C}"/>
              </a:ext>
            </a:extLst>
          </p:cNvPr>
          <p:cNvSpPr txBox="1"/>
          <p:nvPr/>
        </p:nvSpPr>
        <p:spPr>
          <a:xfrm>
            <a:off x="131713" y="17679398"/>
            <a:ext cx="902322" cy="338554"/>
          </a:xfrm>
          <a:prstGeom prst="rect">
            <a:avLst/>
          </a:prstGeom>
          <a:noFill/>
        </p:spPr>
        <p:txBody>
          <a:bodyPr wrap="square">
            <a:spAutoFit/>
          </a:bodyPr>
          <a:lstStyle/>
          <a:p>
            <a:r>
              <a:rPr lang="en-US" sz="1600" b="1" i="0" u="none" strike="noStrike" dirty="0">
                <a:solidFill>
                  <a:srgbClr val="8B8BD9"/>
                </a:solidFill>
                <a:effectLst/>
                <a:latin typeface="+mj-lt"/>
              </a:rPr>
              <a:t>Sources</a:t>
            </a:r>
            <a:endParaRPr lang="en-US" sz="1400" b="1" i="0" u="none" strike="noStrike" dirty="0">
              <a:solidFill>
                <a:srgbClr val="8B8BD9"/>
              </a:solidFill>
              <a:effectLst/>
              <a:latin typeface="+mj-lt"/>
            </a:endParaRPr>
          </a:p>
        </p:txBody>
      </p:sp>
    </p:spTree>
    <p:extLst>
      <p:ext uri="{BB962C8B-B14F-4D97-AF65-F5344CB8AC3E}">
        <p14:creationId xmlns:p14="http://schemas.microsoft.com/office/powerpoint/2010/main" val="172351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24340-3A18-F39E-3F1E-3EB6E20DC539}"/>
              </a:ext>
            </a:extLst>
          </p:cNvPr>
          <p:cNvSpPr txBox="1"/>
          <p:nvPr/>
        </p:nvSpPr>
        <p:spPr>
          <a:xfrm>
            <a:off x="685800" y="1245347"/>
            <a:ext cx="12585700" cy="15234940"/>
          </a:xfrm>
          <a:prstGeom prst="rect">
            <a:avLst/>
          </a:prstGeom>
          <a:noFill/>
        </p:spPr>
        <p:txBody>
          <a:bodyPr wrap="square" rtlCol="0">
            <a:spAutoFit/>
          </a:bodyPr>
          <a:lstStyle/>
          <a:p>
            <a:pPr algn="ctr"/>
            <a:r>
              <a:rPr lang="en-US" sz="3600" dirty="0"/>
              <a:t>Sources</a:t>
            </a:r>
          </a:p>
          <a:p>
            <a:pPr algn="ctr"/>
            <a:endParaRPr lang="en-US" sz="3600" dirty="0"/>
          </a:p>
          <a:p>
            <a:r>
              <a:rPr lang="en-US" sz="2400" b="0" i="0" u="none" strike="noStrike" dirty="0">
                <a:solidFill>
                  <a:srgbClr val="000000"/>
                </a:solidFill>
                <a:effectLst/>
              </a:rPr>
              <a:t>Accidents &amp; Fatalities Data</a:t>
            </a:r>
          </a:p>
          <a:p>
            <a:r>
              <a:rPr lang="en-US" sz="2400" b="0" i="0" u="none" strike="noStrike" dirty="0">
                <a:solidFill>
                  <a:srgbClr val="8B8BD9"/>
                </a:solidFill>
                <a:effectLst/>
                <a:hlinkClick r:id="rId3">
                  <a:extLst>
                    <a:ext uri="{A12FA001-AC4F-418D-AE19-62706E023703}">
                      <ahyp:hlinkClr xmlns:ahyp="http://schemas.microsoft.com/office/drawing/2018/hyperlinkcolor" val="tx"/>
                    </a:ext>
                  </a:extLst>
                </a:hlinkClick>
              </a:rPr>
              <a:t>http://aviation-safety.net</a:t>
            </a:r>
            <a:endParaRPr lang="en-US" sz="2400" b="0" i="0" u="none" strike="noStrike" dirty="0">
              <a:solidFill>
                <a:srgbClr val="8B8BD9"/>
              </a:solidFill>
              <a:effectLst/>
            </a:endParaRPr>
          </a:p>
          <a:p>
            <a:r>
              <a:rPr lang="en-US" sz="2400" dirty="0">
                <a:solidFill>
                  <a:srgbClr val="8B8BD9"/>
                </a:solidFill>
              </a:rPr>
              <a:t> </a:t>
            </a:r>
          </a:p>
          <a:p>
            <a:r>
              <a:rPr lang="en-US" sz="2400" dirty="0"/>
              <a:t>Deaths by Mode of Transportation</a:t>
            </a:r>
          </a:p>
          <a:p>
            <a:r>
              <a:rPr lang="en-US" sz="2400" dirty="0">
                <a:solidFill>
                  <a:srgbClr val="8B8BD9"/>
                </a:solidFill>
                <a:hlinkClick r:id="rId4">
                  <a:extLst>
                    <a:ext uri="{A12FA001-AC4F-418D-AE19-62706E023703}">
                      <ahyp:hlinkClr xmlns:ahyp="http://schemas.microsoft.com/office/drawing/2018/hyperlinkcolor" val="tx"/>
                    </a:ext>
                  </a:extLst>
                </a:hlinkClick>
              </a:rPr>
              <a:t>https://injuryfacts.nsc.org/home-and-community/safety-topics/deaths-by-transportation-mode/</a:t>
            </a:r>
            <a:endParaRPr lang="en-US" sz="2400" dirty="0">
              <a:solidFill>
                <a:srgbClr val="8B8BD9"/>
              </a:solidFill>
            </a:endParaRPr>
          </a:p>
          <a:p>
            <a:endParaRPr lang="en-US" sz="2400" dirty="0">
              <a:solidFill>
                <a:srgbClr val="FF66FF"/>
              </a:solidFill>
            </a:endParaRPr>
          </a:p>
          <a:p>
            <a:r>
              <a:rPr lang="en-US" sz="2400" dirty="0"/>
              <a:t>Airline Rating Data  </a:t>
            </a:r>
          </a:p>
          <a:p>
            <a:r>
              <a:rPr lang="en-US" sz="2400" dirty="0">
                <a:solidFill>
                  <a:srgbClr val="8B8BD9"/>
                </a:solidFill>
                <a:hlinkClick r:id="rId5">
                  <a:extLst>
                    <a:ext uri="{A12FA001-AC4F-418D-AE19-62706E023703}">
                      <ahyp:hlinkClr xmlns:ahyp="http://schemas.microsoft.com/office/drawing/2018/hyperlinkcolor" val="tx"/>
                    </a:ext>
                  </a:extLst>
                </a:hlinkClick>
              </a:rPr>
              <a:t>https://www.airlinequality.com/review-pages/a-z-airline-reviews/airline-review-ratings/</a:t>
            </a:r>
            <a:endParaRPr lang="en-US" sz="2400" dirty="0">
              <a:solidFill>
                <a:srgbClr val="8B8BD9"/>
              </a:solidFill>
            </a:endParaRPr>
          </a:p>
          <a:p>
            <a:endParaRPr lang="en-US" sz="3200" dirty="0">
              <a:solidFill>
                <a:schemeClr val="bg1"/>
              </a:solidFill>
            </a:endParaRPr>
          </a:p>
          <a:p>
            <a:endParaRPr lang="en-US" sz="3200" dirty="0">
              <a:solidFill>
                <a:schemeClr val="bg1"/>
              </a:solidFill>
            </a:endParaRPr>
          </a:p>
          <a:p>
            <a:pPr algn="ctr"/>
            <a:r>
              <a:rPr lang="en-US" sz="3200" dirty="0"/>
              <a:t>Essay</a:t>
            </a:r>
          </a:p>
          <a:p>
            <a:endParaRPr lang="en-US" sz="2400" dirty="0"/>
          </a:p>
          <a:p>
            <a:r>
              <a:rPr lang="en-US" sz="2400" dirty="0"/>
              <a:t>As a follow-up to my blog post, the over-arching theme of my infographic is somewhat, tongue-in-cheek with its title “Air-Scare Survival Guide”.  I broke down my major points into ‘survival steps’ which put together clarify why flying is safe, what caused the scare, and why my airline is the safest choice. Each point was backed up with 2 visual elements with some written detail as needed to complete the story. </a:t>
            </a:r>
          </a:p>
          <a:p>
            <a:endParaRPr lang="en-US" sz="2400" dirty="0"/>
          </a:p>
          <a:p>
            <a:r>
              <a:rPr lang="en-US" sz="2400" dirty="0"/>
              <a:t>For this project task I wanted to grab attention by using more graphic or playful illustrations of data. Unlike internal teams, I wanted to rely as little as possible on groups of numbers and axes and other traditional chart qualities. Instead, I really tried to use size, color, and design to draw attention to each visualization’s most defining element. I chose to keep colors within my brand color scheme for “sunset”. I themed yellow to represent air-travel itself and the airline. Pink was used as the cautionary or opposing color. Colorful Icons with value labels were used to create a mock-travel-scene to compare fatality rates across modes. I though it was important to avoid the line chart because it contained more data than needed to make my point and it used a log scale axis, which is not ideal to me for this audience. I simplified my historical data by using decades instead of years and averages instead of individual values to quickly show the safety improvement trend. I chose icons illustrating the ratio of flight types to boost the context and impact of my pie chart which I kept as simple </a:t>
            </a:r>
            <a:r>
              <a:rPr lang="en-US" sz="2400"/>
              <a:t>as possible.  </a:t>
            </a:r>
            <a:r>
              <a:rPr lang="en-US" sz="2400" dirty="0"/>
              <a:t>Bars again worked well compare crash counts across airlines. </a:t>
            </a:r>
          </a:p>
          <a:p>
            <a:endParaRPr lang="en-US" sz="2400" dirty="0"/>
          </a:p>
          <a:p>
            <a:r>
              <a:rPr lang="en-US" sz="2400" dirty="0"/>
              <a:t>The largest ethical concern I had was my choice of words around commercial vs non-commercial. Non-commercial is not actually a distinction in aviation and it includes more than just private jets. I chose to rely on the phrase “private flights” because it could give my audience a recognizable concept. I think this distinction would be much easier to discuss and clarify quickly in an audio format, and I intend to keep that in mind for our next project task. </a:t>
            </a:r>
            <a:endParaRPr lang="en-US" sz="2800" dirty="0"/>
          </a:p>
        </p:txBody>
      </p:sp>
    </p:spTree>
    <p:extLst>
      <p:ext uri="{BB962C8B-B14F-4D97-AF65-F5344CB8AC3E}">
        <p14:creationId xmlns:p14="http://schemas.microsoft.com/office/powerpoint/2010/main" val="2569923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14575</TotalTime>
  <Words>584</Words>
  <Application>Microsoft Office PowerPoint</Application>
  <PresentationFormat>Custom</PresentationFormat>
  <Paragraphs>44</Paragraphs>
  <Slides>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Abadi Extra Light</vt:lpstr>
      <vt:lpstr>Agency FB</vt:lpstr>
      <vt:lpstr>Arial</vt:lpstr>
      <vt:lpstr>Bahnschrift Light SemiCondensed</vt:lpstr>
      <vt:lpstr>Calibri</vt:lpstr>
      <vt:lpstr>Calibri Light</vt:lpstr>
      <vt:lpstr>Nordique Inline</vt:lpstr>
      <vt:lpstr>Selawik</vt:lpstr>
      <vt:lpstr>Selawik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Figueroa</dc:creator>
  <cp:lastModifiedBy>Holly Figueroa</cp:lastModifiedBy>
  <cp:revision>16</cp:revision>
  <dcterms:created xsi:type="dcterms:W3CDTF">2023-05-12T01:44:15Z</dcterms:created>
  <dcterms:modified xsi:type="dcterms:W3CDTF">2023-05-22T04:43:27Z</dcterms:modified>
</cp:coreProperties>
</file>