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8" r:id="rId6"/>
    <p:sldId id="261" r:id="rId7"/>
    <p:sldId id="265" r:id="rId8"/>
    <p:sldId id="262" r:id="rId9"/>
    <p:sldId id="263" r:id="rId10"/>
    <p:sldId id="267" r:id="rId11"/>
    <p:sldId id="266" r:id="rId12"/>
    <p:sldId id="270" r:id="rId13"/>
    <p:sldId id="272" r:id="rId14"/>
    <p:sldId id="273" r:id="rId15"/>
    <p:sldId id="275" r:id="rId16"/>
    <p:sldId id="274" r:id="rId17"/>
    <p:sldId id="271" r:id="rId18"/>
    <p:sldId id="276" r:id="rId19"/>
    <p:sldId id="277"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9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1882" y="35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E2C6D-464E-4BD8-85C2-A35567849279}" type="datetimeFigureOut">
              <a:rPr lang="en-US" smtClean="0"/>
              <a:t>11/19/2021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74C0C-7B05-4462-9255-62517BE5D200}" type="slidenum">
              <a:rPr lang="en-US" smtClean="0"/>
              <a:t>‹#›</a:t>
            </a:fld>
            <a:endParaRPr lang="en-US"/>
          </a:p>
        </p:txBody>
      </p:sp>
    </p:spTree>
    <p:extLst>
      <p:ext uri="{BB962C8B-B14F-4D97-AF65-F5344CB8AC3E}">
        <p14:creationId xmlns:p14="http://schemas.microsoft.com/office/powerpoint/2010/main" val="385906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E74C0C-7B05-4462-9255-62517BE5D200}" type="slidenum">
              <a:rPr lang="en-US" smtClean="0"/>
              <a:t>1</a:t>
            </a:fld>
            <a:endParaRPr lang="en-US"/>
          </a:p>
        </p:txBody>
      </p:sp>
    </p:spTree>
    <p:extLst>
      <p:ext uri="{BB962C8B-B14F-4D97-AF65-F5344CB8AC3E}">
        <p14:creationId xmlns:p14="http://schemas.microsoft.com/office/powerpoint/2010/main" val="77235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E31F41-F17B-40D3-B2C4-E6502AA5D4FC}"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155567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31F41-F17B-40D3-B2C4-E6502AA5D4FC}"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140355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31F41-F17B-40D3-B2C4-E6502AA5D4FC}"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34920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31F41-F17B-40D3-B2C4-E6502AA5D4FC}"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342909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31F41-F17B-40D3-B2C4-E6502AA5D4FC}"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313185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31F41-F17B-40D3-B2C4-E6502AA5D4FC}"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141663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31F41-F17B-40D3-B2C4-E6502AA5D4FC}"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14519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31F41-F17B-40D3-B2C4-E6502AA5D4FC}"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400373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31F41-F17B-40D3-B2C4-E6502AA5D4FC}"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8774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31F41-F17B-40D3-B2C4-E6502AA5D4FC}"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57034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31F41-F17B-40D3-B2C4-E6502AA5D4FC}"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CF4C2-F88B-4B9F-8EC9-A23067374A1B}" type="slidenum">
              <a:rPr lang="en-US" smtClean="0"/>
              <a:t>‹#›</a:t>
            </a:fld>
            <a:endParaRPr lang="en-US"/>
          </a:p>
        </p:txBody>
      </p:sp>
    </p:spTree>
    <p:extLst>
      <p:ext uri="{BB962C8B-B14F-4D97-AF65-F5344CB8AC3E}">
        <p14:creationId xmlns:p14="http://schemas.microsoft.com/office/powerpoint/2010/main" val="63424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31F41-F17B-40D3-B2C4-E6502AA5D4FC}" type="datetimeFigureOut">
              <a:rPr lang="en-US" smtClean="0"/>
              <a:t>11/19/2021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CF4C2-F88B-4B9F-8EC9-A23067374A1B}" type="slidenum">
              <a:rPr lang="en-US" smtClean="0"/>
              <a:t>‹#›</a:t>
            </a:fld>
            <a:endParaRPr lang="en-US"/>
          </a:p>
        </p:txBody>
      </p:sp>
    </p:spTree>
    <p:extLst>
      <p:ext uri="{BB962C8B-B14F-4D97-AF65-F5344CB8AC3E}">
        <p14:creationId xmlns:p14="http://schemas.microsoft.com/office/powerpoint/2010/main" val="2421672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verse.harvard.edu/dataset.xhtml?persistentId=doi:10.7910/DVN/ICTI8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group of people in clothing&#10;&#10;Description automatically generated with low confidence">
            <a:extLst>
              <a:ext uri="{FF2B5EF4-FFF2-40B4-BE49-F238E27FC236}">
                <a16:creationId xmlns:a16="http://schemas.microsoft.com/office/drawing/2014/main" id="{C0D31580-006A-41DA-8621-DB72C20C25F7}"/>
              </a:ext>
            </a:extLst>
          </p:cNvPr>
          <p:cNvPicPr>
            <a:picLocks noChangeAspect="1"/>
          </p:cNvPicPr>
          <p:nvPr/>
        </p:nvPicPr>
        <p:blipFill rotWithShape="1">
          <a:blip r:embed="rId3">
            <a:extLst>
              <a:ext uri="{28A0092B-C50C-407E-A947-70E740481C1C}">
                <a14:useLocalDpi xmlns:a14="http://schemas.microsoft.com/office/drawing/2010/main" val="0"/>
              </a:ext>
            </a:extLst>
          </a:blip>
          <a:srcRect t="14775" r="1" b="12621"/>
          <a:stretch/>
        </p:blipFill>
        <p:spPr>
          <a:xfrm>
            <a:off x="3520440" y="-478"/>
            <a:ext cx="5623560" cy="2286478"/>
          </a:xfrm>
          <a:prstGeom prst="rect">
            <a:avLst/>
          </a:prstGeom>
        </p:spPr>
      </p:pic>
      <p:pic>
        <p:nvPicPr>
          <p:cNvPr id="21" name="Picture 20" descr="A group of people holding flags&#10;&#10;Description automatically generated with low confidence">
            <a:extLst>
              <a:ext uri="{FF2B5EF4-FFF2-40B4-BE49-F238E27FC236}">
                <a16:creationId xmlns:a16="http://schemas.microsoft.com/office/drawing/2014/main" id="{DB83E778-C12D-4C79-93E8-3FFB7073A9C8}"/>
              </a:ext>
            </a:extLst>
          </p:cNvPr>
          <p:cNvPicPr>
            <a:picLocks noChangeAspect="1"/>
          </p:cNvPicPr>
          <p:nvPr/>
        </p:nvPicPr>
        <p:blipFill rotWithShape="1">
          <a:blip r:embed="rId4">
            <a:extLst>
              <a:ext uri="{28A0092B-C50C-407E-A947-70E740481C1C}">
                <a14:useLocalDpi xmlns:a14="http://schemas.microsoft.com/office/drawing/2010/main" val="0"/>
              </a:ext>
            </a:extLst>
          </a:blip>
          <a:srcRect r="1" b="16556"/>
          <a:stretch/>
        </p:blipFill>
        <p:spPr>
          <a:xfrm>
            <a:off x="4251960" y="2285999"/>
            <a:ext cx="4892040" cy="2286000"/>
          </a:xfrm>
          <a:prstGeom prst="rect">
            <a:avLst/>
          </a:prstGeom>
        </p:spPr>
      </p:pic>
      <p:pic>
        <p:nvPicPr>
          <p:cNvPr id="6" name="Picture 5">
            <a:extLst>
              <a:ext uri="{FF2B5EF4-FFF2-40B4-BE49-F238E27FC236}">
                <a16:creationId xmlns:a16="http://schemas.microsoft.com/office/drawing/2014/main" id="{C2981EFD-EFD1-44DC-8E17-D3E6B830575E}"/>
              </a:ext>
            </a:extLst>
          </p:cNvPr>
          <p:cNvPicPr>
            <a:picLocks noChangeAspect="1"/>
          </p:cNvPicPr>
          <p:nvPr/>
        </p:nvPicPr>
        <p:blipFill rotWithShape="1">
          <a:blip r:embed="rId5"/>
          <a:srcRect t="14710" r="5" b="5"/>
          <a:stretch/>
        </p:blipFill>
        <p:spPr>
          <a:xfrm>
            <a:off x="5128591" y="4571999"/>
            <a:ext cx="4015409" cy="2286000"/>
          </a:xfrm>
          <a:prstGeom prst="rect">
            <a:avLst/>
          </a:prstGeom>
        </p:spPr>
      </p:pic>
      <p:sp>
        <p:nvSpPr>
          <p:cNvPr id="33" name="Freeform 3">
            <a:extLst>
              <a:ext uri="{FF2B5EF4-FFF2-40B4-BE49-F238E27FC236}">
                <a16:creationId xmlns:a16="http://schemas.microsoft.com/office/drawing/2014/main" id="{D3B67387-E1AF-4422-A3BE-470F36AAD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7101525"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
            <a:extLst>
              <a:ext uri="{FF2B5EF4-FFF2-40B4-BE49-F238E27FC236}">
                <a16:creationId xmlns:a16="http://schemas.microsoft.com/office/drawing/2014/main" id="{BFDB170C-F1C9-479A-B799-7374CFFFF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6058538"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EB0A7-883D-4E6F-9279-19B38910E815}"/>
              </a:ext>
            </a:extLst>
          </p:cNvPr>
          <p:cNvSpPr>
            <a:spLocks noGrp="1"/>
          </p:cNvSpPr>
          <p:nvPr>
            <p:ph type="ctrTitle"/>
          </p:nvPr>
        </p:nvSpPr>
        <p:spPr>
          <a:xfrm>
            <a:off x="263363" y="4571998"/>
            <a:ext cx="5223036" cy="1597380"/>
          </a:xfrm>
        </p:spPr>
        <p:txBody>
          <a:bodyPr anchor="t">
            <a:noAutofit/>
          </a:bodyPr>
          <a:lstStyle/>
          <a:p>
            <a:pPr algn="l">
              <a:lnSpc>
                <a:spcPct val="100000"/>
              </a:lnSpc>
              <a:spcBef>
                <a:spcPts val="0"/>
              </a:spcBef>
            </a:pPr>
            <a:r>
              <a:rPr lang="en-US" sz="3600" b="1" dirty="0"/>
              <a:t>Exploratory Data Analysis:</a:t>
            </a:r>
            <a:br>
              <a:rPr lang="en-US" sz="3600" b="1" dirty="0"/>
            </a:br>
            <a:r>
              <a:rPr lang="en-US" sz="3600" b="1" dirty="0"/>
              <a:t>                 </a:t>
            </a:r>
            <a:r>
              <a:rPr lang="en-US" b="1" dirty="0">
                <a:solidFill>
                  <a:srgbClr val="EA5900"/>
                </a:solidFill>
              </a:rPr>
              <a:t>Extremism</a:t>
            </a:r>
            <a:endParaRPr lang="en-US" sz="3600" b="1" dirty="0">
              <a:solidFill>
                <a:srgbClr val="EA5900"/>
              </a:solidFill>
            </a:endParaRPr>
          </a:p>
        </p:txBody>
      </p:sp>
      <p:sp>
        <p:nvSpPr>
          <p:cNvPr id="22" name="TextBox 21">
            <a:extLst>
              <a:ext uri="{FF2B5EF4-FFF2-40B4-BE49-F238E27FC236}">
                <a16:creationId xmlns:a16="http://schemas.microsoft.com/office/drawing/2014/main" id="{CC59B00F-850C-4A50-8621-AB7B44DF5E4E}"/>
              </a:ext>
            </a:extLst>
          </p:cNvPr>
          <p:cNvSpPr txBox="1"/>
          <p:nvPr/>
        </p:nvSpPr>
        <p:spPr>
          <a:xfrm>
            <a:off x="263363" y="475524"/>
            <a:ext cx="2962926" cy="646331"/>
          </a:xfrm>
          <a:prstGeom prst="rect">
            <a:avLst/>
          </a:prstGeom>
          <a:noFill/>
        </p:spPr>
        <p:txBody>
          <a:bodyPr wrap="square" rtlCol="0">
            <a:spAutoFit/>
          </a:bodyPr>
          <a:lstStyle/>
          <a:p>
            <a:r>
              <a:rPr lang="en-US" dirty="0"/>
              <a:t>DSC 530 Final Project</a:t>
            </a:r>
          </a:p>
          <a:p>
            <a:r>
              <a:rPr lang="en-US" dirty="0"/>
              <a:t>Author: Holly Figueroa</a:t>
            </a:r>
          </a:p>
        </p:txBody>
      </p:sp>
    </p:spTree>
    <p:extLst>
      <p:ext uri="{BB962C8B-B14F-4D97-AF65-F5344CB8AC3E}">
        <p14:creationId xmlns:p14="http://schemas.microsoft.com/office/powerpoint/2010/main" val="1024899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kern="1200" dirty="0">
                <a:solidFill>
                  <a:schemeClr val="tx1"/>
                </a:solidFill>
                <a:latin typeface="+mj-lt"/>
                <a:ea typeface="+mj-ea"/>
                <a:cs typeface="+mj-cs"/>
              </a:rPr>
              <a:t>Racism Scores</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Summary</a:t>
            </a:r>
          </a:p>
        </p:txBody>
      </p:sp>
      <p:sp>
        <p:nvSpPr>
          <p:cNvPr id="19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FAB462B-0D7D-4516-8004-E2C248B7227D}"/>
              </a:ext>
            </a:extLst>
          </p:cNvPr>
          <p:cNvSpPr txBox="1"/>
          <p:nvPr/>
        </p:nvSpPr>
        <p:spPr>
          <a:xfrm>
            <a:off x="122995" y="2883837"/>
            <a:ext cx="3341754" cy="260067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600" dirty="0"/>
              <a:t>Standardized scores</a:t>
            </a:r>
          </a:p>
          <a:p>
            <a:pPr indent="-228600" defTabSz="914400">
              <a:lnSpc>
                <a:spcPct val="90000"/>
              </a:lnSpc>
              <a:spcAft>
                <a:spcPts val="600"/>
              </a:spcAft>
              <a:buFont typeface="Arial" panose="020B0604020202020204" pitchFamily="34" charset="0"/>
              <a:buChar char="•"/>
            </a:pPr>
            <a:r>
              <a:rPr lang="en-US" sz="1600" dirty="0"/>
              <a:t>Negative values (higher racism)</a:t>
            </a:r>
          </a:p>
          <a:p>
            <a:pPr indent="-228600" defTabSz="914400">
              <a:lnSpc>
                <a:spcPct val="90000"/>
              </a:lnSpc>
              <a:spcAft>
                <a:spcPts val="600"/>
              </a:spcAft>
              <a:buFont typeface="Arial" panose="020B0604020202020204" pitchFamily="34" charset="0"/>
              <a:buChar char="•"/>
            </a:pPr>
            <a:r>
              <a:rPr lang="en-US" sz="1600" dirty="0"/>
              <a:t>Positive values (lower racism)</a:t>
            </a:r>
          </a:p>
          <a:p>
            <a:pPr indent="-228600" defTabSz="914400">
              <a:lnSpc>
                <a:spcPct val="90000"/>
              </a:lnSpc>
              <a:spcAft>
                <a:spcPts val="600"/>
              </a:spcAft>
              <a:buFont typeface="Arial" panose="020B0604020202020204" pitchFamily="34" charset="0"/>
              <a:buChar char="•"/>
            </a:pPr>
            <a:r>
              <a:rPr lang="en-US" sz="1600" dirty="0"/>
              <a:t>Range  -3.31 to 1.06</a:t>
            </a:r>
          </a:p>
          <a:p>
            <a:pPr indent="-228600" defTabSz="914400">
              <a:lnSpc>
                <a:spcPct val="90000"/>
              </a:lnSpc>
              <a:spcAft>
                <a:spcPts val="600"/>
              </a:spcAft>
              <a:buFont typeface="Arial" panose="020B0604020202020204" pitchFamily="34" charset="0"/>
              <a:buChar char="•"/>
            </a:pPr>
            <a:r>
              <a:rPr lang="en-US" sz="1600" dirty="0"/>
              <a:t>Median 0.03</a:t>
            </a:r>
          </a:p>
          <a:p>
            <a:pPr indent="-228600" defTabSz="914400">
              <a:lnSpc>
                <a:spcPct val="90000"/>
              </a:lnSpc>
              <a:spcAft>
                <a:spcPts val="600"/>
              </a:spcAft>
              <a:buFont typeface="Arial" panose="020B0604020202020204" pitchFamily="34" charset="0"/>
              <a:buChar char="•"/>
            </a:pPr>
            <a:r>
              <a:rPr lang="en-US" sz="1600" dirty="0"/>
              <a:t>Mode 1.05</a:t>
            </a:r>
          </a:p>
          <a:p>
            <a:pPr indent="-228600" defTabSz="914400">
              <a:lnSpc>
                <a:spcPct val="90000"/>
              </a:lnSpc>
              <a:spcAft>
                <a:spcPts val="600"/>
              </a:spcAft>
              <a:buFont typeface="Arial" panose="020B0604020202020204" pitchFamily="34" charset="0"/>
              <a:buChar char="•"/>
            </a:pPr>
            <a:r>
              <a:rPr lang="en-US" sz="1600" dirty="0"/>
              <a:t>&gt; 25% of scores were under 0</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sz="1000" dirty="0"/>
          </a:p>
        </p:txBody>
      </p:sp>
      <p:sp>
        <p:nvSpPr>
          <p:cNvPr id="4" name="TextBox 3">
            <a:extLst>
              <a:ext uri="{FF2B5EF4-FFF2-40B4-BE49-F238E27FC236}">
                <a16:creationId xmlns:a16="http://schemas.microsoft.com/office/drawing/2014/main" id="{AE935327-A155-4166-A301-6D56B0F8C9D4}"/>
              </a:ext>
            </a:extLst>
          </p:cNvPr>
          <p:cNvSpPr txBox="1"/>
          <p:nvPr/>
        </p:nvSpPr>
        <p:spPr>
          <a:xfrm>
            <a:off x="289905" y="2706765"/>
            <a:ext cx="2579180" cy="3207258"/>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p:txBody>
      </p:sp>
      <p:pic>
        <p:nvPicPr>
          <p:cNvPr id="7170" name="Picture 2">
            <a:extLst>
              <a:ext uri="{FF2B5EF4-FFF2-40B4-BE49-F238E27FC236}">
                <a16:creationId xmlns:a16="http://schemas.microsoft.com/office/drawing/2014/main" id="{1EA1359C-6826-45C8-BAE2-5D58C889C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062" y="1783878"/>
            <a:ext cx="5199978" cy="3515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6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20D354-2807-417E-80BB-6C39CFC2A55C}"/>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kern="1200">
                <a:solidFill>
                  <a:schemeClr val="tx1"/>
                </a:solidFill>
                <a:latin typeface="+mj-lt"/>
                <a:ea typeface="+mj-ea"/>
                <a:cs typeface="+mj-cs"/>
              </a:rPr>
              <a:t>Extremism Scores Summary</a:t>
            </a:r>
          </a:p>
        </p:txBody>
      </p:sp>
      <p:sp>
        <p:nvSpPr>
          <p:cNvPr id="77" name="Rectangle 7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7544C39-D496-4DF8-B372-9B12F1399D07}"/>
              </a:ext>
            </a:extLst>
          </p:cNvPr>
          <p:cNvSpPr txBox="1"/>
          <p:nvPr/>
        </p:nvSpPr>
        <p:spPr>
          <a:xfrm>
            <a:off x="278319" y="2718054"/>
            <a:ext cx="3864703" cy="215174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600" dirty="0"/>
              <a:t>Strong positive skew (2.25)</a:t>
            </a:r>
          </a:p>
          <a:p>
            <a:pPr indent="-228600" defTabSz="914400">
              <a:lnSpc>
                <a:spcPct val="90000"/>
              </a:lnSpc>
              <a:spcAft>
                <a:spcPts val="600"/>
              </a:spcAft>
              <a:buFont typeface="Arial" panose="020B0604020202020204" pitchFamily="34" charset="0"/>
              <a:buChar char="•"/>
            </a:pPr>
            <a:r>
              <a:rPr lang="en-US" sz="1600" dirty="0"/>
              <a:t>Scaled 0-10</a:t>
            </a:r>
          </a:p>
          <a:p>
            <a:pPr indent="-228600" defTabSz="914400">
              <a:lnSpc>
                <a:spcPct val="90000"/>
              </a:lnSpc>
              <a:spcAft>
                <a:spcPts val="600"/>
              </a:spcAft>
              <a:buFont typeface="Arial" panose="020B0604020202020204" pitchFamily="34" charset="0"/>
              <a:buChar char="•"/>
            </a:pPr>
            <a:r>
              <a:rPr lang="en-US" sz="1600" dirty="0"/>
              <a:t>0 being least extreme</a:t>
            </a:r>
          </a:p>
          <a:p>
            <a:pPr indent="-228600" defTabSz="914400">
              <a:lnSpc>
                <a:spcPct val="90000"/>
              </a:lnSpc>
              <a:spcAft>
                <a:spcPts val="600"/>
              </a:spcAft>
              <a:buFont typeface="Arial" panose="020B0604020202020204" pitchFamily="34" charset="0"/>
              <a:buChar char="•"/>
            </a:pPr>
            <a:r>
              <a:rPr lang="en-US" sz="1600" dirty="0"/>
              <a:t>Resulting scores ranged from 0 - 9</a:t>
            </a:r>
          </a:p>
          <a:p>
            <a:pPr indent="-228600" defTabSz="914400">
              <a:lnSpc>
                <a:spcPct val="90000"/>
              </a:lnSpc>
              <a:spcAft>
                <a:spcPts val="600"/>
              </a:spcAft>
              <a:buFont typeface="Arial" panose="020B0604020202020204" pitchFamily="34" charset="0"/>
              <a:buChar char="•"/>
            </a:pPr>
            <a:r>
              <a:rPr lang="en-US" sz="1600" dirty="0"/>
              <a:t>Over 75% scored at 1.06 or less</a:t>
            </a:r>
          </a:p>
          <a:p>
            <a:pPr indent="-228600" defTabSz="914400">
              <a:lnSpc>
                <a:spcPct val="90000"/>
              </a:lnSpc>
              <a:spcAft>
                <a:spcPts val="600"/>
              </a:spcAft>
              <a:buFont typeface="Arial" panose="020B0604020202020204" pitchFamily="34" charset="0"/>
              <a:buChar char="•"/>
            </a:pPr>
            <a:r>
              <a:rPr lang="en-US" sz="1600" dirty="0"/>
              <a:t>Mode 0</a:t>
            </a:r>
          </a:p>
          <a:p>
            <a:pPr indent="-228600" defTabSz="914400">
              <a:lnSpc>
                <a:spcPct val="90000"/>
              </a:lnSpc>
              <a:spcAft>
                <a:spcPts val="600"/>
              </a:spcAft>
              <a:buFont typeface="Arial" panose="020B0604020202020204" pitchFamily="34" charset="0"/>
              <a:buChar char="•"/>
            </a:pPr>
            <a:r>
              <a:rPr lang="en-US" sz="1600" dirty="0"/>
              <a:t>Median 0</a:t>
            </a:r>
          </a:p>
        </p:txBody>
      </p:sp>
      <p:pic>
        <p:nvPicPr>
          <p:cNvPr id="8194" name="Picture 2">
            <a:extLst>
              <a:ext uri="{FF2B5EF4-FFF2-40B4-BE49-F238E27FC236}">
                <a16:creationId xmlns:a16="http://schemas.microsoft.com/office/drawing/2014/main" id="{8A773D8E-1EB9-4753-9FF9-7955C4B066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888" y="1757552"/>
            <a:ext cx="5191506" cy="3443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6BD54B-8296-4769-88C5-2A224DA00F18}"/>
              </a:ext>
            </a:extLst>
          </p:cNvPr>
          <p:cNvSpPr txBox="1"/>
          <p:nvPr/>
        </p:nvSpPr>
        <p:spPr>
          <a:xfrm>
            <a:off x="3093155" y="5742790"/>
            <a:ext cx="6073423" cy="369332"/>
          </a:xfrm>
          <a:prstGeom prst="rect">
            <a:avLst/>
          </a:prstGeom>
          <a:noFill/>
        </p:spPr>
        <p:txBody>
          <a:bodyPr wrap="square" rtlCol="0">
            <a:spAutoFit/>
          </a:bodyPr>
          <a:lstStyle/>
          <a:p>
            <a:r>
              <a:rPr lang="en-US" dirty="0"/>
              <a:t>*</a:t>
            </a:r>
            <a:r>
              <a:rPr lang="en-US" sz="1600" dirty="0"/>
              <a:t>Here, higher scores/outlier scores represent the target of interest </a:t>
            </a:r>
            <a:endParaRPr lang="en-US" dirty="0"/>
          </a:p>
        </p:txBody>
      </p:sp>
    </p:spTree>
    <p:extLst>
      <p:ext uri="{BB962C8B-B14F-4D97-AF65-F5344CB8AC3E}">
        <p14:creationId xmlns:p14="http://schemas.microsoft.com/office/powerpoint/2010/main" val="215922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13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6" name="Rectangle 13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B7AB8-254F-4ABB-B3A1-95F83321D6D8}"/>
              </a:ext>
            </a:extLst>
          </p:cNvPr>
          <p:cNvSpPr>
            <a:spLocks noGrp="1"/>
          </p:cNvSpPr>
          <p:nvPr>
            <p:ph type="ctrTitle"/>
          </p:nvPr>
        </p:nvSpPr>
        <p:spPr>
          <a:xfrm>
            <a:off x="651510" y="405575"/>
            <a:ext cx="3751326" cy="1371600"/>
          </a:xfrm>
        </p:spPr>
        <p:txBody>
          <a:bodyPr anchor="ctr">
            <a:normAutofit/>
          </a:bodyPr>
          <a:lstStyle/>
          <a:p>
            <a:pPr algn="l"/>
            <a:r>
              <a:rPr lang="en-US" sz="2800" dirty="0"/>
              <a:t>PMF Exploration</a:t>
            </a:r>
            <a:br>
              <a:rPr lang="en-US" sz="2800" dirty="0"/>
            </a:br>
            <a:r>
              <a:rPr lang="en-US" sz="2800" dirty="0"/>
              <a:t>Extremism &amp; Politics</a:t>
            </a:r>
          </a:p>
        </p:txBody>
      </p:sp>
      <p:sp>
        <p:nvSpPr>
          <p:cNvPr id="3" name="Subtitle 2">
            <a:extLst>
              <a:ext uri="{FF2B5EF4-FFF2-40B4-BE49-F238E27FC236}">
                <a16:creationId xmlns:a16="http://schemas.microsoft.com/office/drawing/2014/main" id="{640C7EC0-CAFC-4BA5-9AC1-3423079929A6}"/>
              </a:ext>
            </a:extLst>
          </p:cNvPr>
          <p:cNvSpPr>
            <a:spLocks noGrp="1"/>
          </p:cNvSpPr>
          <p:nvPr>
            <p:ph type="subTitle" idx="1"/>
          </p:nvPr>
        </p:nvSpPr>
        <p:spPr>
          <a:xfrm>
            <a:off x="4941374" y="505180"/>
            <a:ext cx="3705606" cy="1185353"/>
          </a:xfrm>
        </p:spPr>
        <p:txBody>
          <a:bodyPr anchor="ctr">
            <a:normAutofit/>
          </a:bodyPr>
          <a:lstStyle/>
          <a:p>
            <a:pPr algn="l"/>
            <a:r>
              <a:rPr lang="en-US" sz="2000" dirty="0"/>
              <a:t>Sample was split based on Extremism Scores to explore differences in Political Leaning</a:t>
            </a:r>
          </a:p>
        </p:txBody>
      </p:sp>
      <p:sp>
        <p:nvSpPr>
          <p:cNvPr id="9227" name="Rectangle 14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8" name="Rectangle 14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28EB0F-5C55-405E-B845-79FEF3061B69}"/>
              </a:ext>
            </a:extLst>
          </p:cNvPr>
          <p:cNvSpPr txBox="1"/>
          <p:nvPr/>
        </p:nvSpPr>
        <p:spPr>
          <a:xfrm>
            <a:off x="371088" y="5463615"/>
            <a:ext cx="8275892" cy="830997"/>
          </a:xfrm>
          <a:prstGeom prst="rect">
            <a:avLst/>
          </a:prstGeom>
          <a:noFill/>
        </p:spPr>
        <p:txBody>
          <a:bodyPr wrap="square" rtlCol="0">
            <a:spAutoFit/>
          </a:bodyPr>
          <a:lstStyle/>
          <a:p>
            <a:r>
              <a:rPr lang="en-US" sz="1600" dirty="0"/>
              <a:t>Respondents scoring for extremism at 4 or higher were split from respondents scoring below 4. The less extreme sample was then subsampled to visually compare PMFs with equal sample sizes. To explore differences easier – a combined PMF was created</a:t>
            </a:r>
          </a:p>
        </p:txBody>
      </p:sp>
      <p:sp>
        <p:nvSpPr>
          <p:cNvPr id="9" name="TextBox 8">
            <a:extLst>
              <a:ext uri="{FF2B5EF4-FFF2-40B4-BE49-F238E27FC236}">
                <a16:creationId xmlns:a16="http://schemas.microsoft.com/office/drawing/2014/main" id="{4C4AA3AE-7B7F-4376-9029-A1397102E096}"/>
              </a:ext>
            </a:extLst>
          </p:cNvPr>
          <p:cNvSpPr txBox="1"/>
          <p:nvPr/>
        </p:nvSpPr>
        <p:spPr>
          <a:xfrm>
            <a:off x="818530" y="4806962"/>
            <a:ext cx="3751326" cy="261610"/>
          </a:xfrm>
          <a:prstGeom prst="rect">
            <a:avLst/>
          </a:prstGeom>
          <a:noFill/>
        </p:spPr>
        <p:txBody>
          <a:bodyPr wrap="square" rtlCol="0">
            <a:spAutoFit/>
          </a:bodyPr>
          <a:lstStyle/>
          <a:p>
            <a:r>
              <a:rPr lang="en-US" sz="1100" dirty="0"/>
              <a:t>Right of Center Views                                 Left of Center Views</a:t>
            </a:r>
          </a:p>
        </p:txBody>
      </p:sp>
      <p:pic>
        <p:nvPicPr>
          <p:cNvPr id="9232" name="Picture 16">
            <a:extLst>
              <a:ext uri="{FF2B5EF4-FFF2-40B4-BE49-F238E27FC236}">
                <a16:creationId xmlns:a16="http://schemas.microsoft.com/office/drawing/2014/main" id="{410E30F1-033B-4A71-AFDA-B05B33218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79" y="2068843"/>
            <a:ext cx="4204499" cy="2831384"/>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a:extLst>
              <a:ext uri="{FF2B5EF4-FFF2-40B4-BE49-F238E27FC236}">
                <a16:creationId xmlns:a16="http://schemas.microsoft.com/office/drawing/2014/main" id="{310ACB92-D056-4A5E-B399-624F2C559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152" y="2041546"/>
            <a:ext cx="4245033" cy="285868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321D879-FBF5-4005-BC19-299DBD6CA204}"/>
              </a:ext>
            </a:extLst>
          </p:cNvPr>
          <p:cNvSpPr txBox="1"/>
          <p:nvPr/>
        </p:nvSpPr>
        <p:spPr>
          <a:xfrm>
            <a:off x="5271616" y="2209822"/>
            <a:ext cx="1677938" cy="276999"/>
          </a:xfrm>
          <a:prstGeom prst="rect">
            <a:avLst/>
          </a:prstGeom>
          <a:noFill/>
        </p:spPr>
        <p:txBody>
          <a:bodyPr wrap="square" rtlCol="0">
            <a:spAutoFit/>
          </a:bodyPr>
          <a:lstStyle/>
          <a:p>
            <a:r>
              <a:rPr lang="en-US" sz="1200" dirty="0"/>
              <a:t>Extremism Scores  &lt;  4</a:t>
            </a:r>
          </a:p>
        </p:txBody>
      </p:sp>
      <p:sp>
        <p:nvSpPr>
          <p:cNvPr id="8" name="TextBox 7">
            <a:extLst>
              <a:ext uri="{FF2B5EF4-FFF2-40B4-BE49-F238E27FC236}">
                <a16:creationId xmlns:a16="http://schemas.microsoft.com/office/drawing/2014/main" id="{E319B030-4825-402B-96E7-028EE3229A40}"/>
              </a:ext>
            </a:extLst>
          </p:cNvPr>
          <p:cNvSpPr txBox="1"/>
          <p:nvPr/>
        </p:nvSpPr>
        <p:spPr>
          <a:xfrm>
            <a:off x="2663753" y="2261231"/>
            <a:ext cx="1677938" cy="276999"/>
          </a:xfrm>
          <a:prstGeom prst="rect">
            <a:avLst/>
          </a:prstGeom>
          <a:noFill/>
        </p:spPr>
        <p:txBody>
          <a:bodyPr wrap="square" rtlCol="0">
            <a:spAutoFit/>
          </a:bodyPr>
          <a:lstStyle/>
          <a:p>
            <a:r>
              <a:rPr lang="en-US" sz="1200" dirty="0"/>
              <a:t>Extremism Scores  =&gt; 4</a:t>
            </a:r>
          </a:p>
        </p:txBody>
      </p:sp>
      <p:sp>
        <p:nvSpPr>
          <p:cNvPr id="36" name="TextBox 35">
            <a:extLst>
              <a:ext uri="{FF2B5EF4-FFF2-40B4-BE49-F238E27FC236}">
                <a16:creationId xmlns:a16="http://schemas.microsoft.com/office/drawing/2014/main" id="{D0F1D932-7154-40E7-BF71-1C64D8A25CA4}"/>
              </a:ext>
            </a:extLst>
          </p:cNvPr>
          <p:cNvSpPr txBox="1"/>
          <p:nvPr/>
        </p:nvSpPr>
        <p:spPr>
          <a:xfrm>
            <a:off x="5082595" y="4806962"/>
            <a:ext cx="3751326" cy="261610"/>
          </a:xfrm>
          <a:prstGeom prst="rect">
            <a:avLst/>
          </a:prstGeom>
          <a:noFill/>
        </p:spPr>
        <p:txBody>
          <a:bodyPr wrap="square" rtlCol="0">
            <a:spAutoFit/>
          </a:bodyPr>
          <a:lstStyle/>
          <a:p>
            <a:r>
              <a:rPr lang="en-US" sz="1100" dirty="0"/>
              <a:t>Right of Center Views                                 Left of Center Views</a:t>
            </a:r>
          </a:p>
        </p:txBody>
      </p:sp>
    </p:spTree>
    <p:extLst>
      <p:ext uri="{BB962C8B-B14F-4D97-AF65-F5344CB8AC3E}">
        <p14:creationId xmlns:p14="http://schemas.microsoft.com/office/powerpoint/2010/main" val="321269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13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6" name="Rectangle 13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7" name="Rectangle 14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8" name="Rectangle 14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711807" y="513322"/>
            <a:ext cx="3168991" cy="1239012"/>
          </a:xfrm>
        </p:spPr>
        <p:txBody>
          <a:bodyPr vert="horz" lIns="91440" tIns="45720" rIns="91440" bIns="45720" rtlCol="0" anchor="ctr">
            <a:normAutofit/>
          </a:bodyPr>
          <a:lstStyle/>
          <a:p>
            <a:pPr algn="l"/>
            <a:r>
              <a:rPr lang="en-US" sz="2800" kern="1200" dirty="0">
                <a:solidFill>
                  <a:schemeClr val="tx1"/>
                </a:solidFill>
                <a:latin typeface="+mj-lt"/>
                <a:ea typeface="+mj-ea"/>
                <a:cs typeface="+mj-cs"/>
              </a:rPr>
              <a:t>PMF Exploration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Extremism &amp; Politics</a:t>
            </a:r>
          </a:p>
        </p:txBody>
      </p:sp>
      <p:sp>
        <p:nvSpPr>
          <p:cNvPr id="18" name="TextBox 17">
            <a:extLst>
              <a:ext uri="{FF2B5EF4-FFF2-40B4-BE49-F238E27FC236}">
                <a16:creationId xmlns:a16="http://schemas.microsoft.com/office/drawing/2014/main" id="{AFC7C24C-5101-4551-80CE-B686D521DDCD}"/>
              </a:ext>
            </a:extLst>
          </p:cNvPr>
          <p:cNvSpPr txBox="1"/>
          <p:nvPr/>
        </p:nvSpPr>
        <p:spPr>
          <a:xfrm>
            <a:off x="413664" y="2211956"/>
            <a:ext cx="3503580" cy="4143856"/>
          </a:xfrm>
          <a:prstGeom prst="rect">
            <a:avLst/>
          </a:prstGeom>
        </p:spPr>
        <p:txBody>
          <a:bodyPr vert="horz" lIns="91440" tIns="45720" rIns="91440" bIns="45720" rtlCol="0" anchor="t">
            <a:normAutofit/>
          </a:bodyPr>
          <a:lstStyle/>
          <a:p>
            <a:pPr indent="-228600" defTabSz="914400">
              <a:lnSpc>
                <a:spcPct val="90000"/>
              </a:lnSpc>
              <a:spcBef>
                <a:spcPts val="1200"/>
              </a:spcBef>
              <a:spcAft>
                <a:spcPts val="1200"/>
              </a:spcAft>
              <a:buFont typeface="Arial" panose="020B0604020202020204" pitchFamily="34" charset="0"/>
              <a:buChar char="•"/>
            </a:pPr>
            <a:r>
              <a:rPr lang="en-US" sz="1500" dirty="0"/>
              <a:t>Substantial overlap</a:t>
            </a:r>
          </a:p>
          <a:p>
            <a:pPr indent="-228600" defTabSz="914400">
              <a:lnSpc>
                <a:spcPct val="90000"/>
              </a:lnSpc>
              <a:spcBef>
                <a:spcPts val="1200"/>
              </a:spcBef>
              <a:spcAft>
                <a:spcPts val="1200"/>
              </a:spcAft>
              <a:buFont typeface="Arial" panose="020B0604020202020204" pitchFamily="34" charset="0"/>
              <a:buChar char="•"/>
            </a:pPr>
            <a:r>
              <a:rPr lang="en-US" sz="1500" dirty="0"/>
              <a:t>High probabilities for right of center views more concentrated with higher extremism scores</a:t>
            </a:r>
          </a:p>
          <a:p>
            <a:pPr indent="-228600" defTabSz="914400">
              <a:lnSpc>
                <a:spcPct val="90000"/>
              </a:lnSpc>
              <a:spcBef>
                <a:spcPts val="1200"/>
              </a:spcBef>
              <a:spcAft>
                <a:spcPts val="1200"/>
              </a:spcAft>
              <a:buFont typeface="Arial" panose="020B0604020202020204" pitchFamily="34" charset="0"/>
              <a:buChar char="•"/>
            </a:pPr>
            <a:r>
              <a:rPr lang="en-US" sz="1500" dirty="0"/>
              <a:t>Higher probabilities for left of center views more concentrated with lower extremism scores</a:t>
            </a:r>
          </a:p>
          <a:p>
            <a:pPr indent="-228600" defTabSz="914400">
              <a:lnSpc>
                <a:spcPct val="90000"/>
              </a:lnSpc>
              <a:spcBef>
                <a:spcPts val="1200"/>
              </a:spcBef>
              <a:spcAft>
                <a:spcPts val="1200"/>
              </a:spcAft>
              <a:buFont typeface="Arial" panose="020B0604020202020204" pitchFamily="34" charset="0"/>
              <a:buChar char="•"/>
            </a:pPr>
            <a:r>
              <a:rPr lang="en-US" sz="1500" dirty="0"/>
              <a:t>Strongest values for right wing views populated only by probabilities for higher extremism scores</a:t>
            </a:r>
          </a:p>
          <a:p>
            <a:pPr indent="-228600" defTabSz="914400">
              <a:lnSpc>
                <a:spcPct val="90000"/>
              </a:lnSpc>
              <a:spcBef>
                <a:spcPts val="1200"/>
              </a:spcBef>
              <a:spcAft>
                <a:spcPts val="1200"/>
              </a:spcAft>
              <a:buFont typeface="Arial" panose="020B0604020202020204" pitchFamily="34" charset="0"/>
              <a:buChar char="•"/>
            </a:pPr>
            <a:r>
              <a:rPr lang="en-US" sz="1500" dirty="0"/>
              <a:t>Suggests slight increase in chances those with higher extremism scores hold right leaning political view</a:t>
            </a:r>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sp>
        <p:nvSpPr>
          <p:cNvPr id="19" name="TextBox 18">
            <a:extLst>
              <a:ext uri="{FF2B5EF4-FFF2-40B4-BE49-F238E27FC236}">
                <a16:creationId xmlns:a16="http://schemas.microsoft.com/office/drawing/2014/main" id="{77818796-856F-4BBF-9FAE-774FC73CD4DE}"/>
              </a:ext>
            </a:extLst>
          </p:cNvPr>
          <p:cNvSpPr txBox="1"/>
          <p:nvPr/>
        </p:nvSpPr>
        <p:spPr>
          <a:xfrm>
            <a:off x="4763911" y="814100"/>
            <a:ext cx="3660388" cy="369332"/>
          </a:xfrm>
          <a:prstGeom prst="rect">
            <a:avLst/>
          </a:prstGeom>
          <a:noFill/>
        </p:spPr>
        <p:txBody>
          <a:bodyPr wrap="square" rtlCol="0">
            <a:spAutoFit/>
          </a:bodyPr>
          <a:lstStyle/>
          <a:p>
            <a:r>
              <a:rPr lang="en-US" dirty="0"/>
              <a:t>Combined PMFs for Political Leaning</a:t>
            </a:r>
          </a:p>
        </p:txBody>
      </p:sp>
      <p:sp>
        <p:nvSpPr>
          <p:cNvPr id="20" name="TextBox 19">
            <a:extLst>
              <a:ext uri="{FF2B5EF4-FFF2-40B4-BE49-F238E27FC236}">
                <a16:creationId xmlns:a16="http://schemas.microsoft.com/office/drawing/2014/main" id="{831C01A4-6CB7-4912-98CE-7E965FA2C2A5}"/>
              </a:ext>
            </a:extLst>
          </p:cNvPr>
          <p:cNvSpPr txBox="1"/>
          <p:nvPr/>
        </p:nvSpPr>
        <p:spPr>
          <a:xfrm>
            <a:off x="5165859" y="1269081"/>
            <a:ext cx="2704501" cy="523220"/>
          </a:xfrm>
          <a:prstGeom prst="rect">
            <a:avLst/>
          </a:prstGeom>
          <a:noFill/>
        </p:spPr>
        <p:txBody>
          <a:bodyPr wrap="square">
            <a:spAutoFit/>
          </a:bodyPr>
          <a:lstStyle/>
          <a:p>
            <a:r>
              <a:rPr lang="en-US" sz="1400" dirty="0"/>
              <a:t>Higher Extremism Scores (dark) </a:t>
            </a:r>
          </a:p>
          <a:p>
            <a:r>
              <a:rPr lang="en-US" sz="1400" dirty="0"/>
              <a:t>Lower Extremism Scores (light) </a:t>
            </a:r>
          </a:p>
        </p:txBody>
      </p:sp>
      <p:pic>
        <p:nvPicPr>
          <p:cNvPr id="21" name="Picture 10">
            <a:extLst>
              <a:ext uri="{FF2B5EF4-FFF2-40B4-BE49-F238E27FC236}">
                <a16:creationId xmlns:a16="http://schemas.microsoft.com/office/drawing/2014/main" id="{F654D082-032D-4B0F-BCB6-61689ADEB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333" y="2096435"/>
            <a:ext cx="5192889" cy="445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99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278320" y="1161288"/>
            <a:ext cx="2578608" cy="1239012"/>
          </a:xfrm>
        </p:spPr>
        <p:txBody>
          <a:bodyPr vert="horz" lIns="91440" tIns="45720" rIns="91440" bIns="45720" rtlCol="0" anchor="ctr">
            <a:normAutofit/>
          </a:bodyPr>
          <a:lstStyle/>
          <a:p>
            <a:pPr algn="l"/>
            <a:r>
              <a:rPr lang="en-US" sz="2400" kern="1200" dirty="0">
                <a:solidFill>
                  <a:schemeClr val="tx1"/>
                </a:solidFill>
                <a:latin typeface="+mj-lt"/>
                <a:ea typeface="+mj-ea"/>
                <a:cs typeface="+mj-cs"/>
              </a:rPr>
              <a:t>CDF Exploration </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Extremism Scores</a:t>
            </a:r>
          </a:p>
        </p:txBody>
      </p:sp>
      <p:sp>
        <p:nvSpPr>
          <p:cNvPr id="81" name="Rectangle 8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AFC7C24C-5101-4551-80CE-B686D521DDCD}"/>
              </a:ext>
            </a:extLst>
          </p:cNvPr>
          <p:cNvSpPr txBox="1"/>
          <p:nvPr/>
        </p:nvSpPr>
        <p:spPr>
          <a:xfrm>
            <a:off x="278320" y="2718054"/>
            <a:ext cx="2579180" cy="3207258"/>
          </a:xfrm>
          <a:prstGeom prst="rect">
            <a:avLst/>
          </a:prstGeom>
        </p:spPr>
        <p:txBody>
          <a:bodyPr vert="horz" lIns="91440" tIns="45720" rIns="91440" bIns="45720" rtlCol="0" anchor="t">
            <a:normAutofit/>
          </a:bodyPr>
          <a:lstStyle/>
          <a:p>
            <a:pPr indent="-228600" defTabSz="914400">
              <a:lnSpc>
                <a:spcPct val="90000"/>
              </a:lnSpc>
              <a:spcBef>
                <a:spcPts val="1200"/>
              </a:spcBef>
              <a:spcAft>
                <a:spcPts val="1200"/>
              </a:spcAft>
              <a:buFont typeface="Arial" panose="020B0604020202020204" pitchFamily="34" charset="0"/>
              <a:buChar char="•"/>
            </a:pPr>
            <a:r>
              <a:rPr lang="en-US" sz="1500" dirty="0"/>
              <a:t>80% of  Extremism scores were  &lt;= 2</a:t>
            </a:r>
          </a:p>
          <a:p>
            <a:pPr indent="-228600" defTabSz="914400">
              <a:lnSpc>
                <a:spcPct val="90000"/>
              </a:lnSpc>
              <a:spcBef>
                <a:spcPts val="1200"/>
              </a:spcBef>
              <a:spcAft>
                <a:spcPts val="1200"/>
              </a:spcAft>
              <a:buFont typeface="Arial" panose="020B0604020202020204" pitchFamily="34" charset="0"/>
              <a:buChar char="•"/>
            </a:pPr>
            <a:endParaRPr lang="en-US" sz="1500"/>
          </a:p>
          <a:p>
            <a:pPr indent="-228600" defTabSz="914400">
              <a:lnSpc>
                <a:spcPct val="90000"/>
              </a:lnSpc>
              <a:spcAft>
                <a:spcPts val="600"/>
              </a:spcAft>
              <a:buFont typeface="Arial" panose="020B0604020202020204" pitchFamily="34" charset="0"/>
              <a:buChar char="•"/>
            </a:pPr>
            <a:r>
              <a:rPr lang="en-US" sz="1500" dirty="0"/>
              <a:t>Our target of interest, those with high extremism scores, represents only a small fraction of respondents</a:t>
            </a:r>
          </a:p>
          <a:p>
            <a:pPr indent="-228600" defTabSz="914400">
              <a:lnSpc>
                <a:spcPct val="90000"/>
              </a:lnSpc>
              <a:spcAft>
                <a:spcPts val="600"/>
              </a:spcAft>
              <a:buFont typeface="Arial" panose="020B0604020202020204" pitchFamily="34" charset="0"/>
              <a:buChar char="•"/>
            </a:pPr>
            <a:endParaRPr lang="en-US" sz="1500"/>
          </a:p>
          <a:p>
            <a:pPr indent="-228600" defTabSz="914400">
              <a:lnSpc>
                <a:spcPct val="90000"/>
              </a:lnSpc>
              <a:spcAft>
                <a:spcPts val="600"/>
              </a:spcAft>
              <a:buFont typeface="Arial" panose="020B0604020202020204" pitchFamily="34" charset="0"/>
              <a:buChar char="•"/>
            </a:pPr>
            <a:endParaRPr lang="en-US" sz="1500"/>
          </a:p>
          <a:p>
            <a:pPr indent="-228600" defTabSz="914400">
              <a:lnSpc>
                <a:spcPct val="90000"/>
              </a:lnSpc>
              <a:spcAft>
                <a:spcPts val="600"/>
              </a:spcAft>
              <a:buFont typeface="Arial" panose="020B0604020202020204" pitchFamily="34" charset="0"/>
              <a:buChar char="•"/>
            </a:pPr>
            <a:r>
              <a:rPr lang="en-US" sz="1500" dirty="0"/>
              <a:t>Reflects the rarity of the phenomena</a:t>
            </a:r>
          </a:p>
          <a:p>
            <a:pPr indent="-228600" defTabSz="914400">
              <a:lnSpc>
                <a:spcPct val="90000"/>
              </a:lnSpc>
              <a:spcAft>
                <a:spcPts val="600"/>
              </a:spcAft>
              <a:buFont typeface="Arial" panose="020B0604020202020204" pitchFamily="34" charset="0"/>
              <a:buChar char="•"/>
            </a:pPr>
            <a:endParaRPr lang="en-US" sz="150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pic>
        <p:nvPicPr>
          <p:cNvPr id="11266" name="Picture 2">
            <a:extLst>
              <a:ext uri="{FF2B5EF4-FFF2-40B4-BE49-F238E27FC236}">
                <a16:creationId xmlns:a16="http://schemas.microsoft.com/office/drawing/2014/main" id="{4799C760-28C9-4819-B545-25D452D402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888" y="1717408"/>
            <a:ext cx="5191506" cy="352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3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108655" y="1338721"/>
            <a:ext cx="3117585" cy="893290"/>
          </a:xfrm>
        </p:spPr>
        <p:txBody>
          <a:bodyPr vert="horz" lIns="91440" tIns="45720" rIns="91440" bIns="45720" rtlCol="0" anchor="b">
            <a:normAutofit/>
          </a:bodyPr>
          <a:lstStyle/>
          <a:p>
            <a:pPr algn="l"/>
            <a:r>
              <a:rPr lang="en-US" sz="2400" kern="1200" dirty="0">
                <a:solidFill>
                  <a:schemeClr val="tx1"/>
                </a:solidFill>
                <a:latin typeface="+mj-lt"/>
                <a:ea typeface="+mj-ea"/>
                <a:cs typeface="+mj-cs"/>
              </a:rPr>
              <a:t>Normal Probability Plot</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Extremism Scores</a:t>
            </a:r>
          </a:p>
        </p:txBody>
      </p:sp>
      <p:sp>
        <p:nvSpPr>
          <p:cNvPr id="195" name="Rectangle 19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TextBox 17">
            <a:extLst>
              <a:ext uri="{FF2B5EF4-FFF2-40B4-BE49-F238E27FC236}">
                <a16:creationId xmlns:a16="http://schemas.microsoft.com/office/drawing/2014/main" id="{AFC7C24C-5101-4551-80CE-B686D521DDCD}"/>
              </a:ext>
            </a:extLst>
          </p:cNvPr>
          <p:cNvSpPr txBox="1"/>
          <p:nvPr/>
        </p:nvSpPr>
        <p:spPr>
          <a:xfrm>
            <a:off x="278320" y="2718054"/>
            <a:ext cx="2579180" cy="3207258"/>
          </a:xfrm>
          <a:prstGeom prst="rect">
            <a:avLst/>
          </a:prstGeom>
        </p:spPr>
        <p:txBody>
          <a:bodyPr vert="horz" lIns="91440" tIns="45720" rIns="91440" bIns="45720" rtlCol="0" anchor="t">
            <a:normAutofit/>
          </a:bodyPr>
          <a:lstStyle/>
          <a:p>
            <a:pPr indent="-228600" defTabSz="914400">
              <a:lnSpc>
                <a:spcPct val="90000"/>
              </a:lnSpc>
              <a:spcBef>
                <a:spcPts val="1200"/>
              </a:spcBef>
              <a:spcAft>
                <a:spcPts val="1200"/>
              </a:spcAft>
              <a:buFont typeface="Arial" panose="020B0604020202020204" pitchFamily="34" charset="0"/>
              <a:buChar char="•"/>
            </a:pPr>
            <a:r>
              <a:rPr lang="en-US" sz="1500" dirty="0"/>
              <a:t>Plot for extremism scores is not normal. Not diagonal showing equal probabilities across responses. </a:t>
            </a:r>
          </a:p>
          <a:p>
            <a:pPr indent="-228600" defTabSz="914400">
              <a:lnSpc>
                <a:spcPct val="90000"/>
              </a:lnSpc>
              <a:spcBef>
                <a:spcPts val="1200"/>
              </a:spcBef>
              <a:spcAft>
                <a:spcPts val="1200"/>
              </a:spcAft>
              <a:buFont typeface="Arial" panose="020B0604020202020204" pitchFamily="34" charset="0"/>
              <a:buChar char="•"/>
            </a:pPr>
            <a:r>
              <a:rPr lang="en-US" sz="1500" dirty="0"/>
              <a:t>Data not well suited for a linear model</a:t>
            </a:r>
          </a:p>
          <a:p>
            <a:pPr indent="-228600" defTabSz="914400">
              <a:lnSpc>
                <a:spcPct val="90000"/>
              </a:lnSpc>
              <a:spcAft>
                <a:spcPts val="600"/>
              </a:spcAft>
              <a:buFont typeface="Arial" panose="020B0604020202020204" pitchFamily="34" charset="0"/>
              <a:buChar char="•"/>
            </a:pPr>
            <a:r>
              <a:rPr lang="en-US" sz="1500" dirty="0"/>
              <a:t>Reflects skew in scores where only small proportion scored higher for extremism</a:t>
            </a:r>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pic>
        <p:nvPicPr>
          <p:cNvPr id="13314" name="Picture 2">
            <a:extLst>
              <a:ext uri="{FF2B5EF4-FFF2-40B4-BE49-F238E27FC236}">
                <a16:creationId xmlns:a16="http://schemas.microsoft.com/office/drawing/2014/main" id="{EF4B9EF3-60E9-427F-B176-749D6409E0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4225" y="1564439"/>
            <a:ext cx="5191455" cy="3838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74D8EE-5F42-43DD-A60D-0B099CD5DB15}"/>
              </a:ext>
            </a:extLst>
          </p:cNvPr>
          <p:cNvSpPr txBox="1"/>
          <p:nvPr/>
        </p:nvSpPr>
        <p:spPr>
          <a:xfrm>
            <a:off x="3101710" y="5914023"/>
            <a:ext cx="5387534" cy="369332"/>
          </a:xfrm>
          <a:prstGeom prst="rect">
            <a:avLst/>
          </a:prstGeom>
          <a:noFill/>
        </p:spPr>
        <p:txBody>
          <a:bodyPr wrap="square" rtlCol="0">
            <a:spAutoFit/>
          </a:bodyPr>
          <a:lstStyle/>
          <a:p>
            <a:r>
              <a:rPr lang="en-US" dirty="0"/>
              <a:t>* Negative values reflect higher extremism scores</a:t>
            </a:r>
          </a:p>
        </p:txBody>
      </p:sp>
    </p:spTree>
    <p:extLst>
      <p:ext uri="{BB962C8B-B14F-4D97-AF65-F5344CB8AC3E}">
        <p14:creationId xmlns:p14="http://schemas.microsoft.com/office/powerpoint/2010/main" val="313127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13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6" name="Rectangle 13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7" name="Rectangle 14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28" name="Rectangle 14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711807" y="513322"/>
            <a:ext cx="3168991" cy="1239012"/>
          </a:xfrm>
        </p:spPr>
        <p:txBody>
          <a:bodyPr vert="horz" lIns="91440" tIns="45720" rIns="91440" bIns="45720" rtlCol="0" anchor="ctr">
            <a:normAutofit/>
          </a:bodyPr>
          <a:lstStyle/>
          <a:p>
            <a:pPr algn="l"/>
            <a:r>
              <a:rPr lang="en-US" sz="2800" kern="1200" dirty="0">
                <a:solidFill>
                  <a:schemeClr val="tx1"/>
                </a:solidFill>
                <a:latin typeface="+mj-lt"/>
                <a:ea typeface="+mj-ea"/>
                <a:cs typeface="+mj-cs"/>
              </a:rPr>
              <a:t>Scatter Plots</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Extremism &amp; Racism </a:t>
            </a:r>
          </a:p>
        </p:txBody>
      </p:sp>
      <p:sp>
        <p:nvSpPr>
          <p:cNvPr id="18" name="TextBox 17">
            <a:extLst>
              <a:ext uri="{FF2B5EF4-FFF2-40B4-BE49-F238E27FC236}">
                <a16:creationId xmlns:a16="http://schemas.microsoft.com/office/drawing/2014/main" id="{AFC7C24C-5101-4551-80CE-B686D521DDCD}"/>
              </a:ext>
            </a:extLst>
          </p:cNvPr>
          <p:cNvSpPr txBox="1"/>
          <p:nvPr/>
        </p:nvSpPr>
        <p:spPr>
          <a:xfrm>
            <a:off x="371088" y="5211630"/>
            <a:ext cx="8018531" cy="1573149"/>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pic>
        <p:nvPicPr>
          <p:cNvPr id="14338" name="Picture 2">
            <a:extLst>
              <a:ext uri="{FF2B5EF4-FFF2-40B4-BE49-F238E27FC236}">
                <a16:creationId xmlns:a16="http://schemas.microsoft.com/office/drawing/2014/main" id="{AAC370CC-6292-4788-B4FA-EBA07AA30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64" y="2337573"/>
            <a:ext cx="4001135" cy="275725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BF7ECEC-9DFD-41F7-8026-F385ACFD7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20" y="2335968"/>
            <a:ext cx="4043946" cy="2786761"/>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7FD47A9C-4717-4EA0-ABCE-12B5D8F8475E}"/>
              </a:ext>
            </a:extLst>
          </p:cNvPr>
          <p:cNvSpPr>
            <a:spLocks noGrp="1"/>
          </p:cNvSpPr>
          <p:nvPr>
            <p:ph type="subTitle" idx="1"/>
          </p:nvPr>
        </p:nvSpPr>
        <p:spPr>
          <a:xfrm>
            <a:off x="4941374" y="505180"/>
            <a:ext cx="3705606" cy="1185353"/>
          </a:xfrm>
        </p:spPr>
        <p:txBody>
          <a:bodyPr anchor="ctr">
            <a:normAutofit/>
          </a:bodyPr>
          <a:lstStyle/>
          <a:p>
            <a:pPr algn="l"/>
            <a:r>
              <a:rPr lang="en-US" sz="2000" dirty="0"/>
              <a:t>Sample was split based on extremism scores to explore differences in racism scores</a:t>
            </a:r>
          </a:p>
        </p:txBody>
      </p:sp>
      <p:sp>
        <p:nvSpPr>
          <p:cNvPr id="2" name="TextBox 1">
            <a:extLst>
              <a:ext uri="{FF2B5EF4-FFF2-40B4-BE49-F238E27FC236}">
                <a16:creationId xmlns:a16="http://schemas.microsoft.com/office/drawing/2014/main" id="{CD9E928E-714B-4336-96DB-8FC1FF85F2F5}"/>
              </a:ext>
            </a:extLst>
          </p:cNvPr>
          <p:cNvSpPr txBox="1"/>
          <p:nvPr/>
        </p:nvSpPr>
        <p:spPr>
          <a:xfrm>
            <a:off x="1605879" y="2066166"/>
            <a:ext cx="2221483" cy="369332"/>
          </a:xfrm>
          <a:prstGeom prst="rect">
            <a:avLst/>
          </a:prstGeom>
          <a:noFill/>
        </p:spPr>
        <p:txBody>
          <a:bodyPr wrap="square" rtlCol="0">
            <a:spAutoFit/>
          </a:bodyPr>
          <a:lstStyle/>
          <a:p>
            <a:r>
              <a:rPr lang="en-US" sz="1600" dirty="0"/>
              <a:t>Higher Extremism ( &gt; 4 </a:t>
            </a:r>
            <a:r>
              <a:rPr lang="en-US" dirty="0"/>
              <a:t>)</a:t>
            </a:r>
          </a:p>
        </p:txBody>
      </p:sp>
      <p:sp>
        <p:nvSpPr>
          <p:cNvPr id="15" name="TextBox 14">
            <a:extLst>
              <a:ext uri="{FF2B5EF4-FFF2-40B4-BE49-F238E27FC236}">
                <a16:creationId xmlns:a16="http://schemas.microsoft.com/office/drawing/2014/main" id="{D8D8BD83-663C-4171-A84F-3017BEE5FD91}"/>
              </a:ext>
            </a:extLst>
          </p:cNvPr>
          <p:cNvSpPr txBox="1"/>
          <p:nvPr/>
        </p:nvSpPr>
        <p:spPr>
          <a:xfrm>
            <a:off x="5717161" y="2076977"/>
            <a:ext cx="2619022" cy="338554"/>
          </a:xfrm>
          <a:prstGeom prst="rect">
            <a:avLst/>
          </a:prstGeom>
          <a:noFill/>
        </p:spPr>
        <p:txBody>
          <a:bodyPr wrap="square" rtlCol="0">
            <a:spAutoFit/>
          </a:bodyPr>
          <a:lstStyle/>
          <a:p>
            <a:r>
              <a:rPr lang="en-US" sz="1600" dirty="0"/>
              <a:t>Lower Extremism ( &lt; = 4 )</a:t>
            </a:r>
          </a:p>
        </p:txBody>
      </p:sp>
      <p:sp>
        <p:nvSpPr>
          <p:cNvPr id="3" name="TextBox 2">
            <a:extLst>
              <a:ext uri="{FF2B5EF4-FFF2-40B4-BE49-F238E27FC236}">
                <a16:creationId xmlns:a16="http://schemas.microsoft.com/office/drawing/2014/main" id="{55CEEE70-5580-470C-AD13-2EBCA7D12ACF}"/>
              </a:ext>
            </a:extLst>
          </p:cNvPr>
          <p:cNvSpPr txBox="1"/>
          <p:nvPr/>
        </p:nvSpPr>
        <p:spPr>
          <a:xfrm>
            <a:off x="467101" y="5286515"/>
            <a:ext cx="80932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Negative values for racism = higher racism</a:t>
            </a:r>
          </a:p>
          <a:p>
            <a:pPr marL="285750" indent="-285750">
              <a:buFont typeface="Arial" panose="020B0604020202020204" pitchFamily="34" charset="0"/>
              <a:buChar char="•"/>
            </a:pPr>
            <a:r>
              <a:rPr lang="en-US" dirty="0"/>
              <a:t>Higher racism scores (negative values) reflected in plot for higher extremism</a:t>
            </a:r>
          </a:p>
          <a:p>
            <a:pPr marL="285750" indent="-285750">
              <a:buFont typeface="Arial" panose="020B0604020202020204" pitchFamily="34" charset="0"/>
              <a:buChar char="•"/>
            </a:pPr>
            <a:r>
              <a:rPr lang="en-US" dirty="0"/>
              <a:t>Lower Extremism concentrated higher on the scale ( lower racism scores)</a:t>
            </a:r>
          </a:p>
          <a:p>
            <a:pPr marL="285750" indent="-285750">
              <a:buFont typeface="Arial" panose="020B0604020202020204" pitchFamily="34" charset="0"/>
              <a:buChar char="•"/>
            </a:pPr>
            <a:r>
              <a:rPr lang="en-US" dirty="0"/>
              <a:t>Plots suggest that higher racism scores may be related to higher extremism scores</a:t>
            </a:r>
          </a:p>
        </p:txBody>
      </p:sp>
    </p:spTree>
    <p:extLst>
      <p:ext uri="{BB962C8B-B14F-4D97-AF65-F5344CB8AC3E}">
        <p14:creationId xmlns:p14="http://schemas.microsoft.com/office/powerpoint/2010/main" val="111046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277" y="0"/>
            <a:ext cx="3490723"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7658B803-F4A0-4F0E-9BDE-7582C3FA0C95}"/>
              </a:ext>
            </a:extLst>
          </p:cNvPr>
          <p:cNvSpPr>
            <a:spLocks noGrp="1"/>
          </p:cNvSpPr>
          <p:nvPr>
            <p:ph type="ctrTitle"/>
          </p:nvPr>
        </p:nvSpPr>
        <p:spPr>
          <a:xfrm>
            <a:off x="412900" y="638389"/>
            <a:ext cx="5034243" cy="748452"/>
          </a:xfrm>
          <a:noFill/>
        </p:spPr>
        <p:txBody>
          <a:bodyPr vert="horz" lIns="91440" tIns="45720" rIns="91440" bIns="45720" rtlCol="0" anchor="t">
            <a:normAutofit fontScale="90000"/>
          </a:bodyPr>
          <a:lstStyle/>
          <a:p>
            <a:pPr algn="l"/>
            <a:r>
              <a:rPr lang="en-US" sz="3800" kern="1200" dirty="0">
                <a:latin typeface="+mj-lt"/>
                <a:ea typeface="+mj-ea"/>
                <a:cs typeface="+mj-cs"/>
              </a:rPr>
              <a:t>Extremism &amp; Racism</a:t>
            </a:r>
            <a:br>
              <a:rPr lang="en-US" sz="3800" kern="1200" dirty="0">
                <a:latin typeface="+mj-lt"/>
                <a:ea typeface="+mj-ea"/>
                <a:cs typeface="+mj-cs"/>
              </a:rPr>
            </a:br>
            <a:endParaRPr lang="en-US" sz="3800" b="1" kern="1200" dirty="0">
              <a:latin typeface="+mj-lt"/>
              <a:ea typeface="+mj-ea"/>
              <a:cs typeface="+mj-cs"/>
            </a:endParaRPr>
          </a:p>
        </p:txBody>
      </p:sp>
      <p:sp>
        <p:nvSpPr>
          <p:cNvPr id="54" name="Title 1">
            <a:extLst>
              <a:ext uri="{FF2B5EF4-FFF2-40B4-BE49-F238E27FC236}">
                <a16:creationId xmlns:a16="http://schemas.microsoft.com/office/drawing/2014/main" id="{9F3DAC73-0FFD-4FAD-9397-4AF6FD537294}"/>
              </a:ext>
            </a:extLst>
          </p:cNvPr>
          <p:cNvSpPr txBox="1">
            <a:spLocks/>
          </p:cNvSpPr>
          <p:nvPr/>
        </p:nvSpPr>
        <p:spPr>
          <a:xfrm>
            <a:off x="412900" y="1647412"/>
            <a:ext cx="4700786" cy="3762021"/>
          </a:xfrm>
          <a:prstGeom prst="rect">
            <a:avLst/>
          </a:prstGeom>
          <a:noFill/>
        </p:spPr>
        <p:txBody>
          <a:bodyPr vert="horz" lIns="91440" tIns="45720" rIns="91440" bIns="45720" rtlCol="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1000"/>
              </a:spcBef>
              <a:spcAft>
                <a:spcPts val="600"/>
              </a:spcAft>
            </a:pPr>
            <a:r>
              <a:rPr lang="en-US" sz="1800" b="1" kern="1200" dirty="0">
                <a:latin typeface="+mn-lt"/>
                <a:ea typeface="+mn-ea"/>
                <a:cs typeface="+mn-cs"/>
              </a:rPr>
              <a:t>Conclusion</a:t>
            </a:r>
            <a:endParaRPr lang="en-US" sz="1800" kern="1200" dirty="0">
              <a:latin typeface="+mn-lt"/>
              <a:ea typeface="+mn-ea"/>
              <a:cs typeface="+mn-cs"/>
            </a:endParaRPr>
          </a:p>
          <a:p>
            <a:pPr algn="l">
              <a:spcBef>
                <a:spcPts val="1000"/>
              </a:spcBef>
              <a:spcAft>
                <a:spcPts val="600"/>
              </a:spcAft>
            </a:pPr>
            <a:r>
              <a:rPr lang="en-US" sz="1800" kern="1200" dirty="0">
                <a:latin typeface="+mn-lt"/>
                <a:ea typeface="+mn-ea"/>
                <a:cs typeface="+mn-cs"/>
              </a:rPr>
              <a:t>Scores for extremism &amp; racism appear to vary together</a:t>
            </a:r>
          </a:p>
          <a:p>
            <a:pPr algn="l">
              <a:spcBef>
                <a:spcPts val="1000"/>
              </a:spcBef>
              <a:spcAft>
                <a:spcPts val="600"/>
              </a:spcAft>
            </a:pPr>
            <a:r>
              <a:rPr lang="en-US" sz="1800" kern="1200" dirty="0">
                <a:latin typeface="+mn-lt"/>
                <a:ea typeface="+mn-ea"/>
                <a:cs typeface="+mn-cs"/>
              </a:rPr>
              <a:t>The difference in means for racism scores between groups with higher and lower extremism scores is significant</a:t>
            </a:r>
          </a:p>
          <a:p>
            <a:pPr algn="l">
              <a:spcBef>
                <a:spcPts val="1000"/>
              </a:spcBef>
              <a:spcAft>
                <a:spcPts val="600"/>
              </a:spcAft>
            </a:pPr>
            <a:r>
              <a:rPr lang="en-US" sz="1800" kern="1200" dirty="0">
                <a:latin typeface="+mn-lt"/>
                <a:ea typeface="+mn-ea"/>
                <a:cs typeface="+mn-cs"/>
              </a:rPr>
              <a:t>Analysis supports we reject the null hypothesis that extremism scores have no relationship to racism scores</a:t>
            </a:r>
          </a:p>
          <a:p>
            <a:pPr algn="l">
              <a:spcBef>
                <a:spcPts val="1000"/>
              </a:spcBef>
              <a:spcAft>
                <a:spcPts val="600"/>
              </a:spcAft>
            </a:pPr>
            <a:r>
              <a:rPr lang="en-US" sz="1800" kern="1200" dirty="0">
                <a:latin typeface="+mn-lt"/>
                <a:ea typeface="+mn-ea"/>
                <a:cs typeface="+mn-cs"/>
              </a:rPr>
              <a:t>Based on the scaling, the results suggest those with more racist sentiments are more likely to hold extremist views</a:t>
            </a:r>
            <a:r>
              <a:rPr lang="en-US" sz="600" kern="1200" dirty="0">
                <a:latin typeface="+mn-lt"/>
                <a:ea typeface="+mn-ea"/>
                <a:cs typeface="+mn-cs"/>
              </a:rPr>
              <a:t>	</a:t>
            </a:r>
          </a:p>
        </p:txBody>
      </p:sp>
      <p:sp>
        <p:nvSpPr>
          <p:cNvPr id="51" name="TextBox 50">
            <a:extLst>
              <a:ext uri="{FF2B5EF4-FFF2-40B4-BE49-F238E27FC236}">
                <a16:creationId xmlns:a16="http://schemas.microsoft.com/office/drawing/2014/main" id="{8FB7E756-22E9-46D2-A82F-79A49FEC232A}"/>
              </a:ext>
            </a:extLst>
          </p:cNvPr>
          <p:cNvSpPr txBox="1"/>
          <p:nvPr/>
        </p:nvSpPr>
        <p:spPr>
          <a:xfrm>
            <a:off x="5859409" y="835378"/>
            <a:ext cx="3078457" cy="5386090"/>
          </a:xfrm>
          <a:prstGeom prst="rect">
            <a:avLst/>
          </a:prstGeom>
          <a:noFill/>
        </p:spPr>
        <p:txBody>
          <a:bodyPr wrap="square">
            <a:spAutoFit/>
          </a:bodyPr>
          <a:lstStyle/>
          <a:p>
            <a:pPr algn="l">
              <a:spcBef>
                <a:spcPts val="600"/>
              </a:spcBef>
              <a:spcAft>
                <a:spcPts val="600"/>
              </a:spcAft>
            </a:pPr>
            <a:r>
              <a:rPr lang="en-US" sz="2000" b="1" dirty="0">
                <a:solidFill>
                  <a:schemeClr val="bg1"/>
                </a:solidFill>
              </a:rPr>
              <a:t>Covariance Results </a:t>
            </a:r>
          </a:p>
          <a:p>
            <a:pPr algn="l">
              <a:spcBef>
                <a:spcPts val="600"/>
              </a:spcBef>
              <a:spcAft>
                <a:spcPts val="600"/>
              </a:spcAft>
            </a:pPr>
            <a:r>
              <a:rPr lang="en-US" sz="1200" dirty="0">
                <a:solidFill>
                  <a:schemeClr val="bg1"/>
                </a:solidFill>
              </a:rPr>
              <a:t> -0.41</a:t>
            </a:r>
          </a:p>
          <a:p>
            <a:pPr algn="l">
              <a:spcBef>
                <a:spcPts val="600"/>
              </a:spcBef>
              <a:spcAft>
                <a:spcPts val="600"/>
              </a:spcAft>
            </a:pPr>
            <a:endParaRPr lang="en-US" sz="1200" dirty="0">
              <a:solidFill>
                <a:schemeClr val="bg1"/>
              </a:solidFill>
            </a:endParaRPr>
          </a:p>
          <a:p>
            <a:pPr algn="l">
              <a:spcBef>
                <a:spcPts val="600"/>
              </a:spcBef>
              <a:spcAft>
                <a:spcPts val="600"/>
              </a:spcAft>
            </a:pPr>
            <a:r>
              <a:rPr lang="en-US" sz="2000" b="1" dirty="0">
                <a:solidFill>
                  <a:schemeClr val="bg1"/>
                </a:solidFill>
              </a:rPr>
              <a:t>Kendall’s Tau Results</a:t>
            </a:r>
          </a:p>
          <a:p>
            <a:pPr algn="l">
              <a:spcBef>
                <a:spcPts val="600"/>
              </a:spcBef>
              <a:spcAft>
                <a:spcPts val="600"/>
              </a:spcAft>
            </a:pPr>
            <a:r>
              <a:rPr lang="en-US" sz="1200" dirty="0">
                <a:solidFill>
                  <a:schemeClr val="bg1"/>
                </a:solidFill>
              </a:rPr>
              <a:t>Ran on full data set after dropping </a:t>
            </a:r>
            <a:r>
              <a:rPr lang="en-US" sz="1200" dirty="0" err="1">
                <a:solidFill>
                  <a:schemeClr val="bg1"/>
                </a:solidFill>
              </a:rPr>
              <a:t>na</a:t>
            </a:r>
            <a:r>
              <a:rPr lang="en-US" sz="1200" dirty="0">
                <a:solidFill>
                  <a:schemeClr val="bg1"/>
                </a:solidFill>
              </a:rPr>
              <a:t> values</a:t>
            </a:r>
          </a:p>
          <a:p>
            <a:pPr algn="l">
              <a:spcBef>
                <a:spcPts val="600"/>
              </a:spcBef>
              <a:spcAft>
                <a:spcPts val="600"/>
              </a:spcAft>
            </a:pPr>
            <a:r>
              <a:rPr lang="en-US" sz="1200" dirty="0">
                <a:solidFill>
                  <a:schemeClr val="bg1"/>
                </a:solidFill>
              </a:rPr>
              <a:t>n = 1448</a:t>
            </a:r>
          </a:p>
          <a:p>
            <a:pPr algn="l">
              <a:spcBef>
                <a:spcPts val="600"/>
              </a:spcBef>
              <a:spcAft>
                <a:spcPts val="600"/>
              </a:spcAft>
            </a:pPr>
            <a:r>
              <a:rPr lang="en-US" sz="1200" dirty="0">
                <a:solidFill>
                  <a:schemeClr val="bg1"/>
                </a:solidFill>
              </a:rPr>
              <a:t>Tau = -0.179</a:t>
            </a:r>
          </a:p>
          <a:p>
            <a:pPr algn="l">
              <a:spcBef>
                <a:spcPts val="600"/>
              </a:spcBef>
              <a:spcAft>
                <a:spcPts val="600"/>
              </a:spcAft>
            </a:pPr>
            <a:r>
              <a:rPr lang="en-US" sz="1200" dirty="0">
                <a:solidFill>
                  <a:schemeClr val="bg1"/>
                </a:solidFill>
              </a:rPr>
              <a:t>p-value = &lt; 0.000</a:t>
            </a:r>
          </a:p>
          <a:p>
            <a:pPr algn="l">
              <a:spcBef>
                <a:spcPts val="600"/>
              </a:spcBef>
              <a:spcAft>
                <a:spcPts val="600"/>
              </a:spcAft>
            </a:pPr>
            <a:endParaRPr lang="en-US" sz="1200" dirty="0">
              <a:solidFill>
                <a:schemeClr val="bg1"/>
              </a:solidFill>
            </a:endParaRPr>
          </a:p>
          <a:p>
            <a:pPr algn="l">
              <a:spcBef>
                <a:spcPts val="600"/>
              </a:spcBef>
              <a:spcAft>
                <a:spcPts val="600"/>
              </a:spcAft>
            </a:pPr>
            <a:r>
              <a:rPr lang="en-US" sz="2000" b="1" dirty="0">
                <a:solidFill>
                  <a:schemeClr val="bg1"/>
                </a:solidFill>
              </a:rPr>
              <a:t>Diff Means Test Results</a:t>
            </a:r>
          </a:p>
          <a:p>
            <a:pPr algn="l">
              <a:spcBef>
                <a:spcPts val="600"/>
              </a:spcBef>
              <a:spcAft>
                <a:spcPts val="600"/>
              </a:spcAft>
            </a:pPr>
            <a:r>
              <a:rPr lang="en-US" sz="1200" dirty="0">
                <a:solidFill>
                  <a:schemeClr val="bg1"/>
                </a:solidFill>
              </a:rPr>
              <a:t>Data split by Extremism Score</a:t>
            </a:r>
          </a:p>
          <a:p>
            <a:pPr algn="l">
              <a:spcBef>
                <a:spcPts val="600"/>
              </a:spcBef>
              <a:spcAft>
                <a:spcPts val="600"/>
              </a:spcAft>
            </a:pPr>
            <a:r>
              <a:rPr lang="en-US" sz="1200" dirty="0">
                <a:solidFill>
                  <a:schemeClr val="bg1"/>
                </a:solidFill>
              </a:rPr>
              <a:t>n = 93</a:t>
            </a:r>
          </a:p>
          <a:p>
            <a:pPr algn="l">
              <a:spcBef>
                <a:spcPts val="600"/>
              </a:spcBef>
              <a:spcAft>
                <a:spcPts val="600"/>
              </a:spcAft>
            </a:pPr>
            <a:r>
              <a:rPr lang="en-US" sz="1200" dirty="0">
                <a:solidFill>
                  <a:schemeClr val="bg1"/>
                </a:solidFill>
              </a:rPr>
              <a:t>Higher Extremism Mean Racism Score =  - 0.96</a:t>
            </a:r>
          </a:p>
          <a:p>
            <a:pPr algn="l">
              <a:spcBef>
                <a:spcPts val="600"/>
              </a:spcBef>
              <a:spcAft>
                <a:spcPts val="600"/>
              </a:spcAft>
            </a:pPr>
            <a:r>
              <a:rPr lang="en-US" sz="1200" dirty="0">
                <a:solidFill>
                  <a:schemeClr val="bg1"/>
                </a:solidFill>
              </a:rPr>
              <a:t>Lower Extremism Mean Racism Score =  - 0.05</a:t>
            </a:r>
          </a:p>
          <a:p>
            <a:pPr algn="l">
              <a:spcBef>
                <a:spcPts val="600"/>
              </a:spcBef>
              <a:spcAft>
                <a:spcPts val="600"/>
              </a:spcAft>
            </a:pPr>
            <a:r>
              <a:rPr lang="en-US" sz="1200" dirty="0">
                <a:solidFill>
                  <a:schemeClr val="bg1"/>
                </a:solidFill>
              </a:rPr>
              <a:t>p-value = 0.0</a:t>
            </a:r>
          </a:p>
        </p:txBody>
      </p:sp>
    </p:spTree>
    <p:extLst>
      <p:ext uri="{BB962C8B-B14F-4D97-AF65-F5344CB8AC3E}">
        <p14:creationId xmlns:p14="http://schemas.microsoft.com/office/powerpoint/2010/main" val="260297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514668" y="550330"/>
            <a:ext cx="7626096" cy="1179576"/>
          </a:xfrm>
        </p:spPr>
        <p:txBody>
          <a:bodyPr vert="horz" lIns="91440" tIns="45720" rIns="91440" bIns="45720" rtlCol="0" anchor="ctr">
            <a:normAutofit/>
          </a:bodyPr>
          <a:lstStyle/>
          <a:p>
            <a:pPr algn="l"/>
            <a:r>
              <a:rPr lang="en-US" sz="3500" kern="1200" dirty="0">
                <a:solidFill>
                  <a:schemeClr val="tx1"/>
                </a:solidFill>
                <a:latin typeface="+mj-lt"/>
                <a:ea typeface="+mj-ea"/>
                <a:cs typeface="+mj-cs"/>
              </a:rPr>
              <a:t>Multiple Regression Analysis</a:t>
            </a:r>
          </a:p>
        </p:txBody>
      </p:sp>
      <p:sp>
        <p:nvSpPr>
          <p:cNvPr id="79" name="Rectangle 7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EFC4006C-A215-4244-AFBA-E5B19183FA79}"/>
              </a:ext>
            </a:extLst>
          </p:cNvPr>
          <p:cNvSpPr txBox="1"/>
          <p:nvPr/>
        </p:nvSpPr>
        <p:spPr>
          <a:xfrm>
            <a:off x="470138" y="2174832"/>
            <a:ext cx="3480974" cy="4132838"/>
          </a:xfrm>
          <a:prstGeom prst="rect">
            <a:avLst/>
          </a:prstGeom>
        </p:spPr>
        <p:txBody>
          <a:bodyPr vert="horz" lIns="91440" tIns="45720" rIns="91440" bIns="45720" rtlCol="0">
            <a:normAutofit/>
          </a:bodyPr>
          <a:lstStyle/>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endParaRPr lang="en-US" sz="1600" dirty="0"/>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endParaRPr lang="en-US" sz="1600" dirty="0"/>
          </a:p>
        </p:txBody>
      </p:sp>
      <p:graphicFrame>
        <p:nvGraphicFramePr>
          <p:cNvPr id="8" name="Table 8">
            <a:extLst>
              <a:ext uri="{FF2B5EF4-FFF2-40B4-BE49-F238E27FC236}">
                <a16:creationId xmlns:a16="http://schemas.microsoft.com/office/drawing/2014/main" id="{587EA017-67D2-4B2E-9936-E4E7A4317CE9}"/>
              </a:ext>
            </a:extLst>
          </p:cNvPr>
          <p:cNvGraphicFramePr>
            <a:graphicFrameLocks noGrp="1"/>
          </p:cNvGraphicFramePr>
          <p:nvPr>
            <p:extLst>
              <p:ext uri="{D42A27DB-BD31-4B8C-83A1-F6EECF244321}">
                <p14:modId xmlns:p14="http://schemas.microsoft.com/office/powerpoint/2010/main" val="3093642752"/>
              </p:ext>
            </p:extLst>
          </p:nvPr>
        </p:nvGraphicFramePr>
        <p:xfrm>
          <a:off x="416370" y="2367572"/>
          <a:ext cx="8375586" cy="3979207"/>
        </p:xfrm>
        <a:graphic>
          <a:graphicData uri="http://schemas.openxmlformats.org/drawingml/2006/table">
            <a:tbl>
              <a:tblPr firstRow="1" bandRow="1">
                <a:tableStyleId>{073A0DAA-6AF3-43AB-8588-CEC1D06C72B9}</a:tableStyleId>
              </a:tblPr>
              <a:tblGrid>
                <a:gridCol w="2371986">
                  <a:extLst>
                    <a:ext uri="{9D8B030D-6E8A-4147-A177-3AD203B41FA5}">
                      <a16:colId xmlns:a16="http://schemas.microsoft.com/office/drawing/2014/main" val="3242093220"/>
                    </a:ext>
                  </a:extLst>
                </a:gridCol>
                <a:gridCol w="6003600">
                  <a:extLst>
                    <a:ext uri="{9D8B030D-6E8A-4147-A177-3AD203B41FA5}">
                      <a16:colId xmlns:a16="http://schemas.microsoft.com/office/drawing/2014/main" val="1775687969"/>
                    </a:ext>
                  </a:extLst>
                </a:gridCol>
              </a:tblGrid>
              <a:tr h="74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rPr>
                        <a:t>Model Predictors</a:t>
                      </a:r>
                      <a:endParaRPr lang="en-US" sz="1800" dirty="0"/>
                    </a:p>
                  </a:txBody>
                  <a:tcPr marL="45720" marR="45720" anchor="ctr"/>
                </a:tc>
                <a:tc>
                  <a:txBody>
                    <a:bodyPr/>
                    <a:lstStyle/>
                    <a:p>
                      <a:pPr algn="ctr"/>
                      <a:r>
                        <a:rPr lang="en-US" sz="1600" dirty="0"/>
                        <a:t>Trial &amp; Error Notes</a:t>
                      </a:r>
                    </a:p>
                  </a:txBody>
                  <a:tcPr marL="45720" marR="45720" anchor="ctr"/>
                </a:tc>
                <a:extLst>
                  <a:ext uri="{0D108BD9-81ED-4DB2-BD59-A6C34878D82A}">
                    <a16:rowId xmlns:a16="http://schemas.microsoft.com/office/drawing/2014/main" val="4230184365"/>
                  </a:ext>
                </a:extLst>
              </a:tr>
              <a:tr h="52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Gender  </a:t>
                      </a:r>
                      <a:endParaRPr lang="en-US" sz="1800" dirty="0"/>
                    </a:p>
                  </a:txBody>
                  <a:tcPr marL="45720" marR="45720" anchor="ctr"/>
                </a:tc>
                <a:tc>
                  <a:txBody>
                    <a:bodyPr/>
                    <a:lstStyle/>
                    <a:p>
                      <a:r>
                        <a:rPr lang="en-US" sz="1600" dirty="0"/>
                        <a:t>A  Boolean for males was explored, but results did not support inclusion. </a:t>
                      </a:r>
                    </a:p>
                  </a:txBody>
                  <a:tcPr marL="45720" marR="45720" anchor="ctr"/>
                </a:tc>
                <a:extLst>
                  <a:ext uri="{0D108BD9-81ED-4DB2-BD59-A6C34878D82A}">
                    <a16:rowId xmlns:a16="http://schemas.microsoft.com/office/drawing/2014/main" val="3086529"/>
                  </a:ext>
                </a:extLst>
              </a:tr>
              <a:tr h="632899">
                <a:tc>
                  <a:txBody>
                    <a:bodyPr/>
                    <a:lstStyle/>
                    <a:p>
                      <a:pPr algn="l"/>
                      <a:r>
                        <a:rPr lang="en-US" sz="1800" b="1" dirty="0"/>
                        <a:t>Age</a:t>
                      </a:r>
                      <a:endParaRPr lang="en-US" sz="1800"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Age squared was tested for a potential non-linear relationship, but results did not support this.</a:t>
                      </a:r>
                    </a:p>
                  </a:txBody>
                  <a:tcPr marL="45720" marR="45720" anchor="ctr"/>
                </a:tc>
                <a:extLst>
                  <a:ext uri="{0D108BD9-81ED-4DB2-BD59-A6C34878D82A}">
                    <a16:rowId xmlns:a16="http://schemas.microsoft.com/office/drawing/2014/main" val="3339975840"/>
                  </a:ext>
                </a:extLst>
              </a:tr>
              <a:tr h="52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Racism Score</a:t>
                      </a:r>
                      <a:endParaRPr lang="en-US" sz="1800" dirty="0"/>
                    </a:p>
                  </a:txBody>
                  <a:tcPr marL="45720" marR="45720" anchor="ctr"/>
                </a:tc>
                <a:tc>
                  <a:txBody>
                    <a:bodyPr/>
                    <a:lstStyle/>
                    <a:p>
                      <a:r>
                        <a:rPr lang="en-US" sz="1600" dirty="0"/>
                        <a:t>Racism scores improved prediction in conjunction with the Boolean below. Neither on their own did as well. </a:t>
                      </a:r>
                    </a:p>
                  </a:txBody>
                  <a:tcPr marL="45720" marR="45720" anchor="ctr"/>
                </a:tc>
                <a:extLst>
                  <a:ext uri="{0D108BD9-81ED-4DB2-BD59-A6C34878D82A}">
                    <a16:rowId xmlns:a16="http://schemas.microsoft.com/office/drawing/2014/main" val="4153239099"/>
                  </a:ext>
                </a:extLst>
              </a:tr>
              <a:tr h="52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Racism Score &lt; 0 TRUE</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Boolean variable created for higher racism scores.</a:t>
                      </a:r>
                    </a:p>
                  </a:txBody>
                  <a:tcPr marL="45720" marR="45720" anchor="ctr"/>
                </a:tc>
                <a:extLst>
                  <a:ext uri="{0D108BD9-81ED-4DB2-BD59-A6C34878D82A}">
                    <a16:rowId xmlns:a16="http://schemas.microsoft.com/office/drawing/2014/main" val="2252983852"/>
                  </a:ext>
                </a:extLst>
              </a:tr>
              <a:tr h="925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Political &lt; -1 TRUE</a:t>
                      </a:r>
                      <a:endParaRPr lang="en-US" sz="1800" dirty="0"/>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Boolean for right wing political views. Political leaning scores  in general did not lend much prediction power. The Boolean improved prediction significantly.</a:t>
                      </a:r>
                    </a:p>
                  </a:txBody>
                  <a:tcPr marL="45720" marR="45720" anchor="ctr"/>
                </a:tc>
                <a:extLst>
                  <a:ext uri="{0D108BD9-81ED-4DB2-BD59-A6C34878D82A}">
                    <a16:rowId xmlns:a16="http://schemas.microsoft.com/office/drawing/2014/main" val="1741654047"/>
                  </a:ext>
                </a:extLst>
              </a:tr>
            </a:tbl>
          </a:graphicData>
        </a:graphic>
      </p:graphicFrame>
    </p:spTree>
    <p:extLst>
      <p:ext uri="{BB962C8B-B14F-4D97-AF65-F5344CB8AC3E}">
        <p14:creationId xmlns:p14="http://schemas.microsoft.com/office/powerpoint/2010/main" val="18851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318611" y="989912"/>
            <a:ext cx="2797122" cy="1013316"/>
          </a:xfrm>
        </p:spPr>
        <p:txBody>
          <a:bodyPr vert="horz" lIns="91440" tIns="45720" rIns="91440" bIns="45720" rtlCol="0" anchor="b">
            <a:normAutofit/>
          </a:bodyPr>
          <a:lstStyle/>
          <a:p>
            <a:pPr algn="l"/>
            <a:r>
              <a:rPr lang="en-US" sz="2400" kern="1200" dirty="0">
                <a:solidFill>
                  <a:schemeClr val="tx1"/>
                </a:solidFill>
                <a:latin typeface="+mj-lt"/>
                <a:ea typeface="+mj-ea"/>
                <a:cs typeface="+mj-cs"/>
              </a:rPr>
              <a:t>Multiple Regression Analysis</a:t>
            </a:r>
          </a:p>
        </p:txBody>
      </p:sp>
      <p:sp>
        <p:nvSpPr>
          <p:cNvPr id="195" name="Rectangle 19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TextBox 17">
            <a:extLst>
              <a:ext uri="{FF2B5EF4-FFF2-40B4-BE49-F238E27FC236}">
                <a16:creationId xmlns:a16="http://schemas.microsoft.com/office/drawing/2014/main" id="{AFC7C24C-5101-4551-80CE-B686D521DDCD}"/>
              </a:ext>
            </a:extLst>
          </p:cNvPr>
          <p:cNvSpPr txBox="1"/>
          <p:nvPr/>
        </p:nvSpPr>
        <p:spPr>
          <a:xfrm>
            <a:off x="438495" y="2711413"/>
            <a:ext cx="2385858" cy="3596724"/>
          </a:xfrm>
          <a:prstGeom prst="rect">
            <a:avLst/>
          </a:prstGeom>
        </p:spPr>
        <p:txBody>
          <a:bodyPr vert="horz" lIns="91440" tIns="45720" rIns="91440" bIns="45720" rtlCol="0" anchor="t">
            <a:normAutofit fontScale="92500" lnSpcReduction="10000"/>
          </a:bodyPr>
          <a:lstStyle/>
          <a:p>
            <a:pPr defTabSz="914400">
              <a:lnSpc>
                <a:spcPct val="90000"/>
              </a:lnSpc>
              <a:spcAft>
                <a:spcPts val="600"/>
              </a:spcAft>
            </a:pPr>
            <a:endParaRPr lang="en-US" sz="1600" dirty="0"/>
          </a:p>
          <a:p>
            <a:pPr defTabSz="914400">
              <a:lnSpc>
                <a:spcPct val="90000"/>
              </a:lnSpc>
              <a:spcAft>
                <a:spcPts val="600"/>
              </a:spcAft>
            </a:pPr>
            <a:r>
              <a:rPr lang="en-US" sz="1600" dirty="0"/>
              <a:t>The resulting model includes 5 variables with significant p-values</a:t>
            </a:r>
          </a:p>
          <a:p>
            <a:pPr defTabSz="914400">
              <a:lnSpc>
                <a:spcPct val="90000"/>
              </a:lnSpc>
              <a:spcAft>
                <a:spcPts val="600"/>
              </a:spcAft>
            </a:pPr>
            <a:endParaRPr lang="en-US" sz="1600" dirty="0"/>
          </a:p>
          <a:p>
            <a:pPr defTabSz="914400">
              <a:lnSpc>
                <a:spcPct val="90000"/>
              </a:lnSpc>
              <a:spcAft>
                <a:spcPts val="600"/>
              </a:spcAft>
            </a:pPr>
            <a:r>
              <a:rPr lang="en-US" sz="1600" dirty="0"/>
              <a:t>Results show only a modest power of prediction (</a:t>
            </a:r>
            <a:r>
              <a:rPr lang="en-US" sz="1600" dirty="0" err="1"/>
              <a:t>Adusted</a:t>
            </a:r>
            <a:r>
              <a:rPr lang="en-US" sz="1600" dirty="0"/>
              <a:t> R2) at approx. 17%</a:t>
            </a:r>
          </a:p>
          <a:p>
            <a:pPr defTabSz="914400">
              <a:lnSpc>
                <a:spcPct val="90000"/>
              </a:lnSpc>
              <a:spcAft>
                <a:spcPts val="600"/>
              </a:spcAft>
            </a:pPr>
            <a:endParaRPr lang="en-US" sz="1500" dirty="0"/>
          </a:p>
          <a:p>
            <a:pPr defTabSz="914400">
              <a:lnSpc>
                <a:spcPct val="90000"/>
              </a:lnSpc>
              <a:spcAft>
                <a:spcPts val="600"/>
              </a:spcAft>
            </a:pPr>
            <a:r>
              <a:rPr lang="en-US" sz="1500" dirty="0"/>
              <a:t>F statistic supports rejecting the null hypothesis</a:t>
            </a:r>
          </a:p>
          <a:p>
            <a:pPr defTabSz="914400">
              <a:lnSpc>
                <a:spcPct val="90000"/>
              </a:lnSpc>
              <a:spcAft>
                <a:spcPts val="600"/>
              </a:spcAft>
            </a:pPr>
            <a:endParaRPr lang="en-US" sz="1500" dirty="0"/>
          </a:p>
          <a:p>
            <a:pPr defTabSz="914400">
              <a:lnSpc>
                <a:spcPct val="90000"/>
              </a:lnSpc>
              <a:spcAft>
                <a:spcPts val="600"/>
              </a:spcAft>
            </a:pPr>
            <a:r>
              <a:rPr lang="en-US" sz="1500" dirty="0"/>
              <a:t>Prob (F-stat) shows the model overall has p-value well under 0.000</a:t>
            </a:r>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p:txBody>
      </p:sp>
      <p:pic>
        <p:nvPicPr>
          <p:cNvPr id="6" name="Picture 5">
            <a:extLst>
              <a:ext uri="{FF2B5EF4-FFF2-40B4-BE49-F238E27FC236}">
                <a16:creationId xmlns:a16="http://schemas.microsoft.com/office/drawing/2014/main" id="{505FE8A7-007F-444C-AD73-897DDB2D29E5}"/>
              </a:ext>
            </a:extLst>
          </p:cNvPr>
          <p:cNvPicPr>
            <a:picLocks noChangeAspect="1"/>
          </p:cNvPicPr>
          <p:nvPr/>
        </p:nvPicPr>
        <p:blipFill>
          <a:blip r:embed="rId2"/>
          <a:stretch>
            <a:fillRect/>
          </a:stretch>
        </p:blipFill>
        <p:spPr>
          <a:xfrm>
            <a:off x="4018845" y="549862"/>
            <a:ext cx="4547382" cy="5758275"/>
          </a:xfrm>
          <a:prstGeom prst="rect">
            <a:avLst/>
          </a:prstGeom>
        </p:spPr>
      </p:pic>
    </p:spTree>
    <p:extLst>
      <p:ext uri="{BB962C8B-B14F-4D97-AF65-F5344CB8AC3E}">
        <p14:creationId xmlns:p14="http://schemas.microsoft.com/office/powerpoint/2010/main" val="57802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F6573-FBE0-4FCC-A860-8D3968E6E732}"/>
              </a:ext>
            </a:extLst>
          </p:cNvPr>
          <p:cNvSpPr>
            <a:spLocks noGrp="1"/>
          </p:cNvSpPr>
          <p:nvPr>
            <p:ph type="title"/>
          </p:nvPr>
        </p:nvSpPr>
        <p:spPr>
          <a:xfrm>
            <a:off x="630936" y="426720"/>
            <a:ext cx="7879842" cy="1919141"/>
          </a:xfrm>
        </p:spPr>
        <p:txBody>
          <a:bodyPr anchor="b">
            <a:normAutofit/>
          </a:bodyPr>
          <a:lstStyle/>
          <a:p>
            <a:r>
              <a:rPr lang="en-US" sz="5200"/>
              <a:t>Data Source</a:t>
            </a:r>
          </a:p>
        </p:txBody>
      </p:sp>
      <p:sp>
        <p:nvSpPr>
          <p:cNvPr id="42" name="Rectangle 4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2899927"/>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2776031"/>
            <a:ext cx="1405092"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561FEA6-EFFD-4698-B185-8BCDF86E8AF1}"/>
              </a:ext>
            </a:extLst>
          </p:cNvPr>
          <p:cNvSpPr>
            <a:spLocks noGrp="1"/>
          </p:cNvSpPr>
          <p:nvPr>
            <p:ph idx="1"/>
          </p:nvPr>
        </p:nvSpPr>
        <p:spPr>
          <a:xfrm>
            <a:off x="630936" y="3337269"/>
            <a:ext cx="7882128" cy="2905686"/>
          </a:xfrm>
        </p:spPr>
        <p:txBody>
          <a:bodyPr>
            <a:normAutofit/>
          </a:bodyPr>
          <a:lstStyle/>
          <a:p>
            <a:r>
              <a:rPr lang="en-US" sz="1900"/>
              <a:t>2019 study that gained participants via Facebook ads</a:t>
            </a:r>
          </a:p>
          <a:p>
            <a:r>
              <a:rPr lang="en-US" sz="1900"/>
              <a:t>Sample size 2552</a:t>
            </a:r>
          </a:p>
          <a:p>
            <a:r>
              <a:rPr lang="en-US" sz="1900"/>
              <a:t>The survey gathered demographic information and included a long list of likert-scale questions which were then scored and/or scaled.</a:t>
            </a:r>
          </a:p>
          <a:p>
            <a:r>
              <a:rPr lang="en-US" sz="1900"/>
              <a:t>Data set made available through Harvard Dataverse available here:</a:t>
            </a:r>
          </a:p>
          <a:p>
            <a:pPr marL="0" indent="0">
              <a:buNone/>
            </a:pPr>
            <a:r>
              <a:rPr lang="en-US" sz="1900"/>
              <a:t> </a:t>
            </a:r>
            <a:r>
              <a:rPr lang="en-US" sz="1900">
                <a:hlinkClick r:id="rId2">
                  <a:extLst>
                    <a:ext uri="{A12FA001-AC4F-418D-AE19-62706E023703}">
                      <ahyp:hlinkClr xmlns:ahyp="http://schemas.microsoft.com/office/drawing/2018/hyperlinkcolor" val="tx"/>
                    </a:ext>
                  </a:extLst>
                </a:hlinkClick>
              </a:rPr>
              <a:t>https://dataverse.harvard.edu/dataset.xhtml?persistentId=doi:10.7910/DVN/ICTI8T</a:t>
            </a:r>
            <a:endParaRPr lang="en-US" sz="1900"/>
          </a:p>
          <a:p>
            <a:pPr marL="0" indent="0">
              <a:buNone/>
            </a:pPr>
            <a:endParaRPr lang="en-US" sz="1900"/>
          </a:p>
        </p:txBody>
      </p:sp>
    </p:spTree>
    <p:extLst>
      <p:ext uri="{BB962C8B-B14F-4D97-AF65-F5344CB8AC3E}">
        <p14:creationId xmlns:p14="http://schemas.microsoft.com/office/powerpoint/2010/main" val="401871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0DA7C0FD-C7F3-4926-9C08-9C3317C28FDB}"/>
              </a:ext>
            </a:extLst>
          </p:cNvPr>
          <p:cNvSpPr>
            <a:spLocks noGrp="1"/>
          </p:cNvSpPr>
          <p:nvPr>
            <p:ph type="ctrTitle"/>
          </p:nvPr>
        </p:nvSpPr>
        <p:spPr>
          <a:xfrm>
            <a:off x="514668" y="550330"/>
            <a:ext cx="7626096" cy="1179576"/>
          </a:xfrm>
        </p:spPr>
        <p:txBody>
          <a:bodyPr vert="horz" lIns="91440" tIns="45720" rIns="91440" bIns="45720" rtlCol="0" anchor="ctr">
            <a:normAutofit/>
          </a:bodyPr>
          <a:lstStyle/>
          <a:p>
            <a:pPr algn="l"/>
            <a:r>
              <a:rPr lang="en-US" sz="3500" kern="1200" dirty="0">
                <a:solidFill>
                  <a:schemeClr val="tx1"/>
                </a:solidFill>
                <a:latin typeface="+mj-lt"/>
                <a:ea typeface="+mj-ea"/>
                <a:cs typeface="+mj-cs"/>
              </a:rPr>
              <a:t>Conclusion</a:t>
            </a:r>
          </a:p>
        </p:txBody>
      </p:sp>
      <p:sp>
        <p:nvSpPr>
          <p:cNvPr id="79" name="Rectangle 7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EFC4006C-A215-4244-AFBA-E5B19183FA79}"/>
              </a:ext>
            </a:extLst>
          </p:cNvPr>
          <p:cNvSpPr txBox="1"/>
          <p:nvPr/>
        </p:nvSpPr>
        <p:spPr>
          <a:xfrm>
            <a:off x="470138" y="2174832"/>
            <a:ext cx="3480974" cy="4132838"/>
          </a:xfrm>
          <a:prstGeom prst="rect">
            <a:avLst/>
          </a:prstGeom>
        </p:spPr>
        <p:txBody>
          <a:bodyPr vert="horz" lIns="91440" tIns="45720" rIns="91440" bIns="45720" rtlCol="0">
            <a:normAutofit/>
          </a:bodyPr>
          <a:lstStyle/>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endParaRPr lang="en-US" sz="1600" dirty="0"/>
          </a:p>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3BBBCC12-EA5C-44C2-88C5-9709EABD9F6A}"/>
              </a:ext>
            </a:extLst>
          </p:cNvPr>
          <p:cNvSpPr txBox="1"/>
          <p:nvPr/>
        </p:nvSpPr>
        <p:spPr>
          <a:xfrm>
            <a:off x="620888" y="2379441"/>
            <a:ext cx="7811911" cy="3970318"/>
          </a:xfrm>
          <a:prstGeom prst="rect">
            <a:avLst/>
          </a:prstGeom>
          <a:noFill/>
        </p:spPr>
        <p:txBody>
          <a:bodyPr wrap="square" rtlCol="0">
            <a:spAutoFit/>
          </a:bodyPr>
          <a:lstStyle/>
          <a:p>
            <a:r>
              <a:rPr lang="en-US" dirty="0"/>
              <a:t>The analyses completed suggests that the null hypothesis be rejected for some of the variables explored.  Stronger racist attitudes appear related to more extremist beliefs. Analysis also suggested political views may be related to higher chances of holding extremist beliefs. </a:t>
            </a:r>
          </a:p>
          <a:p>
            <a:endParaRPr lang="en-US" dirty="0"/>
          </a:p>
          <a:p>
            <a:r>
              <a:rPr lang="en-US" dirty="0"/>
              <a:t>The regression analysis conducted found weak, however significant, coefficients between extremism scores and respondents age and gender. </a:t>
            </a:r>
          </a:p>
          <a:p>
            <a:endParaRPr lang="en-US" dirty="0"/>
          </a:p>
          <a:p>
            <a:r>
              <a:rPr lang="en-US" dirty="0"/>
              <a:t>The regression model with the most predictive power was found only after including variables representing strong attitudes for race and right-of-center political views.</a:t>
            </a:r>
          </a:p>
          <a:p>
            <a:endParaRPr lang="en-US" dirty="0"/>
          </a:p>
          <a:p>
            <a:r>
              <a:rPr lang="en-US" dirty="0"/>
              <a:t>Variables for religious affiliation and social media were not shown to have significant relation to extremism scores</a:t>
            </a:r>
          </a:p>
        </p:txBody>
      </p:sp>
    </p:spTree>
    <p:extLst>
      <p:ext uri="{BB962C8B-B14F-4D97-AF65-F5344CB8AC3E}">
        <p14:creationId xmlns:p14="http://schemas.microsoft.com/office/powerpoint/2010/main" val="408475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D7D0B230-DB7E-4CF2-87EA-9B3B3406DCFF}"/>
              </a:ext>
            </a:extLst>
          </p:cNvPr>
          <p:cNvSpPr txBox="1"/>
          <p:nvPr/>
        </p:nvSpPr>
        <p:spPr>
          <a:xfrm>
            <a:off x="3731296" y="586822"/>
            <a:ext cx="519383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t>Does any relationship exist between scores for extremism and the other variables listed?</a:t>
            </a:r>
          </a:p>
        </p:txBody>
      </p:sp>
      <p:graphicFrame>
        <p:nvGraphicFramePr>
          <p:cNvPr id="12" name="Table 5">
            <a:extLst>
              <a:ext uri="{FF2B5EF4-FFF2-40B4-BE49-F238E27FC236}">
                <a16:creationId xmlns:a16="http://schemas.microsoft.com/office/drawing/2014/main" id="{F01FC09F-9C1C-43FA-B162-394D6818B295}"/>
              </a:ext>
            </a:extLst>
          </p:cNvPr>
          <p:cNvGraphicFramePr>
            <a:graphicFrameLocks noGrp="1"/>
          </p:cNvGraphicFramePr>
          <p:nvPr>
            <p:extLst>
              <p:ext uri="{D42A27DB-BD31-4B8C-83A1-F6EECF244321}">
                <p14:modId xmlns:p14="http://schemas.microsoft.com/office/powerpoint/2010/main" val="43709286"/>
              </p:ext>
            </p:extLst>
          </p:nvPr>
        </p:nvGraphicFramePr>
        <p:xfrm>
          <a:off x="418338" y="3082427"/>
          <a:ext cx="8373619" cy="2787125"/>
        </p:xfrm>
        <a:graphic>
          <a:graphicData uri="http://schemas.openxmlformats.org/drawingml/2006/table">
            <a:tbl>
              <a:tblPr>
                <a:tableStyleId>{1FECB4D8-DB02-4DC6-A0A2-4F2EBAE1DC90}</a:tableStyleId>
              </a:tblPr>
              <a:tblGrid>
                <a:gridCol w="1929751">
                  <a:extLst>
                    <a:ext uri="{9D8B030D-6E8A-4147-A177-3AD203B41FA5}">
                      <a16:colId xmlns:a16="http://schemas.microsoft.com/office/drawing/2014/main" val="592976807"/>
                    </a:ext>
                  </a:extLst>
                </a:gridCol>
                <a:gridCol w="3578578">
                  <a:extLst>
                    <a:ext uri="{9D8B030D-6E8A-4147-A177-3AD203B41FA5}">
                      <a16:colId xmlns:a16="http://schemas.microsoft.com/office/drawing/2014/main" val="1500309172"/>
                    </a:ext>
                  </a:extLst>
                </a:gridCol>
                <a:gridCol w="2865290">
                  <a:extLst>
                    <a:ext uri="{9D8B030D-6E8A-4147-A177-3AD203B41FA5}">
                      <a16:colId xmlns:a16="http://schemas.microsoft.com/office/drawing/2014/main" val="3462479833"/>
                    </a:ext>
                  </a:extLst>
                </a:gridCol>
              </a:tblGrid>
              <a:tr h="320723">
                <a:tc>
                  <a:txBody>
                    <a:bodyPr/>
                    <a:lstStyle/>
                    <a:p>
                      <a:pPr algn="l"/>
                      <a:r>
                        <a:rPr lang="en-US" sz="1500">
                          <a:solidFill>
                            <a:schemeClr val="tx1">
                              <a:lumMod val="75000"/>
                              <a:lumOff val="25000"/>
                            </a:schemeClr>
                          </a:solidFill>
                        </a:rPr>
                        <a:t>Age</a:t>
                      </a:r>
                    </a:p>
                  </a:txBody>
                  <a:tcPr marL="67758" marR="67758" marT="33879" marB="33879" anchor="ctr"/>
                </a:tc>
                <a:tc>
                  <a:txBody>
                    <a:bodyPr/>
                    <a:lstStyle/>
                    <a:p>
                      <a:pPr algn="l"/>
                      <a:r>
                        <a:rPr lang="en-US" sz="1200">
                          <a:solidFill>
                            <a:schemeClr val="tx1">
                              <a:lumMod val="75000"/>
                              <a:lumOff val="25000"/>
                            </a:schemeClr>
                          </a:solidFill>
                        </a:rPr>
                        <a:t>Respondent age </a:t>
                      </a:r>
                    </a:p>
                  </a:txBody>
                  <a:tcPr marL="67758" marR="67758" marT="33879" marB="33879" anchor="ctr"/>
                </a:tc>
                <a:tc>
                  <a:txBody>
                    <a:bodyPr/>
                    <a:lstStyle/>
                    <a:p>
                      <a:pPr algn="l"/>
                      <a:r>
                        <a:rPr lang="en-US" sz="1200">
                          <a:solidFill>
                            <a:schemeClr val="tx1">
                              <a:lumMod val="75000"/>
                              <a:lumOff val="25000"/>
                            </a:schemeClr>
                          </a:solidFill>
                        </a:rPr>
                        <a:t>Continuous, age 16 and up</a:t>
                      </a:r>
                    </a:p>
                  </a:txBody>
                  <a:tcPr marL="67758" marR="67758" marT="33879" marB="33879" anchor="ctr"/>
                </a:tc>
                <a:extLst>
                  <a:ext uri="{0D108BD9-81ED-4DB2-BD59-A6C34878D82A}">
                    <a16:rowId xmlns:a16="http://schemas.microsoft.com/office/drawing/2014/main" val="1798541889"/>
                  </a:ext>
                </a:extLst>
              </a:tr>
              <a:tr h="320723">
                <a:tc>
                  <a:txBody>
                    <a:bodyPr/>
                    <a:lstStyle/>
                    <a:p>
                      <a:pPr algn="l"/>
                      <a:r>
                        <a:rPr lang="en-US" sz="1500">
                          <a:solidFill>
                            <a:schemeClr val="tx1">
                              <a:lumMod val="75000"/>
                              <a:lumOff val="25000"/>
                            </a:schemeClr>
                          </a:solidFill>
                        </a:rPr>
                        <a:t>Gender</a:t>
                      </a:r>
                    </a:p>
                  </a:txBody>
                  <a:tcPr marL="67758" marR="67758" marT="33879" marB="33879" anchor="ctr"/>
                </a:tc>
                <a:tc>
                  <a:txBody>
                    <a:bodyPr/>
                    <a:lstStyle/>
                    <a:p>
                      <a:pPr algn="l"/>
                      <a:r>
                        <a:rPr lang="en-US" sz="1200">
                          <a:solidFill>
                            <a:schemeClr val="tx1">
                              <a:lumMod val="75000"/>
                              <a:lumOff val="25000"/>
                            </a:schemeClr>
                          </a:solidFill>
                        </a:rPr>
                        <a:t>Respondent Gender</a:t>
                      </a:r>
                    </a:p>
                  </a:txBody>
                  <a:tcPr marL="67758" marR="67758" marT="33879" marB="33879" anchor="ctr"/>
                </a:tc>
                <a:tc>
                  <a:txBody>
                    <a:bodyPr/>
                    <a:lstStyle/>
                    <a:p>
                      <a:pPr algn="l"/>
                      <a:r>
                        <a:rPr lang="en-US" sz="1200">
                          <a:solidFill>
                            <a:schemeClr val="tx1">
                              <a:lumMod val="75000"/>
                              <a:lumOff val="25000"/>
                            </a:schemeClr>
                          </a:solidFill>
                        </a:rPr>
                        <a:t>Male (0)  Female (1)</a:t>
                      </a:r>
                    </a:p>
                  </a:txBody>
                  <a:tcPr marL="67758" marR="67758" marT="33879" marB="33879" anchor="ctr"/>
                </a:tc>
                <a:extLst>
                  <a:ext uri="{0D108BD9-81ED-4DB2-BD59-A6C34878D82A}">
                    <a16:rowId xmlns:a16="http://schemas.microsoft.com/office/drawing/2014/main" val="88513708"/>
                  </a:ext>
                </a:extLst>
              </a:tr>
              <a:tr h="320723">
                <a:tc>
                  <a:txBody>
                    <a:bodyPr/>
                    <a:lstStyle/>
                    <a:p>
                      <a:pPr algn="l"/>
                      <a:r>
                        <a:rPr lang="en-US" sz="1500">
                          <a:solidFill>
                            <a:schemeClr val="tx1">
                              <a:lumMod val="75000"/>
                              <a:lumOff val="25000"/>
                            </a:schemeClr>
                          </a:solidFill>
                        </a:rPr>
                        <a:t>Religious Affiliation</a:t>
                      </a:r>
                    </a:p>
                  </a:txBody>
                  <a:tcPr marL="67758" marR="67758" marT="33879" marB="33879" anchor="ctr"/>
                </a:tc>
                <a:tc>
                  <a:txBody>
                    <a:bodyPr/>
                    <a:lstStyle/>
                    <a:p>
                      <a:pPr algn="l"/>
                      <a:r>
                        <a:rPr lang="en-US" sz="1200">
                          <a:solidFill>
                            <a:schemeClr val="tx1">
                              <a:lumMod val="75000"/>
                              <a:lumOff val="25000"/>
                            </a:schemeClr>
                          </a:solidFill>
                        </a:rPr>
                        <a:t>Nominal/Categorical</a:t>
                      </a:r>
                    </a:p>
                  </a:txBody>
                  <a:tcPr marL="67758" marR="67758" marT="33879" marB="33879" anchor="ctr"/>
                </a:tc>
                <a:tc>
                  <a:txBody>
                    <a:bodyPr/>
                    <a:lstStyle/>
                    <a:p>
                      <a:pPr algn="l"/>
                      <a:r>
                        <a:rPr lang="en-US" sz="1200">
                          <a:solidFill>
                            <a:schemeClr val="tx1">
                              <a:lumMod val="75000"/>
                              <a:lumOff val="25000"/>
                            </a:schemeClr>
                          </a:solidFill>
                        </a:rPr>
                        <a:t>6 categories total</a:t>
                      </a:r>
                    </a:p>
                  </a:txBody>
                  <a:tcPr marL="67758" marR="67758" marT="33879" marB="33879" anchor="ctr"/>
                </a:tc>
                <a:extLst>
                  <a:ext uri="{0D108BD9-81ED-4DB2-BD59-A6C34878D82A}">
                    <a16:rowId xmlns:a16="http://schemas.microsoft.com/office/drawing/2014/main" val="4055198420"/>
                  </a:ext>
                </a:extLst>
              </a:tr>
              <a:tr h="456239">
                <a:tc>
                  <a:txBody>
                    <a:bodyPr/>
                    <a:lstStyle/>
                    <a:p>
                      <a:pPr algn="l"/>
                      <a:r>
                        <a:rPr lang="en-US" sz="1500">
                          <a:solidFill>
                            <a:schemeClr val="tx1">
                              <a:lumMod val="75000"/>
                              <a:lumOff val="25000"/>
                            </a:schemeClr>
                          </a:solidFill>
                        </a:rPr>
                        <a:t>Social Media Use</a:t>
                      </a:r>
                    </a:p>
                  </a:txBody>
                  <a:tcPr marL="67758" marR="67758" marT="33879" marB="33879" anchor="ctr"/>
                </a:tc>
                <a:tc>
                  <a:txBody>
                    <a:bodyPr/>
                    <a:lstStyle/>
                    <a:p>
                      <a:pPr algn="l"/>
                      <a:r>
                        <a:rPr lang="en-US" sz="1200">
                          <a:solidFill>
                            <a:schemeClr val="tx1">
                              <a:lumMod val="75000"/>
                              <a:lumOff val="25000"/>
                            </a:schemeClr>
                          </a:solidFill>
                        </a:rPr>
                        <a:t>Standardized sum score based on likert-responses</a:t>
                      </a:r>
                    </a:p>
                  </a:txBody>
                  <a:tcPr marL="67758" marR="67758" marT="33879" marB="33879" anchor="ctr"/>
                </a:tc>
                <a:tc>
                  <a:txBody>
                    <a:bodyPr/>
                    <a:lstStyle/>
                    <a:p>
                      <a:pPr algn="l"/>
                      <a:r>
                        <a:rPr lang="en-US" sz="1200" dirty="0">
                          <a:solidFill>
                            <a:schemeClr val="tx1">
                              <a:lumMod val="75000"/>
                              <a:lumOff val="25000"/>
                            </a:schemeClr>
                          </a:solidFill>
                        </a:rPr>
                        <a:t>Negative-Positive Scale</a:t>
                      </a:r>
                    </a:p>
                    <a:p>
                      <a:pPr algn="l"/>
                      <a:r>
                        <a:rPr lang="en-US" sz="1200" dirty="0">
                          <a:solidFill>
                            <a:schemeClr val="tx1">
                              <a:lumMod val="75000"/>
                              <a:lumOff val="25000"/>
                            </a:schemeClr>
                          </a:solidFill>
                        </a:rPr>
                        <a:t>Less to more social media use</a:t>
                      </a:r>
                    </a:p>
                  </a:txBody>
                  <a:tcPr marL="67758" marR="67758" marT="33879" marB="33879" anchor="ctr"/>
                </a:tc>
                <a:extLst>
                  <a:ext uri="{0D108BD9-81ED-4DB2-BD59-A6C34878D82A}">
                    <a16:rowId xmlns:a16="http://schemas.microsoft.com/office/drawing/2014/main" val="945520708"/>
                  </a:ext>
                </a:extLst>
              </a:tr>
              <a:tr h="456239">
                <a:tc>
                  <a:txBody>
                    <a:bodyPr/>
                    <a:lstStyle/>
                    <a:p>
                      <a:pPr algn="l"/>
                      <a:r>
                        <a:rPr lang="en-US" sz="1500" dirty="0">
                          <a:solidFill>
                            <a:schemeClr val="tx1">
                              <a:lumMod val="75000"/>
                              <a:lumOff val="25000"/>
                            </a:schemeClr>
                          </a:solidFill>
                        </a:rPr>
                        <a:t>Extremism Score</a:t>
                      </a:r>
                    </a:p>
                  </a:txBody>
                  <a:tcPr marL="67758" marR="67758" marT="33879" marB="33879" anchor="ctr"/>
                </a:tc>
                <a:tc>
                  <a:txBody>
                    <a:bodyPr/>
                    <a:lstStyle/>
                    <a:p>
                      <a:pPr algn="l"/>
                      <a:r>
                        <a:rPr lang="en-US" sz="1200" dirty="0">
                          <a:solidFill>
                            <a:schemeClr val="tx1">
                              <a:lumMod val="75000"/>
                              <a:lumOff val="25000"/>
                            </a:schemeClr>
                          </a:solidFill>
                        </a:rPr>
                        <a:t>Sum Score PCA </a:t>
                      </a:r>
                      <a:r>
                        <a:rPr lang="en-US" sz="1200" dirty="0">
                          <a:ln>
                            <a:noFill/>
                          </a:ln>
                          <a:solidFill>
                            <a:schemeClr val="tx1">
                              <a:lumMod val="75000"/>
                              <a:lumOff val="25000"/>
                            </a:schemeClr>
                          </a:solidFill>
                        </a:rPr>
                        <a:t>scaled</a:t>
                      </a:r>
                      <a:r>
                        <a:rPr lang="en-US" sz="1200" dirty="0">
                          <a:solidFill>
                            <a:schemeClr val="tx1">
                              <a:lumMod val="75000"/>
                              <a:lumOff val="25000"/>
                            </a:schemeClr>
                          </a:solidFill>
                        </a:rPr>
                        <a:t>/standardized based on </a:t>
                      </a:r>
                      <a:r>
                        <a:rPr lang="en-US" sz="1200" dirty="0" err="1">
                          <a:solidFill>
                            <a:schemeClr val="tx1">
                              <a:lumMod val="75000"/>
                              <a:lumOff val="25000"/>
                            </a:schemeClr>
                          </a:solidFill>
                        </a:rPr>
                        <a:t>likert</a:t>
                      </a:r>
                      <a:r>
                        <a:rPr lang="en-US" sz="1200" dirty="0">
                          <a:solidFill>
                            <a:schemeClr val="tx1">
                              <a:lumMod val="75000"/>
                              <a:lumOff val="25000"/>
                            </a:schemeClr>
                          </a:solidFill>
                        </a:rPr>
                        <a:t> responses</a:t>
                      </a:r>
                    </a:p>
                  </a:txBody>
                  <a:tcPr marL="67758" marR="67758" marT="33879" marB="33879" anchor="ctr"/>
                </a:tc>
                <a:tc>
                  <a:txBody>
                    <a:bodyPr/>
                    <a:lstStyle/>
                    <a:p>
                      <a:pPr algn="l"/>
                      <a:r>
                        <a:rPr lang="en-US" sz="1200">
                          <a:solidFill>
                            <a:schemeClr val="tx1">
                              <a:lumMod val="75000"/>
                              <a:lumOff val="25000"/>
                            </a:schemeClr>
                          </a:solidFill>
                        </a:rPr>
                        <a:t>0-10 Scale</a:t>
                      </a:r>
                    </a:p>
                    <a:p>
                      <a:pPr algn="l"/>
                      <a:r>
                        <a:rPr lang="en-US" sz="1200">
                          <a:solidFill>
                            <a:schemeClr val="tx1">
                              <a:lumMod val="75000"/>
                              <a:lumOff val="25000"/>
                            </a:schemeClr>
                          </a:solidFill>
                        </a:rPr>
                        <a:t>Least extreme (0)</a:t>
                      </a:r>
                    </a:p>
                  </a:txBody>
                  <a:tcPr marL="67758" marR="67758" marT="33879" marB="33879" anchor="ctr"/>
                </a:tc>
                <a:extLst>
                  <a:ext uri="{0D108BD9-81ED-4DB2-BD59-A6C34878D82A}">
                    <a16:rowId xmlns:a16="http://schemas.microsoft.com/office/drawing/2014/main" val="3565327289"/>
                  </a:ext>
                </a:extLst>
              </a:tr>
              <a:tr h="456239">
                <a:tc>
                  <a:txBody>
                    <a:bodyPr/>
                    <a:lstStyle/>
                    <a:p>
                      <a:pPr algn="l"/>
                      <a:r>
                        <a:rPr lang="en-US" sz="1500">
                          <a:solidFill>
                            <a:schemeClr val="tx1">
                              <a:lumMod val="75000"/>
                              <a:lumOff val="25000"/>
                            </a:schemeClr>
                          </a:solidFill>
                        </a:rPr>
                        <a:t>Political Leaning</a:t>
                      </a:r>
                    </a:p>
                  </a:txBody>
                  <a:tcPr marL="67758" marR="67758" marT="33879" marB="33879" anchor="ctr"/>
                </a:tc>
                <a:tc>
                  <a:txBody>
                    <a:bodyPr/>
                    <a:lstStyle/>
                    <a:p>
                      <a:pPr algn="l"/>
                      <a:r>
                        <a:rPr lang="en-US" sz="1200">
                          <a:solidFill>
                            <a:schemeClr val="tx1">
                              <a:lumMod val="75000"/>
                              <a:lumOff val="25000"/>
                            </a:schemeClr>
                          </a:solidFill>
                        </a:rPr>
                        <a:t>Standardized sum score based on likert responses</a:t>
                      </a:r>
                    </a:p>
                  </a:txBody>
                  <a:tcPr marL="67758" marR="67758" marT="33879" marB="33879" anchor="ctr"/>
                </a:tc>
                <a:tc>
                  <a:txBody>
                    <a:bodyPr/>
                    <a:lstStyle/>
                    <a:p>
                      <a:pPr algn="l"/>
                      <a:r>
                        <a:rPr lang="en-US" sz="1200">
                          <a:solidFill>
                            <a:schemeClr val="tx1">
                              <a:lumMod val="75000"/>
                              <a:lumOff val="25000"/>
                            </a:schemeClr>
                          </a:solidFill>
                        </a:rPr>
                        <a:t>Right-of-center(- values)</a:t>
                      </a:r>
                    </a:p>
                    <a:p>
                      <a:pPr algn="l"/>
                      <a:r>
                        <a:rPr lang="en-US" sz="1200">
                          <a:solidFill>
                            <a:schemeClr val="tx1">
                              <a:lumMod val="75000"/>
                              <a:lumOff val="25000"/>
                            </a:schemeClr>
                          </a:solidFill>
                        </a:rPr>
                        <a:t>Left-of-center (+values)</a:t>
                      </a:r>
                    </a:p>
                  </a:txBody>
                  <a:tcPr marL="67758" marR="67758" marT="33879" marB="33879" anchor="ctr"/>
                </a:tc>
                <a:extLst>
                  <a:ext uri="{0D108BD9-81ED-4DB2-BD59-A6C34878D82A}">
                    <a16:rowId xmlns:a16="http://schemas.microsoft.com/office/drawing/2014/main" val="1971439913"/>
                  </a:ext>
                </a:extLst>
              </a:tr>
              <a:tr h="456239">
                <a:tc>
                  <a:txBody>
                    <a:bodyPr/>
                    <a:lstStyle/>
                    <a:p>
                      <a:pPr algn="l"/>
                      <a:r>
                        <a:rPr lang="en-US" sz="1500" dirty="0">
                          <a:solidFill>
                            <a:schemeClr val="tx1">
                              <a:lumMod val="75000"/>
                              <a:lumOff val="25000"/>
                            </a:schemeClr>
                          </a:solidFill>
                        </a:rPr>
                        <a:t>Racism Scale</a:t>
                      </a:r>
                    </a:p>
                  </a:txBody>
                  <a:tcPr marL="67758" marR="67758" marT="33879" marB="33879" anchor="ctr"/>
                </a:tc>
                <a:tc>
                  <a:txBody>
                    <a:bodyPr/>
                    <a:lstStyle/>
                    <a:p>
                      <a:pPr algn="l"/>
                      <a:r>
                        <a:rPr lang="en-US" sz="1200">
                          <a:solidFill>
                            <a:schemeClr val="tx1">
                              <a:lumMod val="75000"/>
                              <a:lumOff val="25000"/>
                            </a:schemeClr>
                          </a:solidFill>
                        </a:rPr>
                        <a:t>Standardized score based on likert responses</a:t>
                      </a:r>
                    </a:p>
                  </a:txBody>
                  <a:tcPr marL="67758" marR="67758" marT="33879" marB="33879" anchor="ctr"/>
                </a:tc>
                <a:tc>
                  <a:txBody>
                    <a:bodyPr/>
                    <a:lstStyle/>
                    <a:p>
                      <a:pPr algn="l"/>
                      <a:r>
                        <a:rPr lang="en-US" sz="1200" dirty="0">
                          <a:solidFill>
                            <a:schemeClr val="tx1">
                              <a:lumMod val="75000"/>
                              <a:lumOff val="25000"/>
                            </a:schemeClr>
                          </a:solidFill>
                        </a:rPr>
                        <a:t>Higher values ( - values)</a:t>
                      </a:r>
                    </a:p>
                    <a:p>
                      <a:pPr algn="l"/>
                      <a:r>
                        <a:rPr lang="en-US" sz="1200" dirty="0">
                          <a:solidFill>
                            <a:schemeClr val="tx1">
                              <a:lumMod val="75000"/>
                              <a:lumOff val="25000"/>
                            </a:schemeClr>
                          </a:solidFill>
                        </a:rPr>
                        <a:t>Lower values (+ values)</a:t>
                      </a:r>
                    </a:p>
                  </a:txBody>
                  <a:tcPr marL="67758" marR="67758" marT="33879" marB="33879" anchor="ctr"/>
                </a:tc>
                <a:extLst>
                  <a:ext uri="{0D108BD9-81ED-4DB2-BD59-A6C34878D82A}">
                    <a16:rowId xmlns:a16="http://schemas.microsoft.com/office/drawing/2014/main" val="2125835166"/>
                  </a:ext>
                </a:extLst>
              </a:tr>
            </a:tbl>
          </a:graphicData>
        </a:graphic>
      </p:graphicFrame>
      <p:sp>
        <p:nvSpPr>
          <p:cNvPr id="24" name="TextBox 23">
            <a:extLst>
              <a:ext uri="{FF2B5EF4-FFF2-40B4-BE49-F238E27FC236}">
                <a16:creationId xmlns:a16="http://schemas.microsoft.com/office/drawing/2014/main" id="{E26761FB-F226-4999-A16A-6665B74A8878}"/>
              </a:ext>
            </a:extLst>
          </p:cNvPr>
          <p:cNvSpPr txBox="1"/>
          <p:nvPr/>
        </p:nvSpPr>
        <p:spPr>
          <a:xfrm>
            <a:off x="831624" y="1029942"/>
            <a:ext cx="2526284" cy="646331"/>
          </a:xfrm>
          <a:prstGeom prst="rect">
            <a:avLst/>
          </a:prstGeom>
          <a:noFill/>
        </p:spPr>
        <p:txBody>
          <a:bodyPr wrap="square">
            <a:spAutoFit/>
          </a:bodyPr>
          <a:lstStyle/>
          <a:p>
            <a:r>
              <a:rPr lang="en-US" sz="3600" dirty="0">
                <a:latin typeface="+mj-lt"/>
              </a:rPr>
              <a:t>Hypothesis</a:t>
            </a:r>
          </a:p>
        </p:txBody>
      </p:sp>
    </p:spTree>
    <p:extLst>
      <p:ext uri="{BB962C8B-B14F-4D97-AF65-F5344CB8AC3E}">
        <p14:creationId xmlns:p14="http://schemas.microsoft.com/office/powerpoint/2010/main" val="398668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825306C9-CE73-47C7-88CC-F583B5BC513B}"/>
              </a:ext>
            </a:extLst>
          </p:cNvPr>
          <p:cNvSpPr txBox="1"/>
          <p:nvPr/>
        </p:nvSpPr>
        <p:spPr>
          <a:xfrm>
            <a:off x="3638673" y="897938"/>
            <a:ext cx="4946531" cy="2624666"/>
          </a:xfrm>
          <a:prstGeom prst="rect">
            <a:avLst/>
          </a:prstGeom>
          <a:noFill/>
        </p:spPr>
        <p:txBody>
          <a:bodyPr wrap="square" rtlCol="0" anchor="t">
            <a:normAutofit/>
          </a:bodyPr>
          <a:lstStyle/>
          <a:p>
            <a:pPr>
              <a:lnSpc>
                <a:spcPct val="90000"/>
              </a:lnSpc>
              <a:spcAft>
                <a:spcPts val="600"/>
              </a:spcAft>
            </a:pPr>
            <a:r>
              <a:rPr lang="en-US" sz="2000" dirty="0"/>
              <a:t>Our target variable of interest is extremism, or extremist attitudes. Likert questions aimed at capturing these attitudes are based on J.M. Berger’s extensive writings on the topic. His work explains extreme attitudes (political, racial, religious </a:t>
            </a:r>
            <a:r>
              <a:rPr lang="en-US" sz="2000" dirty="0" err="1"/>
              <a:t>etc</a:t>
            </a:r>
            <a:r>
              <a:rPr lang="en-US" sz="2000" dirty="0"/>
              <a:t>) all relate to perceptions of in-groups and out groups. In the extreme, people come to believe the “success of us is inseparable from hostile acts against them”</a:t>
            </a:r>
          </a:p>
        </p:txBody>
      </p:sp>
      <p:sp>
        <p:nvSpPr>
          <p:cNvPr id="20" name="TextBox 19">
            <a:extLst>
              <a:ext uri="{FF2B5EF4-FFF2-40B4-BE49-F238E27FC236}">
                <a16:creationId xmlns:a16="http://schemas.microsoft.com/office/drawing/2014/main" id="{EF41ACC2-3227-4595-973B-E6B4DAF2EEF4}"/>
              </a:ext>
            </a:extLst>
          </p:cNvPr>
          <p:cNvSpPr txBox="1"/>
          <p:nvPr/>
        </p:nvSpPr>
        <p:spPr>
          <a:xfrm>
            <a:off x="3998213" y="3722982"/>
            <a:ext cx="3847565" cy="2508485"/>
          </a:xfrm>
          <a:prstGeom prst="rect">
            <a:avLst/>
          </a:prstGeom>
        </p:spPr>
        <p:txBody>
          <a:bodyPr vert="horz" wrap="square" lIns="91440" tIns="45720" rIns="91440" bIns="45720" rtlCol="0" anchor="t">
            <a:normAutofit/>
          </a:bodyPr>
          <a:lstStyle/>
          <a:p>
            <a:pPr defTabSz="914400">
              <a:lnSpc>
                <a:spcPct val="90000"/>
              </a:lnSpc>
              <a:spcAft>
                <a:spcPts val="600"/>
              </a:spcAft>
            </a:pPr>
            <a:r>
              <a:rPr lang="en-US" sz="1600" i="1" dirty="0"/>
              <a:t>“Using violence is the most effective way to create a better society”</a:t>
            </a:r>
          </a:p>
          <a:p>
            <a:pPr defTabSz="914400">
              <a:lnSpc>
                <a:spcPct val="90000"/>
              </a:lnSpc>
              <a:spcAft>
                <a:spcPts val="600"/>
              </a:spcAft>
            </a:pPr>
            <a:endParaRPr lang="en-US" sz="1600" i="1" dirty="0"/>
          </a:p>
          <a:p>
            <a:pPr defTabSz="914400">
              <a:lnSpc>
                <a:spcPct val="90000"/>
              </a:lnSpc>
              <a:spcAft>
                <a:spcPts val="600"/>
              </a:spcAft>
            </a:pPr>
            <a:r>
              <a:rPr lang="en-US" sz="1600" i="1" dirty="0"/>
              <a:t>0 - Strongly Agree </a:t>
            </a:r>
          </a:p>
          <a:p>
            <a:pPr defTabSz="914400">
              <a:lnSpc>
                <a:spcPct val="90000"/>
              </a:lnSpc>
              <a:spcAft>
                <a:spcPts val="600"/>
              </a:spcAft>
            </a:pPr>
            <a:r>
              <a:rPr lang="en-US" sz="1600" i="1" dirty="0"/>
              <a:t>1 - Somewhat Agree</a:t>
            </a:r>
          </a:p>
          <a:p>
            <a:pPr defTabSz="914400">
              <a:lnSpc>
                <a:spcPct val="90000"/>
              </a:lnSpc>
              <a:spcAft>
                <a:spcPts val="600"/>
              </a:spcAft>
            </a:pPr>
            <a:r>
              <a:rPr lang="en-US" sz="1600" i="1" dirty="0"/>
              <a:t>2 - Neither Agree or Disagree</a:t>
            </a:r>
          </a:p>
          <a:p>
            <a:pPr defTabSz="914400">
              <a:lnSpc>
                <a:spcPct val="90000"/>
              </a:lnSpc>
              <a:spcAft>
                <a:spcPts val="600"/>
              </a:spcAft>
            </a:pPr>
            <a:r>
              <a:rPr lang="en-US" sz="1600" i="1" dirty="0"/>
              <a:t>3 - Somewhat Disagree</a:t>
            </a:r>
          </a:p>
          <a:p>
            <a:pPr defTabSz="914400">
              <a:lnSpc>
                <a:spcPct val="90000"/>
              </a:lnSpc>
              <a:spcAft>
                <a:spcPts val="600"/>
              </a:spcAft>
            </a:pPr>
            <a:r>
              <a:rPr lang="en-US" sz="1600" i="1" dirty="0"/>
              <a:t>4 - Strongly Disagree</a:t>
            </a:r>
          </a:p>
          <a:p>
            <a:pPr defTabSz="914400">
              <a:lnSpc>
                <a:spcPct val="90000"/>
              </a:lnSpc>
              <a:spcAft>
                <a:spcPts val="600"/>
              </a:spcAft>
            </a:pPr>
            <a:endParaRPr lang="en-US" dirty="0"/>
          </a:p>
          <a:p>
            <a:pPr defTabSz="914400">
              <a:lnSpc>
                <a:spcPct val="90000"/>
              </a:lnSpc>
              <a:spcAft>
                <a:spcPts val="600"/>
              </a:spcAft>
            </a:pPr>
            <a:endParaRPr lang="en-US" dirty="0"/>
          </a:p>
          <a:p>
            <a:pPr indent="-228600" defTabSz="914400">
              <a:lnSpc>
                <a:spcPct val="90000"/>
              </a:lnSpc>
              <a:spcAft>
                <a:spcPts val="600"/>
              </a:spcAft>
              <a:buFont typeface="Arial" panose="020B0604020202020204" pitchFamily="34" charset="0"/>
              <a:buChar char="•"/>
            </a:pPr>
            <a:endParaRPr lang="en-US" dirty="0"/>
          </a:p>
        </p:txBody>
      </p:sp>
      <p:sp>
        <p:nvSpPr>
          <p:cNvPr id="21" name="Title 1">
            <a:extLst>
              <a:ext uri="{FF2B5EF4-FFF2-40B4-BE49-F238E27FC236}">
                <a16:creationId xmlns:a16="http://schemas.microsoft.com/office/drawing/2014/main" id="{71ED3223-8A28-4723-AE03-C3BA5B158668}"/>
              </a:ext>
            </a:extLst>
          </p:cNvPr>
          <p:cNvSpPr>
            <a:spLocks noGrp="1"/>
          </p:cNvSpPr>
          <p:nvPr>
            <p:ph type="title"/>
          </p:nvPr>
        </p:nvSpPr>
        <p:spPr>
          <a:xfrm>
            <a:off x="558796" y="675505"/>
            <a:ext cx="2013705" cy="1325563"/>
          </a:xfrm>
        </p:spPr>
        <p:txBody>
          <a:bodyPr vert="horz" lIns="91440" tIns="45720" rIns="91440" bIns="45720" rtlCol="0" anchor="ctr">
            <a:normAutofit/>
          </a:bodyPr>
          <a:lstStyle/>
          <a:p>
            <a:r>
              <a:rPr lang="en-US" sz="3200" kern="1200" dirty="0">
                <a:solidFill>
                  <a:schemeClr val="tx1"/>
                </a:solidFill>
                <a:latin typeface="+mj-lt"/>
                <a:ea typeface="+mj-ea"/>
                <a:cs typeface="+mj-cs"/>
              </a:rPr>
              <a:t>Measuring Extremism </a:t>
            </a:r>
          </a:p>
        </p:txBody>
      </p:sp>
      <p:pic>
        <p:nvPicPr>
          <p:cNvPr id="8" name="Picture 7" descr="A picture containing text&#10;&#10;Description automatically generated">
            <a:extLst>
              <a:ext uri="{FF2B5EF4-FFF2-40B4-BE49-F238E27FC236}">
                <a16:creationId xmlns:a16="http://schemas.microsoft.com/office/drawing/2014/main" id="{2439E43C-F0D8-464E-8163-D25AD6583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87" y="2854187"/>
            <a:ext cx="2202922" cy="3084091"/>
          </a:xfrm>
          <a:prstGeom prst="rect">
            <a:avLst/>
          </a:prstGeom>
        </p:spPr>
      </p:pic>
    </p:spTree>
    <p:extLst>
      <p:ext uri="{BB962C8B-B14F-4D97-AF65-F5344CB8AC3E}">
        <p14:creationId xmlns:p14="http://schemas.microsoft.com/office/powerpoint/2010/main" val="127814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kern="1200">
                <a:solidFill>
                  <a:schemeClr val="tx1"/>
                </a:solidFill>
                <a:latin typeface="+mj-lt"/>
                <a:ea typeface="+mj-ea"/>
                <a:cs typeface="+mj-cs"/>
              </a:rPr>
              <a:t>Age Summary</a:t>
            </a:r>
          </a:p>
        </p:txBody>
      </p:sp>
      <p:sp>
        <p:nvSpPr>
          <p:cNvPr id="19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E935327-A155-4166-A301-6D56B0F8C9D4}"/>
              </a:ext>
            </a:extLst>
          </p:cNvPr>
          <p:cNvSpPr txBox="1"/>
          <p:nvPr/>
        </p:nvSpPr>
        <p:spPr>
          <a:xfrm>
            <a:off x="278320" y="2718054"/>
            <a:ext cx="3120962" cy="320725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600" dirty="0"/>
              <a:t>Continuous variable</a:t>
            </a:r>
          </a:p>
          <a:p>
            <a:pPr indent="-228600" defTabSz="914400">
              <a:lnSpc>
                <a:spcPct val="90000"/>
              </a:lnSpc>
              <a:spcAft>
                <a:spcPts val="600"/>
              </a:spcAft>
              <a:buFont typeface="Arial" panose="020B0604020202020204" pitchFamily="34" charset="0"/>
              <a:buChar char="•"/>
            </a:pPr>
            <a:r>
              <a:rPr lang="en-US" sz="1600" dirty="0"/>
              <a:t>Bimodal</a:t>
            </a:r>
          </a:p>
          <a:p>
            <a:pPr indent="-228600" defTabSz="914400">
              <a:lnSpc>
                <a:spcPct val="90000"/>
              </a:lnSpc>
              <a:spcAft>
                <a:spcPts val="600"/>
              </a:spcAft>
              <a:buFont typeface="Arial" panose="020B0604020202020204" pitchFamily="34" charset="0"/>
              <a:buChar char="•"/>
            </a:pPr>
            <a:r>
              <a:rPr lang="en-US" sz="1600" dirty="0"/>
              <a:t>Moderate negative skew (-0.53)</a:t>
            </a:r>
          </a:p>
          <a:p>
            <a:pPr indent="-228600" defTabSz="914400">
              <a:lnSpc>
                <a:spcPct val="90000"/>
              </a:lnSpc>
              <a:spcAft>
                <a:spcPts val="600"/>
              </a:spcAft>
              <a:buFont typeface="Arial" panose="020B0604020202020204" pitchFamily="34" charset="0"/>
              <a:buChar char="•"/>
            </a:pPr>
            <a:r>
              <a:rPr lang="en-US" sz="1600" dirty="0"/>
              <a:t>Age range 16-85 years old</a:t>
            </a:r>
          </a:p>
          <a:p>
            <a:pPr indent="-228600" defTabSz="914400">
              <a:lnSpc>
                <a:spcPct val="90000"/>
              </a:lnSpc>
              <a:spcAft>
                <a:spcPts val="600"/>
              </a:spcAft>
              <a:buFont typeface="Arial" panose="020B0604020202020204" pitchFamily="34" charset="0"/>
              <a:buChar char="•"/>
            </a:pPr>
            <a:r>
              <a:rPr lang="en-US" sz="1600" dirty="0"/>
              <a:t>Mean age 50</a:t>
            </a:r>
          </a:p>
          <a:p>
            <a:pPr indent="-228600" defTabSz="914400">
              <a:lnSpc>
                <a:spcPct val="90000"/>
              </a:lnSpc>
              <a:spcAft>
                <a:spcPts val="600"/>
              </a:spcAft>
              <a:buFont typeface="Arial" panose="020B0604020202020204" pitchFamily="34" charset="0"/>
              <a:buChar char="•"/>
            </a:pPr>
            <a:r>
              <a:rPr lang="en-US" sz="1600" dirty="0"/>
              <a:t>Mode age 57</a:t>
            </a:r>
          </a:p>
          <a:p>
            <a:pPr indent="-228600" defTabSz="914400">
              <a:lnSpc>
                <a:spcPct val="90000"/>
              </a:lnSpc>
              <a:spcAft>
                <a:spcPts val="600"/>
              </a:spcAft>
              <a:buFont typeface="Arial" panose="020B0604020202020204" pitchFamily="34" charset="0"/>
              <a:buChar char="•"/>
            </a:pPr>
            <a:r>
              <a:rPr lang="en-US" sz="1600" dirty="0"/>
              <a:t>One outlier - 5yr old participant</a:t>
            </a:r>
          </a:p>
          <a:p>
            <a:pPr indent="-228600" defTabSz="914400">
              <a:lnSpc>
                <a:spcPct val="90000"/>
              </a:lnSpc>
              <a:spcAft>
                <a:spcPts val="600"/>
              </a:spcAft>
              <a:buFont typeface="Arial" panose="020B0604020202020204" pitchFamily="34" charset="0"/>
              <a:buChar char="•"/>
            </a:pPr>
            <a:r>
              <a:rPr lang="en-US" sz="1600" dirty="0"/>
              <a:t>likely a typo (removed)</a:t>
            </a:r>
          </a:p>
        </p:txBody>
      </p:sp>
      <p:pic>
        <p:nvPicPr>
          <p:cNvPr id="1026" name="Picture 2">
            <a:extLst>
              <a:ext uri="{FF2B5EF4-FFF2-40B4-BE49-F238E27FC236}">
                <a16:creationId xmlns:a16="http://schemas.microsoft.com/office/drawing/2014/main" id="{632767C0-1888-45C7-AF07-76D1612569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888" y="1730996"/>
            <a:ext cx="5191506" cy="349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dirty="0"/>
              <a:t>Gender</a:t>
            </a:r>
            <a:r>
              <a:rPr lang="en-US" sz="2400" kern="1200" dirty="0">
                <a:solidFill>
                  <a:schemeClr val="tx1"/>
                </a:solidFill>
                <a:latin typeface="+mj-lt"/>
                <a:ea typeface="+mj-ea"/>
                <a:cs typeface="+mj-cs"/>
              </a:rPr>
              <a:t> Summary</a:t>
            </a:r>
          </a:p>
        </p:txBody>
      </p:sp>
      <p:sp>
        <p:nvSpPr>
          <p:cNvPr id="205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FAB462B-0D7D-4516-8004-E2C248B7227D}"/>
              </a:ext>
            </a:extLst>
          </p:cNvPr>
          <p:cNvSpPr txBox="1"/>
          <p:nvPr/>
        </p:nvSpPr>
        <p:spPr>
          <a:xfrm>
            <a:off x="269748" y="2912648"/>
            <a:ext cx="3399282" cy="1715798"/>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r>
              <a:rPr lang="en-US" sz="1600" dirty="0"/>
              <a:t>Nominal variable </a:t>
            </a:r>
          </a:p>
          <a:p>
            <a:pPr indent="-228600" defTabSz="914400">
              <a:lnSpc>
                <a:spcPct val="90000"/>
              </a:lnSpc>
              <a:spcAft>
                <a:spcPts val="600"/>
              </a:spcAft>
              <a:buFont typeface="Arial" panose="020B0604020202020204" pitchFamily="34" charset="0"/>
              <a:buChar char="•"/>
            </a:pPr>
            <a:r>
              <a:rPr lang="en-US" sz="1600" dirty="0"/>
              <a:t>Coded 0-1 (male/female)</a:t>
            </a:r>
          </a:p>
          <a:p>
            <a:pPr indent="-228600" defTabSz="914400">
              <a:lnSpc>
                <a:spcPct val="90000"/>
              </a:lnSpc>
              <a:spcAft>
                <a:spcPts val="600"/>
              </a:spcAft>
              <a:buFont typeface="Arial" panose="020B0604020202020204" pitchFamily="34" charset="0"/>
              <a:buChar char="•"/>
            </a:pPr>
            <a:r>
              <a:rPr lang="en-US" sz="1600" dirty="0"/>
              <a:t>Almost 2x more male participants</a:t>
            </a:r>
          </a:p>
          <a:p>
            <a:pPr indent="-228600" defTabSz="914400">
              <a:lnSpc>
                <a:spcPct val="90000"/>
              </a:lnSpc>
              <a:spcAft>
                <a:spcPts val="600"/>
              </a:spcAft>
              <a:buFont typeface="Arial" panose="020B0604020202020204" pitchFamily="34" charset="0"/>
              <a:buChar char="•"/>
            </a:pPr>
            <a:r>
              <a:rPr lang="en-US" sz="1600" dirty="0"/>
              <a:t>Male total 1130</a:t>
            </a:r>
          </a:p>
          <a:p>
            <a:pPr indent="-228600" defTabSz="914400">
              <a:lnSpc>
                <a:spcPct val="90000"/>
              </a:lnSpc>
              <a:spcAft>
                <a:spcPts val="600"/>
              </a:spcAft>
              <a:buFont typeface="Arial" panose="020B0604020202020204" pitchFamily="34" charset="0"/>
              <a:buChar char="•"/>
            </a:pPr>
            <a:r>
              <a:rPr lang="en-US" sz="1600" dirty="0"/>
              <a:t>Female total 654</a:t>
            </a:r>
          </a:p>
          <a:p>
            <a:pPr indent="-228600" defTabSz="914400">
              <a:lnSpc>
                <a:spcPct val="90000"/>
              </a:lnSpc>
              <a:spcAft>
                <a:spcPts val="600"/>
              </a:spcAft>
              <a:buFont typeface="Arial" panose="020B0604020202020204" pitchFamily="34" charset="0"/>
              <a:buChar char="•"/>
            </a:pPr>
            <a:r>
              <a:rPr lang="en-US" sz="1600" dirty="0"/>
              <a:t>1784 complete responses</a:t>
            </a:r>
          </a:p>
        </p:txBody>
      </p:sp>
      <p:pic>
        <p:nvPicPr>
          <p:cNvPr id="2050" name="Picture 2">
            <a:extLst>
              <a:ext uri="{FF2B5EF4-FFF2-40B4-BE49-F238E27FC236}">
                <a16:creationId xmlns:a16="http://schemas.microsoft.com/office/drawing/2014/main" id="{D377AE4E-52AA-47FD-802A-BF9A1249B7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80302" y="1971256"/>
            <a:ext cx="5397873" cy="3598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35327-A155-4166-A301-6D56B0F8C9D4}"/>
              </a:ext>
            </a:extLst>
          </p:cNvPr>
          <p:cNvSpPr txBox="1"/>
          <p:nvPr/>
        </p:nvSpPr>
        <p:spPr>
          <a:xfrm>
            <a:off x="278320" y="2718054"/>
            <a:ext cx="2579180" cy="3207258"/>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p:txBody>
      </p:sp>
      <p:sp>
        <p:nvSpPr>
          <p:cNvPr id="7" name="TextBox 6">
            <a:extLst>
              <a:ext uri="{FF2B5EF4-FFF2-40B4-BE49-F238E27FC236}">
                <a16:creationId xmlns:a16="http://schemas.microsoft.com/office/drawing/2014/main" id="{F5B239DA-09B2-42E7-8004-49B0E408125C}"/>
              </a:ext>
            </a:extLst>
          </p:cNvPr>
          <p:cNvSpPr txBox="1"/>
          <p:nvPr/>
        </p:nvSpPr>
        <p:spPr>
          <a:xfrm>
            <a:off x="4809065" y="1544012"/>
            <a:ext cx="3194756" cy="369332"/>
          </a:xfrm>
          <a:prstGeom prst="rect">
            <a:avLst/>
          </a:prstGeom>
          <a:noFill/>
        </p:spPr>
        <p:txBody>
          <a:bodyPr wrap="square" rtlCol="0">
            <a:spAutoFit/>
          </a:bodyPr>
          <a:lstStyle/>
          <a:p>
            <a:r>
              <a:rPr lang="en-US" dirty="0"/>
              <a:t>Male                               Female</a:t>
            </a:r>
          </a:p>
        </p:txBody>
      </p:sp>
    </p:spTree>
    <p:extLst>
      <p:ext uri="{BB962C8B-B14F-4D97-AF65-F5344CB8AC3E}">
        <p14:creationId xmlns:p14="http://schemas.microsoft.com/office/powerpoint/2010/main" val="316038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dirty="0"/>
              <a:t>Religious Affiliation </a:t>
            </a:r>
            <a:r>
              <a:rPr lang="en-US" sz="2400" kern="1200" dirty="0">
                <a:solidFill>
                  <a:schemeClr val="tx1"/>
                </a:solidFill>
                <a:latin typeface="+mj-lt"/>
                <a:ea typeface="+mj-ea"/>
                <a:cs typeface="+mj-cs"/>
              </a:rPr>
              <a:t>Summary</a:t>
            </a:r>
          </a:p>
        </p:txBody>
      </p:sp>
      <p:sp>
        <p:nvSpPr>
          <p:cNvPr id="205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FAB462B-0D7D-4516-8004-E2C248B7227D}"/>
              </a:ext>
            </a:extLst>
          </p:cNvPr>
          <p:cNvSpPr txBox="1"/>
          <p:nvPr/>
        </p:nvSpPr>
        <p:spPr>
          <a:xfrm>
            <a:off x="161349" y="2877913"/>
            <a:ext cx="3255102" cy="1607439"/>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r>
              <a:rPr lang="en-US" sz="1600" dirty="0"/>
              <a:t>Nominal variable </a:t>
            </a:r>
          </a:p>
          <a:p>
            <a:pPr indent="-228600" defTabSz="914400">
              <a:lnSpc>
                <a:spcPct val="90000"/>
              </a:lnSpc>
              <a:spcAft>
                <a:spcPts val="600"/>
              </a:spcAft>
              <a:buFont typeface="Arial" panose="020B0604020202020204" pitchFamily="34" charset="0"/>
              <a:buChar char="•"/>
            </a:pPr>
            <a:r>
              <a:rPr lang="en-US" sz="1600" dirty="0"/>
              <a:t>2255 total responses</a:t>
            </a:r>
          </a:p>
          <a:p>
            <a:pPr indent="-228600" defTabSz="914400">
              <a:lnSpc>
                <a:spcPct val="90000"/>
              </a:lnSpc>
              <a:spcAft>
                <a:spcPts val="600"/>
              </a:spcAft>
              <a:buFont typeface="Arial" panose="020B0604020202020204" pitchFamily="34" charset="0"/>
              <a:buChar char="•"/>
            </a:pPr>
            <a:r>
              <a:rPr lang="en-US" sz="1600" dirty="0"/>
              <a:t>Mode 2</a:t>
            </a:r>
          </a:p>
          <a:p>
            <a:pPr indent="-228600" defTabSz="914400">
              <a:lnSpc>
                <a:spcPct val="90000"/>
              </a:lnSpc>
              <a:spcAft>
                <a:spcPts val="600"/>
              </a:spcAft>
              <a:buFont typeface="Arial" panose="020B0604020202020204" pitchFamily="34" charset="0"/>
              <a:buChar char="•"/>
            </a:pPr>
            <a:r>
              <a:rPr lang="en-US" sz="1600" dirty="0"/>
              <a:t>76% responded 2 or 0</a:t>
            </a:r>
          </a:p>
          <a:p>
            <a:pPr indent="-228600" defTabSz="914400">
              <a:lnSpc>
                <a:spcPct val="90000"/>
              </a:lnSpc>
              <a:spcAft>
                <a:spcPts val="600"/>
              </a:spcAft>
              <a:buFont typeface="Arial" panose="020B0604020202020204" pitchFamily="34" charset="0"/>
              <a:buChar char="•"/>
            </a:pPr>
            <a:r>
              <a:rPr lang="en-US" sz="1600" dirty="0"/>
              <a:t>&lt; 50 count for all other responses</a:t>
            </a:r>
          </a:p>
        </p:txBody>
      </p:sp>
      <p:sp>
        <p:nvSpPr>
          <p:cNvPr id="4" name="TextBox 3">
            <a:extLst>
              <a:ext uri="{FF2B5EF4-FFF2-40B4-BE49-F238E27FC236}">
                <a16:creationId xmlns:a16="http://schemas.microsoft.com/office/drawing/2014/main" id="{AE935327-A155-4166-A301-6D56B0F8C9D4}"/>
              </a:ext>
            </a:extLst>
          </p:cNvPr>
          <p:cNvSpPr txBox="1"/>
          <p:nvPr/>
        </p:nvSpPr>
        <p:spPr>
          <a:xfrm>
            <a:off x="278320" y="2718054"/>
            <a:ext cx="2579180" cy="3207258"/>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p:txBody>
      </p:sp>
      <p:pic>
        <p:nvPicPr>
          <p:cNvPr id="6146" name="Picture 2">
            <a:extLst>
              <a:ext uri="{FF2B5EF4-FFF2-40B4-BE49-F238E27FC236}">
                <a16:creationId xmlns:a16="http://schemas.microsoft.com/office/drawing/2014/main" id="{87788513-8B5E-4EAE-ADF7-F750C9E4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867" y="1909120"/>
            <a:ext cx="5275993" cy="35450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A2FE47-5AEF-4902-AFFF-458735D93D9D}"/>
              </a:ext>
            </a:extLst>
          </p:cNvPr>
          <p:cNvSpPr txBox="1"/>
          <p:nvPr/>
        </p:nvSpPr>
        <p:spPr>
          <a:xfrm>
            <a:off x="5986938" y="2461768"/>
            <a:ext cx="2483555" cy="1384995"/>
          </a:xfrm>
          <a:prstGeom prst="rect">
            <a:avLst/>
          </a:prstGeom>
          <a:noFill/>
        </p:spPr>
        <p:txBody>
          <a:bodyPr wrap="square" rtlCol="0">
            <a:spAutoFit/>
          </a:bodyPr>
          <a:lstStyle/>
          <a:p>
            <a:r>
              <a:rPr lang="en-US" sz="1400" dirty="0"/>
              <a:t>0 = Christian (753)</a:t>
            </a:r>
            <a:br>
              <a:rPr lang="en-US" sz="1400" dirty="0"/>
            </a:br>
            <a:r>
              <a:rPr lang="en-US" sz="1400" dirty="0"/>
              <a:t>1 = Buddhist (9)</a:t>
            </a:r>
            <a:br>
              <a:rPr lang="en-US" sz="1400" dirty="0"/>
            </a:br>
            <a:r>
              <a:rPr lang="en-US" sz="1400" dirty="0"/>
              <a:t>2 = I am not religious (964)</a:t>
            </a:r>
            <a:br>
              <a:rPr lang="en-US" sz="1400" dirty="0"/>
            </a:br>
            <a:r>
              <a:rPr lang="en-US" sz="1400" dirty="0"/>
              <a:t>3 = Jewish (17)</a:t>
            </a:r>
            <a:br>
              <a:rPr lang="en-US" sz="1400" dirty="0"/>
            </a:br>
            <a:r>
              <a:rPr lang="en-US" sz="1400" dirty="0"/>
              <a:t>4 = Muslim (8)</a:t>
            </a:r>
            <a:br>
              <a:rPr lang="en-US" sz="1400" dirty="0"/>
            </a:br>
            <a:r>
              <a:rPr lang="en-US" sz="1400" dirty="0"/>
              <a:t>5 = Other (47)</a:t>
            </a:r>
          </a:p>
        </p:txBody>
      </p:sp>
    </p:spTree>
    <p:extLst>
      <p:ext uri="{BB962C8B-B14F-4D97-AF65-F5344CB8AC3E}">
        <p14:creationId xmlns:p14="http://schemas.microsoft.com/office/powerpoint/2010/main" val="330596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Freeform: Shape 13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Freeform: Shape 13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kern="1200">
                <a:solidFill>
                  <a:schemeClr val="tx1"/>
                </a:solidFill>
                <a:latin typeface="+mj-lt"/>
                <a:ea typeface="+mj-ea"/>
                <a:cs typeface="+mj-cs"/>
              </a:rPr>
              <a:t>Social Media Use</a:t>
            </a:r>
            <a:br>
              <a:rPr lang="en-US" sz="2400" kern="1200">
                <a:solidFill>
                  <a:schemeClr val="tx1"/>
                </a:solidFill>
                <a:latin typeface="+mj-lt"/>
                <a:ea typeface="+mj-ea"/>
                <a:cs typeface="+mj-cs"/>
              </a:rPr>
            </a:br>
            <a:r>
              <a:rPr lang="en-US" sz="2400" kern="1200">
                <a:solidFill>
                  <a:schemeClr val="tx1"/>
                </a:solidFill>
                <a:latin typeface="+mj-lt"/>
                <a:ea typeface="+mj-ea"/>
                <a:cs typeface="+mj-cs"/>
              </a:rPr>
              <a:t>Summary</a:t>
            </a:r>
            <a:endParaRPr lang="en-US" sz="2400" kern="1200" dirty="0">
              <a:solidFill>
                <a:schemeClr val="tx1"/>
              </a:solidFill>
              <a:latin typeface="+mj-lt"/>
              <a:ea typeface="+mj-ea"/>
              <a:cs typeface="+mj-cs"/>
            </a:endParaRPr>
          </a:p>
        </p:txBody>
      </p:sp>
      <p:sp>
        <p:nvSpPr>
          <p:cNvPr id="141" name="Rectangle 14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FAB462B-0D7D-4516-8004-E2C248B7227D}"/>
              </a:ext>
            </a:extLst>
          </p:cNvPr>
          <p:cNvSpPr txBox="1"/>
          <p:nvPr/>
        </p:nvSpPr>
        <p:spPr>
          <a:xfrm>
            <a:off x="276606" y="2504948"/>
            <a:ext cx="3334895" cy="278700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r>
              <a:rPr lang="en-US" sz="1600" dirty="0"/>
              <a:t>Standardized continuous variable</a:t>
            </a:r>
          </a:p>
          <a:p>
            <a:pPr indent="-228600" defTabSz="914400">
              <a:lnSpc>
                <a:spcPct val="90000"/>
              </a:lnSpc>
              <a:spcAft>
                <a:spcPts val="600"/>
              </a:spcAft>
              <a:buFont typeface="Arial" panose="020B0604020202020204" pitchFamily="34" charset="0"/>
              <a:buChar char="•"/>
            </a:pPr>
            <a:r>
              <a:rPr lang="en-US" sz="1600" dirty="0"/>
              <a:t>High positive skew (1.53)</a:t>
            </a:r>
          </a:p>
          <a:p>
            <a:pPr indent="-228600" defTabSz="914400">
              <a:lnSpc>
                <a:spcPct val="90000"/>
              </a:lnSpc>
              <a:spcAft>
                <a:spcPts val="600"/>
              </a:spcAft>
              <a:buFont typeface="Arial" panose="020B0604020202020204" pitchFamily="34" charset="0"/>
              <a:buChar char="•"/>
            </a:pPr>
            <a:r>
              <a:rPr lang="en-US" sz="1600" dirty="0"/>
              <a:t>Leptokurtic (</a:t>
            </a:r>
            <a:r>
              <a:rPr lang="en-US" sz="1600" dirty="0" err="1"/>
              <a:t>kurt</a:t>
            </a:r>
            <a:r>
              <a:rPr lang="en-US" sz="1600" dirty="0"/>
              <a:t> = 3.92)</a:t>
            </a:r>
          </a:p>
          <a:p>
            <a:pPr indent="-228600" defTabSz="914400">
              <a:lnSpc>
                <a:spcPct val="90000"/>
              </a:lnSpc>
              <a:spcAft>
                <a:spcPts val="600"/>
              </a:spcAft>
              <a:buFont typeface="Arial" panose="020B0604020202020204" pitchFamily="34" charset="0"/>
              <a:buChar char="•"/>
            </a:pPr>
            <a:r>
              <a:rPr lang="en-US" sz="1600" dirty="0"/>
              <a:t>Range -1.4 to 7.1</a:t>
            </a:r>
          </a:p>
          <a:p>
            <a:pPr indent="-228600" defTabSz="914400">
              <a:lnSpc>
                <a:spcPct val="90000"/>
              </a:lnSpc>
              <a:spcAft>
                <a:spcPts val="600"/>
              </a:spcAft>
              <a:buFont typeface="Arial" panose="020B0604020202020204" pitchFamily="34" charset="0"/>
              <a:buChar char="•"/>
            </a:pPr>
            <a:r>
              <a:rPr lang="en-US" sz="1600" dirty="0"/>
              <a:t>75% of values are under 1</a:t>
            </a:r>
          </a:p>
          <a:p>
            <a:pPr indent="-228600" defTabSz="914400">
              <a:lnSpc>
                <a:spcPct val="90000"/>
              </a:lnSpc>
              <a:spcAft>
                <a:spcPts val="600"/>
              </a:spcAft>
              <a:buFont typeface="Arial" panose="020B0604020202020204" pitchFamily="34" charset="0"/>
              <a:buChar char="•"/>
            </a:pPr>
            <a:r>
              <a:rPr lang="en-US" sz="1600" dirty="0"/>
              <a:t>Mode  -0.33</a:t>
            </a:r>
          </a:p>
          <a:p>
            <a:pPr indent="-228600" defTabSz="914400">
              <a:lnSpc>
                <a:spcPct val="90000"/>
              </a:lnSpc>
              <a:spcAft>
                <a:spcPts val="600"/>
              </a:spcAft>
              <a:buFont typeface="Arial" panose="020B0604020202020204" pitchFamily="34" charset="0"/>
              <a:buChar char="•"/>
            </a:pPr>
            <a:r>
              <a:rPr lang="en-US" sz="1600" dirty="0"/>
              <a:t>Mean 0.02</a:t>
            </a:r>
          </a:p>
          <a:p>
            <a:pPr indent="-228600" defTabSz="914400">
              <a:lnSpc>
                <a:spcPct val="90000"/>
              </a:lnSpc>
              <a:spcAft>
                <a:spcPts val="600"/>
              </a:spcAft>
              <a:buFont typeface="Arial" panose="020B0604020202020204" pitchFamily="34" charset="0"/>
              <a:buChar char="•"/>
            </a:pPr>
            <a:r>
              <a:rPr lang="en-US" sz="1600" dirty="0"/>
              <a:t>Median 0.21</a:t>
            </a:r>
          </a:p>
        </p:txBody>
      </p:sp>
      <p:pic>
        <p:nvPicPr>
          <p:cNvPr id="3074" name="Picture 2">
            <a:extLst>
              <a:ext uri="{FF2B5EF4-FFF2-40B4-BE49-F238E27FC236}">
                <a16:creationId xmlns:a16="http://schemas.microsoft.com/office/drawing/2014/main" id="{4029BED3-B50F-461A-BD57-237035D88E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55575" y="1859967"/>
            <a:ext cx="5191506" cy="3536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35327-A155-4166-A301-6D56B0F8C9D4}"/>
              </a:ext>
            </a:extLst>
          </p:cNvPr>
          <p:cNvSpPr txBox="1"/>
          <p:nvPr/>
        </p:nvSpPr>
        <p:spPr>
          <a:xfrm>
            <a:off x="278320" y="2718054"/>
            <a:ext cx="2579180" cy="2678543"/>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p:txBody>
      </p:sp>
    </p:spTree>
    <p:extLst>
      <p:ext uri="{BB962C8B-B14F-4D97-AF65-F5344CB8AC3E}">
        <p14:creationId xmlns:p14="http://schemas.microsoft.com/office/powerpoint/2010/main" val="77228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4CC2D-7ABA-4416-A8C6-32E18D53F71A}"/>
              </a:ext>
            </a:extLst>
          </p:cNvPr>
          <p:cNvSpPr>
            <a:spLocks noGrp="1"/>
          </p:cNvSpPr>
          <p:nvPr>
            <p:ph type="title"/>
          </p:nvPr>
        </p:nvSpPr>
        <p:spPr>
          <a:xfrm>
            <a:off x="278320" y="1161288"/>
            <a:ext cx="2578608" cy="1239012"/>
          </a:xfrm>
        </p:spPr>
        <p:txBody>
          <a:bodyPr vert="horz" lIns="91440" tIns="45720" rIns="91440" bIns="45720" rtlCol="0" anchor="ctr">
            <a:normAutofit/>
          </a:bodyPr>
          <a:lstStyle/>
          <a:p>
            <a:r>
              <a:rPr lang="en-US" sz="2400" kern="1200" dirty="0">
                <a:solidFill>
                  <a:schemeClr val="tx1"/>
                </a:solidFill>
                <a:latin typeface="+mj-lt"/>
                <a:ea typeface="+mj-ea"/>
                <a:cs typeface="+mj-cs"/>
              </a:rPr>
              <a:t>Political Leaning</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Summary</a:t>
            </a:r>
          </a:p>
        </p:txBody>
      </p:sp>
      <p:sp>
        <p:nvSpPr>
          <p:cNvPr id="195" name="Rectangle 19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6" name="Rectangle 19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FAB462B-0D7D-4516-8004-E2C248B7227D}"/>
              </a:ext>
            </a:extLst>
          </p:cNvPr>
          <p:cNvSpPr txBox="1"/>
          <p:nvPr/>
        </p:nvSpPr>
        <p:spPr>
          <a:xfrm>
            <a:off x="173924" y="2400299"/>
            <a:ext cx="3765898" cy="2718055"/>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endParaRPr lang="en-US" sz="1600" dirty="0"/>
          </a:p>
          <a:p>
            <a:pPr indent="-228600" defTabSz="914400">
              <a:lnSpc>
                <a:spcPct val="90000"/>
              </a:lnSpc>
              <a:spcAft>
                <a:spcPts val="600"/>
              </a:spcAft>
              <a:buFont typeface="Arial" panose="020B0604020202020204" pitchFamily="34" charset="0"/>
              <a:buChar char="•"/>
            </a:pPr>
            <a:r>
              <a:rPr lang="en-US" sz="1600" dirty="0"/>
              <a:t>Standardized continuous variable</a:t>
            </a:r>
          </a:p>
          <a:p>
            <a:pPr indent="-228600" defTabSz="914400">
              <a:lnSpc>
                <a:spcPct val="90000"/>
              </a:lnSpc>
              <a:spcAft>
                <a:spcPts val="600"/>
              </a:spcAft>
              <a:buFont typeface="Arial" panose="020B0604020202020204" pitchFamily="34" charset="0"/>
              <a:buChar char="•"/>
            </a:pPr>
            <a:r>
              <a:rPr lang="en-US" sz="1600" dirty="0"/>
              <a:t>Negative values (right of center)</a:t>
            </a:r>
          </a:p>
          <a:p>
            <a:pPr indent="-228600" defTabSz="914400">
              <a:lnSpc>
                <a:spcPct val="90000"/>
              </a:lnSpc>
              <a:spcAft>
                <a:spcPts val="600"/>
              </a:spcAft>
              <a:buFont typeface="Arial" panose="020B0604020202020204" pitchFamily="34" charset="0"/>
              <a:buChar char="•"/>
            </a:pPr>
            <a:r>
              <a:rPr lang="en-US" sz="1600" dirty="0"/>
              <a:t>Positive values (left of center)</a:t>
            </a:r>
          </a:p>
          <a:p>
            <a:pPr indent="-228600" defTabSz="914400">
              <a:lnSpc>
                <a:spcPct val="90000"/>
              </a:lnSpc>
              <a:spcAft>
                <a:spcPts val="600"/>
              </a:spcAft>
              <a:buFont typeface="Arial" panose="020B0604020202020204" pitchFamily="34" charset="0"/>
              <a:buChar char="•"/>
            </a:pPr>
            <a:r>
              <a:rPr lang="en-US" sz="1600" dirty="0"/>
              <a:t>Bimodal distribution</a:t>
            </a:r>
          </a:p>
          <a:p>
            <a:pPr indent="-228600" defTabSz="914400">
              <a:lnSpc>
                <a:spcPct val="90000"/>
              </a:lnSpc>
              <a:spcAft>
                <a:spcPts val="600"/>
              </a:spcAft>
              <a:buFont typeface="Arial" panose="020B0604020202020204" pitchFamily="34" charset="0"/>
              <a:buChar char="•"/>
            </a:pPr>
            <a:r>
              <a:rPr lang="en-US" sz="1600" dirty="0"/>
              <a:t>Score range -2.82 to 2.31</a:t>
            </a:r>
          </a:p>
          <a:p>
            <a:pPr indent="-228600" defTabSz="914400">
              <a:lnSpc>
                <a:spcPct val="90000"/>
              </a:lnSpc>
              <a:spcAft>
                <a:spcPts val="600"/>
              </a:spcAft>
              <a:buFont typeface="Arial" panose="020B0604020202020204" pitchFamily="34" charset="0"/>
              <a:buChar char="•"/>
            </a:pPr>
            <a:endParaRPr lang="en-US" sz="1000" dirty="0"/>
          </a:p>
        </p:txBody>
      </p:sp>
      <p:pic>
        <p:nvPicPr>
          <p:cNvPr id="5122" name="Picture 2">
            <a:extLst>
              <a:ext uri="{FF2B5EF4-FFF2-40B4-BE49-F238E27FC236}">
                <a16:creationId xmlns:a16="http://schemas.microsoft.com/office/drawing/2014/main" id="{F369AC53-9474-4A49-835E-B30A7CBE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08820" y="2080449"/>
            <a:ext cx="5191506" cy="3509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35327-A155-4166-A301-6D56B0F8C9D4}"/>
              </a:ext>
            </a:extLst>
          </p:cNvPr>
          <p:cNvSpPr txBox="1"/>
          <p:nvPr/>
        </p:nvSpPr>
        <p:spPr>
          <a:xfrm>
            <a:off x="278320" y="2718054"/>
            <a:ext cx="2579180" cy="3207258"/>
          </a:xfrm>
          <a:prstGeom prst="rect">
            <a:avLst/>
          </a:prstGeom>
        </p:spPr>
        <p:txBody>
          <a:bodyPr vert="horz" lIns="91440" tIns="45720" rIns="91440" bIns="45720" rtlCol="0" anchor="t">
            <a:normAutofit/>
          </a:bodyPr>
          <a:lstStyle/>
          <a:p>
            <a:pPr defTabSz="914400">
              <a:lnSpc>
                <a:spcPct val="90000"/>
              </a:lnSpc>
              <a:spcAft>
                <a:spcPts val="600"/>
              </a:spcAft>
            </a:pPr>
            <a:endParaRPr lang="en-US" sz="1500" dirty="0"/>
          </a:p>
        </p:txBody>
      </p:sp>
      <p:sp>
        <p:nvSpPr>
          <p:cNvPr id="3" name="TextBox 2">
            <a:extLst>
              <a:ext uri="{FF2B5EF4-FFF2-40B4-BE49-F238E27FC236}">
                <a16:creationId xmlns:a16="http://schemas.microsoft.com/office/drawing/2014/main" id="{D1D74080-CA40-42DC-A604-9D872537452A}"/>
              </a:ext>
            </a:extLst>
          </p:cNvPr>
          <p:cNvSpPr txBox="1"/>
          <p:nvPr/>
        </p:nvSpPr>
        <p:spPr>
          <a:xfrm>
            <a:off x="4255912" y="1596128"/>
            <a:ext cx="4301066" cy="369332"/>
          </a:xfrm>
          <a:prstGeom prst="rect">
            <a:avLst/>
          </a:prstGeom>
          <a:noFill/>
        </p:spPr>
        <p:txBody>
          <a:bodyPr wrap="square" rtlCol="0">
            <a:spAutoFit/>
          </a:bodyPr>
          <a:lstStyle/>
          <a:p>
            <a:r>
              <a:rPr lang="en-US" dirty="0"/>
              <a:t>Right Leaning				 Left Leaning</a:t>
            </a:r>
          </a:p>
        </p:txBody>
      </p:sp>
    </p:spTree>
    <p:extLst>
      <p:ext uri="{BB962C8B-B14F-4D97-AF65-F5344CB8AC3E}">
        <p14:creationId xmlns:p14="http://schemas.microsoft.com/office/powerpoint/2010/main" val="304546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1417</TotalTime>
  <Words>1315</Words>
  <Application>Microsoft Office PowerPoint</Application>
  <PresentationFormat>On-screen Show (4:3)</PresentationFormat>
  <Paragraphs>216</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Exploratory Data Analysis:                  Extremism</vt:lpstr>
      <vt:lpstr>Data Source</vt:lpstr>
      <vt:lpstr>PowerPoint Presentation</vt:lpstr>
      <vt:lpstr>Measuring Extremism </vt:lpstr>
      <vt:lpstr>Age Summary</vt:lpstr>
      <vt:lpstr>Gender Summary</vt:lpstr>
      <vt:lpstr>Religious Affiliation Summary</vt:lpstr>
      <vt:lpstr>Social Media Use Summary</vt:lpstr>
      <vt:lpstr>Political Leaning Summary</vt:lpstr>
      <vt:lpstr>Racism Scores Summary</vt:lpstr>
      <vt:lpstr>Extremism Scores Summary</vt:lpstr>
      <vt:lpstr>PMF Exploration Extremism &amp; Politics</vt:lpstr>
      <vt:lpstr>PMF Exploration  Extremism &amp; Politics</vt:lpstr>
      <vt:lpstr>CDF Exploration  Extremism Scores</vt:lpstr>
      <vt:lpstr>Normal Probability Plot Extremism Scores</vt:lpstr>
      <vt:lpstr>Scatter Plots Extremism &amp; Racism </vt:lpstr>
      <vt:lpstr>Extremism &amp; Racism </vt:lpstr>
      <vt:lpstr>Multiple Regression Analysis</vt:lpstr>
      <vt:lpstr>Multiple 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Extremism</dc:title>
  <dc:creator>Holly Figueroa</dc:creator>
  <cp:lastModifiedBy>Holly Figueroa</cp:lastModifiedBy>
  <cp:revision>9</cp:revision>
  <dcterms:created xsi:type="dcterms:W3CDTF">2021-11-20T05:20:00Z</dcterms:created>
  <dcterms:modified xsi:type="dcterms:W3CDTF">2021-11-21T04:57:01Z</dcterms:modified>
</cp:coreProperties>
</file>