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7581900" cx="13436600"/>
  <p:notesSz cx="13436600" cy="7581900"/>
  <p:embeddedFontLst>
    <p:embeddedFont>
      <p:font typeface="Roboto"/>
      <p:regular r:id="rId35"/>
      <p:bold r:id="rId36"/>
      <p:italic r:id="rId37"/>
      <p:boldItalic r:id="rId38"/>
    </p:embeddedFon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43650" y="3601400"/>
            <a:ext cx="10749275" cy="3411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987116cf_0_0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9987116cf_0_0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01aa8c7c0_0_21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01aa8c7c0_0_21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e0bd73a5a_0_3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e0bd73a5a_0_3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01aa8c7c0_0_24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01aa8c7c0_0_24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0bd73a5a_0_16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0bd73a5a_0_16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Versión 2</a:t>
            </a:r>
            <a:r>
              <a:rPr b="1" lang="en-US"/>
              <a:t>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01aa8c7c0_0_40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01aa8c7c0_0_40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Versión 3: </a:t>
            </a:r>
            <a:r>
              <a:rPr lang="en-US">
                <a:solidFill>
                  <a:schemeClr val="dk1"/>
                </a:solidFill>
              </a:rPr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e0bd73a5a_0_26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e0bd73a5a_0_26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e0bd73a5a_0_40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e0bd73a5a_0_40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9987116cf_0_456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9987116cf_0_456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01aa8c7c0_0_3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01aa8c7c0_0_3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 para incluir la ejercitación de la clase (práctica o teórica).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e0bd73a5a_0_53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e0bd73a5a_0_53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 para incluir la ejercitación de la clase (práctica o teórica).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9987116cf_0_1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9987116cf_0_1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9987116cf_0_381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9987116cf_0_381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e0bd73a5a_0_75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e0bd73a5a_0_75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e0bd73a5a_0_8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e0bd73a5a_0_8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slides para trabajar teoría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9987116cf_0_532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9987116cf_0_532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e0bd73a5a_0_110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e0bd73a5a_0_110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 para incluir la ejercitación de la clase (práctica o teórica).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e0bd73a5a_0_16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e0bd73a5a_0_16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Nota: </a:t>
            </a:r>
            <a:r>
              <a:rPr lang="en-US"/>
              <a:t>slide para incluir la ejercitación de la clase (práctica o teórica).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8835d2458_0_34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28835d2458_0_34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9987116cf_0_54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9987116cf_0_54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9987116cf_0_551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1e9987116cf_0_551:notes"/>
          <p:cNvSpPr/>
          <p:nvPr>
            <p:ph idx="2" type="sldImg"/>
          </p:nvPr>
        </p:nvSpPr>
        <p:spPr>
          <a:xfrm>
            <a:off x="765234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9987116cf_0_574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9987116cf_0_574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9987116cf_0_23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9987116cf_0_23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9987116cf_0_37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e9987116cf_0_37:notes"/>
          <p:cNvSpPr/>
          <p:nvPr>
            <p:ph idx="2" type="sldImg"/>
          </p:nvPr>
        </p:nvSpPr>
        <p:spPr>
          <a:xfrm>
            <a:off x="765234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9987116cf_0_118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1e9987116cf_0_118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8835d2458_0_104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28835d2458_0_104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8835d2458_0_14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228835d2458_0_14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8835d2458_0_497:notes"/>
          <p:cNvSpPr/>
          <p:nvPr>
            <p:ph idx="2" type="sldImg"/>
          </p:nvPr>
        </p:nvSpPr>
        <p:spPr>
          <a:xfrm>
            <a:off x="2239875" y="568625"/>
            <a:ext cx="89583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8835d2458_0_497:notes"/>
          <p:cNvSpPr txBox="1"/>
          <p:nvPr>
            <p:ph idx="1" type="body"/>
          </p:nvPr>
        </p:nvSpPr>
        <p:spPr>
          <a:xfrm>
            <a:off x="1343650" y="3601400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9987116cf_0_231:notes"/>
          <p:cNvSpPr/>
          <p:nvPr>
            <p:ph idx="2" type="sldImg"/>
          </p:nvPr>
        </p:nvSpPr>
        <p:spPr>
          <a:xfrm>
            <a:off x="765821" y="568642"/>
            <a:ext cx="11906100" cy="284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9987116cf_0_231:notes"/>
          <p:cNvSpPr txBox="1"/>
          <p:nvPr>
            <p:ph idx="1" type="body"/>
          </p:nvPr>
        </p:nvSpPr>
        <p:spPr>
          <a:xfrm>
            <a:off x="1343660" y="3601403"/>
            <a:ext cx="107493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 vertical">
  <p:cSld name="BASE vertic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flipH="1">
            <a:off x="-92" y="-184"/>
            <a:ext cx="3915900" cy="75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2449806" y="6873927"/>
            <a:ext cx="806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4536287" y="707604"/>
            <a:ext cx="5944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Encode Sans Condensed Thin"/>
              <a:buNone/>
              <a:defRPr b="0" i="0" sz="2100" u="none" cap="none" strike="noStrike">
                <a:solidFill>
                  <a:srgbClr val="37BBE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36287" y="1790773"/>
            <a:ext cx="8206500" cy="4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BBED"/>
              </a:buClr>
              <a:buSzPts val="2800"/>
              <a:buFont typeface="Noto Sans Symbols"/>
              <a:buChar char="▪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rgbClr val="000000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40"/>
            <a:ext cx="3394512" cy="1689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1"/>
          <p:cNvCxnSpPr/>
          <p:nvPr/>
        </p:nvCxnSpPr>
        <p:spPr>
          <a:xfrm rot="10800000">
            <a:off x="437278" y="3720302"/>
            <a:ext cx="2282700" cy="0"/>
          </a:xfrm>
          <a:prstGeom prst="straightConnector1">
            <a:avLst/>
          </a:prstGeom>
          <a:noFill/>
          <a:ln cap="flat" cmpd="sng" w="9525">
            <a:solidFill>
              <a:srgbClr val="3A49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14949" y="3946857"/>
            <a:ext cx="32625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C8D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404281" y="2363887"/>
            <a:ext cx="3511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ncode Sans"/>
              <a:buNone/>
              <a:defRPr b="1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84112" y="1469383"/>
            <a:ext cx="122685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007745" y="2350389"/>
            <a:ext cx="114210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15490" y="4245864"/>
            <a:ext cx="94056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900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71830" y="1743837"/>
            <a:ext cx="58449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919849" y="1743837"/>
            <a:ext cx="58449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8026" y="656000"/>
            <a:ext cx="12520500" cy="84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8026" y="1698834"/>
            <a:ext cx="12520500" cy="50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458038" y="1097559"/>
            <a:ext cx="12520500" cy="30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58026" y="4177710"/>
            <a:ext cx="12520500" cy="11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2449806" y="6873927"/>
            <a:ext cx="806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- separador">
  <p:cSld name="Separado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436601" cy="755809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3314951" y="3058500"/>
            <a:ext cx="86898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7225" lIns="134475" spcFirstLastPara="1" rIns="134475" wrap="square" tIns="672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314949" y="5537377"/>
            <a:ext cx="95709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3314951" y="4523398"/>
            <a:ext cx="123906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225" lIns="134475" spcFirstLastPara="1" rIns="134475" wrap="square" tIns="672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1" i="0" sz="4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8">
          <p15:clr>
            <a:srgbClr val="FBAE40"/>
          </p15:clr>
        </p15:guide>
        <p15:guide id="2" pos="42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99426" y="678423"/>
            <a:ext cx="3637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00" u="none" cap="none" strike="noStrike">
                <a:solidFill>
                  <a:srgbClr val="5EBE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4112" y="1469383"/>
            <a:ext cx="122685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68444" y="7051167"/>
            <a:ext cx="4299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71830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674352" y="7051167"/>
            <a:ext cx="309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hyperlink" Target="https://www.oracle.com/java/technologies/javase/javase-jdk8-download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hyperlink" Target="https://www.eclipse.org/download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2544850" y="2618300"/>
            <a:ext cx="83469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Recibe una cálida: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¡Bienvenida!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 estábamos esperando 😁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8" name="Google Shape;68;p12"/>
          <p:cNvCxnSpPr/>
          <p:nvPr/>
        </p:nvCxnSpPr>
        <p:spPr>
          <a:xfrm>
            <a:off x="3469475" y="4390375"/>
            <a:ext cx="6899400" cy="0"/>
          </a:xfrm>
          <a:prstGeom prst="straightConnector1">
            <a:avLst/>
          </a:prstGeom>
          <a:noFill/>
          <a:ln cap="flat" cmpd="sng" w="19050">
            <a:solidFill>
              <a:srgbClr val="5EBEE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12"/>
          <p:cNvGrpSpPr/>
          <p:nvPr/>
        </p:nvGrpSpPr>
        <p:grpSpPr>
          <a:xfrm>
            <a:off x="8842998" y="4707473"/>
            <a:ext cx="292645" cy="284928"/>
            <a:chOff x="2797873" y="624854"/>
            <a:chExt cx="193843" cy="193842"/>
          </a:xfrm>
        </p:grpSpPr>
        <p:sp>
          <p:nvSpPr>
            <p:cNvPr id="70" name="Google Shape;70;p12"/>
            <p:cNvSpPr/>
            <p:nvPr/>
          </p:nvSpPr>
          <p:spPr>
            <a:xfrm>
              <a:off x="2797873" y="705536"/>
              <a:ext cx="76151" cy="29532"/>
            </a:xfrm>
            <a:custGeom>
              <a:rect b="b" l="l" r="r" t="t"/>
              <a:pathLst>
                <a:path extrusionOk="0" h="29532" w="76151">
                  <a:moveTo>
                    <a:pt x="62592" y="1228"/>
                  </a:moveTo>
                  <a:lnTo>
                    <a:pt x="49898" y="909"/>
                  </a:lnTo>
                  <a:lnTo>
                    <a:pt x="37203" y="590"/>
                  </a:lnTo>
                  <a:lnTo>
                    <a:pt x="24507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4" y="25566"/>
                  </a:lnTo>
                  <a:lnTo>
                    <a:pt x="13557" y="28300"/>
                  </a:lnTo>
                  <a:lnTo>
                    <a:pt x="26256" y="28619"/>
                  </a:lnTo>
                  <a:lnTo>
                    <a:pt x="38952" y="28938"/>
                  </a:lnTo>
                  <a:lnTo>
                    <a:pt x="51647" y="29257"/>
                  </a:lnTo>
                  <a:lnTo>
                    <a:pt x="62592" y="29532"/>
                  </a:lnTo>
                  <a:lnTo>
                    <a:pt x="73413" y="24663"/>
                  </a:lnTo>
                  <a:lnTo>
                    <a:pt x="76151" y="13864"/>
                  </a:lnTo>
                  <a:lnTo>
                    <a:pt x="70808" y="3963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15567" y="708484"/>
              <a:ext cx="76149" cy="29532"/>
            </a:xfrm>
            <a:custGeom>
              <a:rect b="b" l="l" r="r" t="t"/>
              <a:pathLst>
                <a:path extrusionOk="0" h="29532" w="76149">
                  <a:moveTo>
                    <a:pt x="62592" y="1228"/>
                  </a:moveTo>
                  <a:lnTo>
                    <a:pt x="49895" y="909"/>
                  </a:lnTo>
                  <a:lnTo>
                    <a:pt x="37198" y="590"/>
                  </a:lnTo>
                  <a:lnTo>
                    <a:pt x="24503" y="273"/>
                  </a:lnTo>
                  <a:lnTo>
                    <a:pt x="13557" y="0"/>
                  </a:lnTo>
                  <a:lnTo>
                    <a:pt x="2737" y="4867"/>
                  </a:lnTo>
                  <a:lnTo>
                    <a:pt x="0" y="15666"/>
                  </a:lnTo>
                  <a:lnTo>
                    <a:pt x="5342" y="25568"/>
                  </a:lnTo>
                  <a:lnTo>
                    <a:pt x="13557" y="28304"/>
                  </a:lnTo>
                  <a:lnTo>
                    <a:pt x="26252" y="28621"/>
                  </a:lnTo>
                  <a:lnTo>
                    <a:pt x="38947" y="28938"/>
                  </a:lnTo>
                  <a:lnTo>
                    <a:pt x="51644" y="29257"/>
                  </a:lnTo>
                  <a:lnTo>
                    <a:pt x="62592" y="29532"/>
                  </a:lnTo>
                  <a:lnTo>
                    <a:pt x="73413" y="24662"/>
                  </a:lnTo>
                  <a:lnTo>
                    <a:pt x="76149" y="13861"/>
                  </a:lnTo>
                  <a:lnTo>
                    <a:pt x="70804" y="3960"/>
                  </a:lnTo>
                  <a:lnTo>
                    <a:pt x="62592" y="1228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881505" y="624854"/>
              <a:ext cx="29532" cy="76151"/>
            </a:xfrm>
            <a:custGeom>
              <a:rect b="b" l="l" r="r" t="t"/>
              <a:pathLst>
                <a:path extrusionOk="0" h="76151" w="29532">
                  <a:moveTo>
                    <a:pt x="4867" y="73413"/>
                  </a:moveTo>
                  <a:lnTo>
                    <a:pt x="15666" y="76151"/>
                  </a:lnTo>
                  <a:lnTo>
                    <a:pt x="25568" y="70808"/>
                  </a:lnTo>
                  <a:lnTo>
                    <a:pt x="28304" y="62593"/>
                  </a:lnTo>
                  <a:lnTo>
                    <a:pt x="28622" y="49896"/>
                  </a:lnTo>
                  <a:lnTo>
                    <a:pt x="28940" y="37198"/>
                  </a:lnTo>
                  <a:lnTo>
                    <a:pt x="29259" y="24502"/>
                  </a:lnTo>
                  <a:lnTo>
                    <a:pt x="29532" y="13558"/>
                  </a:lnTo>
                  <a:lnTo>
                    <a:pt x="24660" y="2736"/>
                  </a:lnTo>
                  <a:lnTo>
                    <a:pt x="13860" y="0"/>
                  </a:lnTo>
                  <a:lnTo>
                    <a:pt x="3960" y="5346"/>
                  </a:lnTo>
                  <a:lnTo>
                    <a:pt x="1228" y="13558"/>
                  </a:lnTo>
                  <a:lnTo>
                    <a:pt x="910" y="26251"/>
                  </a:lnTo>
                  <a:lnTo>
                    <a:pt x="592" y="38947"/>
                  </a:lnTo>
                  <a:lnTo>
                    <a:pt x="273" y="51645"/>
                  </a:lnTo>
                  <a:lnTo>
                    <a:pt x="0" y="62593"/>
                  </a:lnTo>
                  <a:lnTo>
                    <a:pt x="4867" y="73413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878555" y="742544"/>
              <a:ext cx="29528" cy="76152"/>
            </a:xfrm>
            <a:custGeom>
              <a:rect b="b" l="l" r="r" t="t"/>
              <a:pathLst>
                <a:path extrusionOk="0" h="76152" w="29528">
                  <a:moveTo>
                    <a:pt x="28304" y="62594"/>
                  </a:moveTo>
                  <a:lnTo>
                    <a:pt x="28621" y="49898"/>
                  </a:lnTo>
                  <a:lnTo>
                    <a:pt x="28938" y="37202"/>
                  </a:lnTo>
                  <a:lnTo>
                    <a:pt x="29255" y="24506"/>
                  </a:lnTo>
                  <a:lnTo>
                    <a:pt x="29528" y="13555"/>
                  </a:lnTo>
                  <a:lnTo>
                    <a:pt x="24661" y="2736"/>
                  </a:lnTo>
                  <a:lnTo>
                    <a:pt x="13863" y="0"/>
                  </a:lnTo>
                  <a:lnTo>
                    <a:pt x="3963" y="5344"/>
                  </a:lnTo>
                  <a:lnTo>
                    <a:pt x="1228" y="13555"/>
                  </a:lnTo>
                  <a:lnTo>
                    <a:pt x="909" y="26251"/>
                  </a:lnTo>
                  <a:lnTo>
                    <a:pt x="590" y="38947"/>
                  </a:lnTo>
                  <a:lnTo>
                    <a:pt x="273" y="51643"/>
                  </a:lnTo>
                  <a:lnTo>
                    <a:pt x="0" y="62594"/>
                  </a:lnTo>
                  <a:lnTo>
                    <a:pt x="4870" y="73415"/>
                  </a:lnTo>
                  <a:lnTo>
                    <a:pt x="15671" y="76152"/>
                  </a:lnTo>
                  <a:lnTo>
                    <a:pt x="25572" y="70806"/>
                  </a:lnTo>
                  <a:lnTo>
                    <a:pt x="28304" y="62594"/>
                  </a:lnTo>
                  <a:close/>
                </a:path>
              </a:pathLst>
            </a:custGeom>
            <a:solidFill>
              <a:srgbClr val="5EBE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>
            <a:off x="5074125" y="2313491"/>
            <a:ext cx="232813" cy="232813"/>
          </a:xfrm>
          <a:custGeom>
            <a:rect b="b" l="l" r="r" t="t"/>
            <a:pathLst>
              <a:path extrusionOk="0" h="232813" w="232813">
                <a:moveTo>
                  <a:pt x="912" y="131051"/>
                </a:moveTo>
                <a:lnTo>
                  <a:pt x="3575" y="145150"/>
                </a:lnTo>
                <a:lnTo>
                  <a:pt x="7879" y="158595"/>
                </a:lnTo>
                <a:lnTo>
                  <a:pt x="13714" y="171274"/>
                </a:lnTo>
                <a:lnTo>
                  <a:pt x="20970" y="183078"/>
                </a:lnTo>
                <a:lnTo>
                  <a:pt x="20423" y="127526"/>
                </a:lnTo>
                <a:lnTo>
                  <a:pt x="19788" y="116406"/>
                </a:lnTo>
                <a:lnTo>
                  <a:pt x="20884" y="101835"/>
                </a:lnTo>
                <a:lnTo>
                  <a:pt x="24066" y="87940"/>
                </a:lnTo>
                <a:lnTo>
                  <a:pt x="29172" y="74882"/>
                </a:lnTo>
                <a:lnTo>
                  <a:pt x="36042" y="62821"/>
                </a:lnTo>
                <a:lnTo>
                  <a:pt x="44515" y="51919"/>
                </a:lnTo>
                <a:lnTo>
                  <a:pt x="54430" y="42337"/>
                </a:lnTo>
                <a:lnTo>
                  <a:pt x="65626" y="34235"/>
                </a:lnTo>
                <a:lnTo>
                  <a:pt x="77942" y="27775"/>
                </a:lnTo>
                <a:lnTo>
                  <a:pt x="91217" y="23117"/>
                </a:lnTo>
                <a:lnTo>
                  <a:pt x="105290" y="20423"/>
                </a:lnTo>
                <a:lnTo>
                  <a:pt x="116406" y="19788"/>
                </a:lnTo>
                <a:lnTo>
                  <a:pt x="130978" y="20884"/>
                </a:lnTo>
                <a:lnTo>
                  <a:pt x="144874" y="24066"/>
                </a:lnTo>
                <a:lnTo>
                  <a:pt x="157933" y="29173"/>
                </a:lnTo>
                <a:lnTo>
                  <a:pt x="169994" y="36043"/>
                </a:lnTo>
                <a:lnTo>
                  <a:pt x="180895" y="44517"/>
                </a:lnTo>
                <a:lnTo>
                  <a:pt x="190477" y="54432"/>
                </a:lnTo>
                <a:lnTo>
                  <a:pt x="198579" y="65628"/>
                </a:lnTo>
                <a:lnTo>
                  <a:pt x="205038" y="77943"/>
                </a:lnTo>
                <a:lnTo>
                  <a:pt x="209696" y="91218"/>
                </a:lnTo>
                <a:lnTo>
                  <a:pt x="212390" y="105291"/>
                </a:lnTo>
                <a:lnTo>
                  <a:pt x="213025" y="116406"/>
                </a:lnTo>
                <a:lnTo>
                  <a:pt x="211929" y="130978"/>
                </a:lnTo>
                <a:lnTo>
                  <a:pt x="208747" y="144874"/>
                </a:lnTo>
                <a:lnTo>
                  <a:pt x="203641" y="157933"/>
                </a:lnTo>
                <a:lnTo>
                  <a:pt x="196771" y="169994"/>
                </a:lnTo>
                <a:lnTo>
                  <a:pt x="188298" y="180896"/>
                </a:lnTo>
                <a:lnTo>
                  <a:pt x="178384" y="190479"/>
                </a:lnTo>
                <a:lnTo>
                  <a:pt x="167189" y="198581"/>
                </a:lnTo>
                <a:lnTo>
                  <a:pt x="154873" y="205041"/>
                </a:lnTo>
                <a:lnTo>
                  <a:pt x="141599" y="209699"/>
                </a:lnTo>
                <a:lnTo>
                  <a:pt x="127525" y="212393"/>
                </a:lnTo>
                <a:lnTo>
                  <a:pt x="116406" y="213029"/>
                </a:lnTo>
                <a:lnTo>
                  <a:pt x="101835" y="211933"/>
                </a:lnTo>
                <a:lnTo>
                  <a:pt x="87939" y="208751"/>
                </a:lnTo>
                <a:lnTo>
                  <a:pt x="74881" y="203644"/>
                </a:lnTo>
                <a:lnTo>
                  <a:pt x="62820" y="196774"/>
                </a:lnTo>
                <a:lnTo>
                  <a:pt x="51918" y="188301"/>
                </a:lnTo>
                <a:lnTo>
                  <a:pt x="42336" y="178386"/>
                </a:lnTo>
                <a:lnTo>
                  <a:pt x="34235" y="167190"/>
                </a:lnTo>
                <a:lnTo>
                  <a:pt x="27775" y="154874"/>
                </a:lnTo>
                <a:lnTo>
                  <a:pt x="29537" y="193897"/>
                </a:lnTo>
                <a:lnTo>
                  <a:pt x="39305" y="203622"/>
                </a:lnTo>
                <a:lnTo>
                  <a:pt x="50163" y="212141"/>
                </a:lnTo>
                <a:lnTo>
                  <a:pt x="62002" y="219345"/>
                </a:lnTo>
                <a:lnTo>
                  <a:pt x="74712" y="225124"/>
                </a:lnTo>
                <a:lnTo>
                  <a:pt x="88182" y="229368"/>
                </a:lnTo>
                <a:lnTo>
                  <a:pt x="102303" y="231968"/>
                </a:lnTo>
                <a:lnTo>
                  <a:pt x="116406" y="232813"/>
                </a:lnTo>
                <a:lnTo>
                  <a:pt x="131049" y="231901"/>
                </a:lnTo>
                <a:lnTo>
                  <a:pt x="145148" y="229238"/>
                </a:lnTo>
                <a:lnTo>
                  <a:pt x="158591" y="224935"/>
                </a:lnTo>
                <a:lnTo>
                  <a:pt x="171270" y="219100"/>
                </a:lnTo>
                <a:lnTo>
                  <a:pt x="183075" y="211845"/>
                </a:lnTo>
                <a:lnTo>
                  <a:pt x="193894" y="203278"/>
                </a:lnTo>
                <a:lnTo>
                  <a:pt x="203619" y="193511"/>
                </a:lnTo>
                <a:lnTo>
                  <a:pt x="212138" y="182653"/>
                </a:lnTo>
                <a:lnTo>
                  <a:pt x="219343" y="170814"/>
                </a:lnTo>
                <a:lnTo>
                  <a:pt x="225123" y="158104"/>
                </a:lnTo>
                <a:lnTo>
                  <a:pt x="229368" y="144633"/>
                </a:lnTo>
                <a:lnTo>
                  <a:pt x="231967" y="130511"/>
                </a:lnTo>
                <a:lnTo>
                  <a:pt x="232813" y="116406"/>
                </a:lnTo>
                <a:lnTo>
                  <a:pt x="231901" y="101763"/>
                </a:lnTo>
                <a:lnTo>
                  <a:pt x="229238" y="87664"/>
                </a:lnTo>
                <a:lnTo>
                  <a:pt x="224933" y="74220"/>
                </a:lnTo>
                <a:lnTo>
                  <a:pt x="219098" y="61541"/>
                </a:lnTo>
                <a:lnTo>
                  <a:pt x="211842" y="49736"/>
                </a:lnTo>
                <a:lnTo>
                  <a:pt x="203275" y="38917"/>
                </a:lnTo>
                <a:lnTo>
                  <a:pt x="193508" y="29193"/>
                </a:lnTo>
                <a:lnTo>
                  <a:pt x="182649" y="20673"/>
                </a:lnTo>
                <a:lnTo>
                  <a:pt x="170810" y="13469"/>
                </a:lnTo>
                <a:lnTo>
                  <a:pt x="158101" y="7689"/>
                </a:lnTo>
                <a:lnTo>
                  <a:pt x="144630" y="3445"/>
                </a:lnTo>
                <a:lnTo>
                  <a:pt x="130510" y="845"/>
                </a:lnTo>
                <a:lnTo>
                  <a:pt x="116406" y="0"/>
                </a:lnTo>
                <a:lnTo>
                  <a:pt x="101763" y="912"/>
                </a:lnTo>
                <a:lnTo>
                  <a:pt x="87665" y="3575"/>
                </a:lnTo>
                <a:lnTo>
                  <a:pt x="74221" y="7879"/>
                </a:lnTo>
                <a:lnTo>
                  <a:pt x="61542" y="13714"/>
                </a:lnTo>
                <a:lnTo>
                  <a:pt x="49738" y="20969"/>
                </a:lnTo>
                <a:lnTo>
                  <a:pt x="38919" y="29536"/>
                </a:lnTo>
                <a:lnTo>
                  <a:pt x="29194" y="39303"/>
                </a:lnTo>
                <a:lnTo>
                  <a:pt x="20674" y="50162"/>
                </a:lnTo>
                <a:lnTo>
                  <a:pt x="13469" y="62001"/>
                </a:lnTo>
                <a:lnTo>
                  <a:pt x="7690" y="74710"/>
                </a:lnTo>
                <a:lnTo>
                  <a:pt x="3445" y="88181"/>
                </a:lnTo>
                <a:lnTo>
                  <a:pt x="845" y="102302"/>
                </a:lnTo>
                <a:lnTo>
                  <a:pt x="0" y="116406"/>
                </a:lnTo>
                <a:lnTo>
                  <a:pt x="912" y="131051"/>
                </a:lnTo>
                <a:close/>
              </a:path>
            </a:pathLst>
          </a:custGeom>
          <a:solidFill>
            <a:srgbClr val="52C0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914400" y="1599475"/>
            <a:ext cx="194400" cy="19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1199025" y="1519675"/>
            <a:ext cx="21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Clase grabada</a:t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914400" y="710000"/>
            <a:ext cx="702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Introducción a Java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914425" y="2334600"/>
            <a:ext cx="106086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-US" sz="2200">
                <a:latin typeface="Muli"/>
                <a:ea typeface="Muli"/>
                <a:cs typeface="Muli"/>
                <a:sym typeface="Muli"/>
              </a:rPr>
              <a:t>Java es un lenguaje de programación de propósito general, concurrente, orientado a objetos y basado en clases. Fue creado por Sun Microsystems en 1995 y actualmente es propiedad de Oracle.</a:t>
            </a:r>
            <a:endParaRPr sz="2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Muli"/>
              <a:buChar char="●"/>
            </a:pPr>
            <a:r>
              <a:rPr lang="en-US"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Este lenguaje se considera fuertemente tipado (también llamado de tipado estático). </a:t>
            </a:r>
            <a:endParaRPr sz="2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914400" y="710000"/>
            <a:ext cx="80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Características de Java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914400" y="2048850"/>
            <a:ext cx="106086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Algunas características distintivas de este lenguaje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Portable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El código Java se ejecuta en cualquier plataforma que tenga instalada la Java Virtual Machine (JVM).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Orientado a Objetos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Usa el paradigma de Programación Orientada a Objetos.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Seguro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Tiene un sistema de seguridad para evitar ejecución de código malicioso.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Multiplataforma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Permite crear aplicaciones multiplataforma.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Amplio soporte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Cuenta con gran cantidad de bibliotecas y frameworks.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/>
        </p:nvSpPr>
        <p:spPr>
          <a:xfrm>
            <a:off x="914400" y="710000"/>
            <a:ext cx="596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Virtual Machine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914425" y="2334600"/>
            <a:ext cx="7013100" cy="369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¿Qué es la JVM?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JVM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 una máquina virtual que ejecuta bytecode Java. Proporciona una capa de abstracción entre el código y el hardware.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Permite la portabilidad de Java entre diferentes plataformas.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Gestiona automáticamente la memoria y proporciona seguridad.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7525" y="2107397"/>
            <a:ext cx="5047024" cy="336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914400" y="710000"/>
            <a:ext cx="596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Bytecode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819175" y="2563200"/>
            <a:ext cx="7029300" cy="35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 un código en formato binario, generado por el compilador Java al compilar el código fuente.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También se le conoce como "código máquina virtual Java".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 interpretado y ejecutado por la JVM.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 independiente de plataforma, permite la portabilidad entre sistemas.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475" y="1570563"/>
            <a:ext cx="5188075" cy="479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6896925" y="0"/>
            <a:ext cx="6539700" cy="7581900"/>
          </a:xfrm>
          <a:prstGeom prst="rect">
            <a:avLst/>
          </a:prstGeom>
          <a:solidFill>
            <a:srgbClr val="CDD40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JDK y JRE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914425" y="2258400"/>
            <a:ext cx="49491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JDK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 Java Development Kit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Kit de Desarrollo de Java es un conjunto de herramientas para desarrollar aplicaciones Java.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Incluye el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compilador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javac, las bibliotecas de clases de Java (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API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de Java), entre otras herramientas.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Permite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compilar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código fuente Java 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bytecode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544600" y="2258400"/>
            <a:ext cx="49491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JRE</a:t>
            </a: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 Java Runtime Environment</a:t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El Entorno de Ejecución de Java proporciona el entorno necesario para </a:t>
            </a: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ejecutar </a:t>
            </a: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aplicaciones Java compiladas.</a:t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Contiene la Java Virtual Machine (</a:t>
            </a: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JVM</a:t>
            </a: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), las bibliotecas de clases de Java y otros componentes necesarios.</a:t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 incluye el compilador javac ni otras herramientas de desarrollo.</a:t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914400" y="710000"/>
            <a:ext cx="80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Usos y aplicaciones </a:t>
            </a: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 Java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914400" y="2403150"/>
            <a:ext cx="106086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Algunas aplicaciones de este lenguaje: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Desarrollo de aplicaciones móviles y web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Aplicaciones empresariales y Big Data.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Machine Learning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Desarrollo de videojuegos.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Internet de las Cosas (IoT).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914400" y="710000"/>
            <a:ext cx="80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Versiones</a:t>
            </a: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de Java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914400" y="2142013"/>
            <a:ext cx="106086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Algunos hitos importantes en diferentes versiones Java</a:t>
            </a:r>
            <a:r>
              <a:rPr lang="en-US" sz="2000">
                <a:latin typeface="Muli"/>
                <a:ea typeface="Muli"/>
                <a:cs typeface="Muli"/>
                <a:sym typeface="Muli"/>
              </a:rPr>
              <a:t>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1.0 (1996) - Primera versión estable de Java. Introdujo conceptos centrales como la JVM.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1.1 (1997) - Mejoras en AWT, introducción de JavaBeans, JDBC.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2 (1998) - Renombrado a Java 1.2. Mejoras en rendimiento y API de colecciones.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6 (2006) - Mejoras en la plataforma, internacionalización.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8 (2014) - Programación funcional con Lambdas.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11 (2018) - Finalización del ciclo de lanzamientos de 6 meses. LTS.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●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 17 (2021) - Versión LTS actual. Enfoque en estabilidad y rendimiento.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46" y="2726079"/>
            <a:ext cx="1399646" cy="139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439" y="2754160"/>
            <a:ext cx="1343660" cy="134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5507992" y="2550847"/>
            <a:ext cx="7316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Instalación del JDK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7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8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/>
        </p:nvSpPr>
        <p:spPr>
          <a:xfrm>
            <a:off x="914400" y="710000"/>
            <a:ext cx="1101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Instalación del Java Development Kit (JDK)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914425" y="13678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914425" y="2369200"/>
            <a:ext cx="10461600" cy="12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Contexto: 🙌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poder desarrollar aplicaciones en el lenguaje Java, es necesario tener instalado el JDK. En este ejercicio práctico vamos a instalar el Kit de desarrollo Java.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914425" y="3989800"/>
            <a:ext cx="5656200" cy="13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Consigna: ✍️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Buscar e instalar el JDK 8 en tu computadora.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Tiempo🕛:</a:t>
            </a:r>
            <a:r>
              <a:rPr i="1" lang="en-US" sz="2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15 minutos</a:t>
            </a:r>
            <a:endParaRPr i="1" sz="2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978855" y="3989800"/>
            <a:ext cx="56562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914400" y="710000"/>
            <a:ext cx="1101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Instalación del Java Development Kit (JDK)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914425" y="13678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1511497" y="1837150"/>
            <a:ext cx="8680200" cy="49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Paso a paso: ⚙️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Ir a la página web de </a:t>
            </a:r>
            <a:r>
              <a:rPr lang="en-US" sz="2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Oracle JDK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Buscar la sección de descargas de JDK 8 y seleccionar el instalador según tu sistema operativo.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Hacer clic en el botón de descarga y esperar a que se complete.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Cuando finalice la descarga, ejecutar el instalador.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Seguir los pasos del asistente de instalación. Aceptar la licencia.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Elegir la ruta de instalación en el equipo. Recomendado en Archivos de Programa.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Una vez completada la instalación, abrir la terminal o símbolo del sistema (CMD).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Escribir el comando "java -version" y presionar Enter.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 deberá mostrar información sobre la versión instalada.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Listo, ¡el JDK está instalado correctamente!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82" y="5454258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5028" y="5506334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268" y="5569823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-95918" y="5514695"/>
            <a:ext cx="13532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355" y="5600249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556" y="5709523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6040" y="5670120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/>
        </p:nvSpPr>
        <p:spPr>
          <a:xfrm>
            <a:off x="3237223" y="2786074"/>
            <a:ext cx="14142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4436767" y="4627819"/>
            <a:ext cx="9077700" cy="1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5563978" y="2786074"/>
            <a:ext cx="73161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¿Qué es un IDE?</a:t>
            </a:r>
            <a:endParaRPr sz="6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914400" y="710000"/>
            <a:ext cx="967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IDE: Entorno de desarrollo integrado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914400" y="2686350"/>
            <a:ext cx="106086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uli"/>
                <a:ea typeface="Muli"/>
                <a:cs typeface="Muli"/>
                <a:sym typeface="Muli"/>
              </a:rPr>
              <a:t>Un IDE es un sistema de software para el diseño de aplicaciones. Combina un editor de texto avanzado</a:t>
            </a:r>
            <a:r>
              <a:rPr lang="en-US" sz="2200">
                <a:latin typeface="Muli"/>
                <a:ea typeface="Muli"/>
                <a:cs typeface="Muli"/>
                <a:sym typeface="Muli"/>
              </a:rPr>
              <a:t> con características como </a:t>
            </a:r>
            <a:r>
              <a:rPr lang="en-US" sz="2200">
                <a:latin typeface="Muli"/>
                <a:ea typeface="Muli"/>
                <a:cs typeface="Muli"/>
                <a:sym typeface="Muli"/>
              </a:rPr>
              <a:t>resaltado de sintaxis, autocompletado de código y sugerencias, entre otros, facilitando la escritura de código.</a:t>
            </a:r>
            <a:endParaRPr sz="2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200">
                <a:latin typeface="Muli"/>
                <a:ea typeface="Muli"/>
                <a:cs typeface="Muli"/>
                <a:sym typeface="Muli"/>
              </a:rPr>
              <a:t>Eclipse </a:t>
            </a:r>
            <a:r>
              <a:rPr lang="en-US" sz="2200">
                <a:latin typeface="Muli"/>
                <a:ea typeface="Muli"/>
                <a:cs typeface="Muli"/>
                <a:sym typeface="Muli"/>
              </a:rPr>
              <a:t>es uno de los IDEs más utilizados para desarrollo de aplicaciones en Java, que además permite extender funcionalidades con plugins. Es de código abierto y gratuito.</a:t>
            </a:r>
            <a:endParaRPr sz="2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/>
        </p:nvSpPr>
        <p:spPr>
          <a:xfrm>
            <a:off x="914400" y="710000"/>
            <a:ext cx="80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Instalación Eclipse IDE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914400" y="2048850"/>
            <a:ext cx="10898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Paso a paso para descargar e instalar Eclipse en tu computadora: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Ir al </a:t>
            </a:r>
            <a:r>
              <a:rPr lang="en-US" sz="2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sitio web oficial de Eclipse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Una vez que se haya completado la descarga, abrir el archivo de instalación. Recomendamos descargar la versión Eclipse IDE for Enterprise Java and Web Developers.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Seguir las instrucciones del asistente de instalación.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Una vez que la instalación haya finalizado, iniciar Eclipse. Te pedirá que selecciones un "Workspace" (espacio de trabajo), que es la ubicación donde se almacenarán tus proyectos.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Después de seleccionar el "Workspace", aparecerá la ventana principal de Eclipse. ¡Ahora estamos listos para empezar a desarrollar!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46" y="2726079"/>
            <a:ext cx="1399646" cy="139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439" y="2754160"/>
            <a:ext cx="1343660" cy="134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5474425" y="2009401"/>
            <a:ext cx="73161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Creando y ejecutando un programa en Java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 rotWithShape="1">
          <a:blip r:embed="rId7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8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914400" y="710000"/>
            <a:ext cx="6936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Creando y ejecutando un programa en Java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914425" y="13678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914425" y="2369200"/>
            <a:ext cx="10461600" cy="12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Contexto: 🙌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desarrollar una aplicación Java en Eclipse, lo primero es crear un proyecto que contendrá nuestro código fuente.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914425" y="3989800"/>
            <a:ext cx="9670500" cy="18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Consigna: ✍️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Crear un proyecto java en Eclipse, y ejecutarlo mostrando un saludo por pantalla.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Tiempo🕛:</a:t>
            </a:r>
            <a:r>
              <a:rPr i="1" lang="en-US" sz="20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15 minutos</a:t>
            </a:r>
            <a:endParaRPr i="1" sz="2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/>
        </p:nvSpPr>
        <p:spPr>
          <a:xfrm>
            <a:off x="914400" y="710000"/>
            <a:ext cx="7336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Creando y ejecutando un 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programa en Java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914425" y="13678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396150" y="2328450"/>
            <a:ext cx="10644300" cy="462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uli"/>
                <a:ea typeface="Muli"/>
                <a:cs typeface="Muli"/>
                <a:sym typeface="Muli"/>
              </a:rPr>
              <a:t>Paso a paso: ⚙️</a:t>
            </a:r>
            <a:endParaRPr sz="20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Abrir el IDE Eclipse.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Ir al menú File &gt; New &gt; Java Project.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el asistente, colocar un nombre para el proyecto. Por ejemplo, "MiProyectoJava".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Dejar las opciones por defecto y finalizar el asistente. Eclipse creará la estructura inicial del proyecto Java con carpetas como "src" para el código fuente.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 el explorador de paquetes, abrir la carpeta "src".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Click derecho, New &gt; Class.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Colocar el nombre de la clase, por ejemplo "Main".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Marcar la opción "public static void main" y finalizar.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Esto creará la clase ‘Main.java’ con el método main vacío, donde escribiremos nuestro código.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Para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ejecutar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click derecho en el editor y </a:t>
            </a: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Run As &gt; Java Application.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Listo, ya podemos programar nuestra aplicación Java en Eclipse!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/>
        </p:nvSpPr>
        <p:spPr>
          <a:xfrm>
            <a:off x="2590800" y="17660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RESUMEN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2663450" y="8344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logramos en esta clase?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4052650" y="3046300"/>
            <a:ext cx="5331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Conocer el lenguaje Java y sus características.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Conocer los componentes de Java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Instalar lo necesario para preparar el entorno de ejecución: JDK y Eclipse IDE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B495"/>
              </a:buClr>
              <a:buSzPts val="2000"/>
              <a:buFont typeface="Muli"/>
              <a:buChar char="✓"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Crear y ejecutar tu primer proyecto Java.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5619964" y="2608890"/>
            <a:ext cx="7316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¿Alguna </a:t>
            </a:r>
            <a:r>
              <a:rPr b="1" lang="en-US" sz="74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consulta?</a:t>
            </a:r>
            <a:endParaRPr b="1" sz="74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Momento de preguntas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2904651" y="2678098"/>
            <a:ext cx="15516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DD015"/>
                </a:solidFill>
                <a:latin typeface="Calibri"/>
                <a:ea typeface="Calibri"/>
                <a:cs typeface="Calibri"/>
                <a:sym typeface="Calibri"/>
              </a:rPr>
              <a:t>¿?</a:t>
            </a:r>
            <a:endParaRPr sz="4600">
              <a:solidFill>
                <a:srgbClr val="FDD0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 rotWithShape="1">
          <a:blip r:embed="rId4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39"/>
          <p:cNvCxnSpPr>
            <a:stCxn id="351" idx="2"/>
            <a:endCxn id="352" idx="2"/>
          </p:cNvCxnSpPr>
          <p:nvPr/>
        </p:nvCxnSpPr>
        <p:spPr>
          <a:xfrm>
            <a:off x="4867830" y="3848347"/>
            <a:ext cx="0" cy="17415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3" name="Google Shape;353;p39"/>
          <p:cNvGrpSpPr/>
          <p:nvPr/>
        </p:nvGrpSpPr>
        <p:grpSpPr>
          <a:xfrm>
            <a:off x="4514144" y="3489150"/>
            <a:ext cx="707372" cy="718394"/>
            <a:chOff x="-1007627" y="1743900"/>
            <a:chExt cx="2655300" cy="2688600"/>
          </a:xfrm>
        </p:grpSpPr>
        <p:sp>
          <p:nvSpPr>
            <p:cNvPr id="354" name="Google Shape;354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1" name="Google Shape;351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56" name="Google Shape;356;p39"/>
          <p:cNvGrpSpPr/>
          <p:nvPr/>
        </p:nvGrpSpPr>
        <p:grpSpPr>
          <a:xfrm>
            <a:off x="4514144" y="4359922"/>
            <a:ext cx="707372" cy="718394"/>
            <a:chOff x="-1007627" y="1743900"/>
            <a:chExt cx="2655300" cy="2688600"/>
          </a:xfrm>
        </p:grpSpPr>
        <p:sp>
          <p:nvSpPr>
            <p:cNvPr id="357" name="Google Shape;357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9" name="Google Shape;359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360" name="Google Shape;360;p39"/>
          <p:cNvGrpSpPr/>
          <p:nvPr/>
        </p:nvGrpSpPr>
        <p:grpSpPr>
          <a:xfrm>
            <a:off x="4514144" y="5230695"/>
            <a:ext cx="707372" cy="718394"/>
            <a:chOff x="-1007627" y="1743900"/>
            <a:chExt cx="2655300" cy="2688600"/>
          </a:xfrm>
        </p:grpSpPr>
        <p:sp>
          <p:nvSpPr>
            <p:cNvPr id="361" name="Google Shape;361;p39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352" name="Google Shape;352;p39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134475" lIns="134475" spcFirstLastPara="1" rIns="134475" wrap="square" tIns="134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sp>
        <p:nvSpPr>
          <p:cNvPr id="363" name="Google Shape;363;p39"/>
          <p:cNvSpPr/>
          <p:nvPr/>
        </p:nvSpPr>
        <p:spPr>
          <a:xfrm>
            <a:off x="313506" y="3521379"/>
            <a:ext cx="26592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64" name="Google Shape;364;p39"/>
          <p:cNvSpPr txBox="1"/>
          <p:nvPr/>
        </p:nvSpPr>
        <p:spPr>
          <a:xfrm>
            <a:off x="313506" y="2801883"/>
            <a:ext cx="32625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4514133" y="1488299"/>
            <a:ext cx="8368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invitamos a revisar en la plataforma los siguientes documentos/ejercicios.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duda que te surja sobre ellos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¡Tráelos a la próxima clase!</a:t>
            </a:r>
            <a:endParaRPr sz="2100"/>
          </a:p>
        </p:txBody>
      </p:sp>
      <p:pic>
        <p:nvPicPr>
          <p:cNvPr id="366" name="Google Shape;366;p39"/>
          <p:cNvPicPr preferRelativeResize="0"/>
          <p:nvPr/>
        </p:nvPicPr>
        <p:blipFill rotWithShape="1">
          <a:blip r:embed="rId3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 txBox="1"/>
          <p:nvPr/>
        </p:nvSpPr>
        <p:spPr>
          <a:xfrm>
            <a:off x="5221525" y="3636850"/>
            <a:ext cx="78867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Repasar nuevamente la grabación de esta clase 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Revisar el material compartido en la plataforma de Moodle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uli"/>
              <a:buAutoNum type="arabicPeriod"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Traer al próximo encuentro todas tus dudas.</a:t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882" y="6240529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5028" y="6292606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268" y="6356094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/>
          <p:nvPr/>
        </p:nvSpPr>
        <p:spPr>
          <a:xfrm>
            <a:off x="-95918" y="6300966"/>
            <a:ext cx="13625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355" y="6386520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556" y="6495794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6040" y="6456391"/>
            <a:ext cx="1987298" cy="65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742948" y="3107400"/>
            <a:ext cx="70578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POO en Java</a:t>
            </a:r>
            <a:endParaRPr b="1" sz="8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505526" y="6790801"/>
            <a:ext cx="285600" cy="286500"/>
          </a:xfrm>
          <a:prstGeom prst="ellipse">
            <a:avLst/>
          </a:prstGeom>
          <a:solidFill>
            <a:srgbClr val="EA5F9E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91186" y="6681757"/>
            <a:ext cx="1352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grabada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4025" y="2454050"/>
            <a:ext cx="1767700" cy="1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698" y="6387826"/>
            <a:ext cx="2796877" cy="107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504844" y="6439902"/>
            <a:ext cx="2510280" cy="92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4927084" y="6615715"/>
            <a:ext cx="2680366" cy="9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48263"/>
            <a:ext cx="13436700" cy="9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33630" l="0" r="0" t="30435"/>
          <a:stretch/>
        </p:blipFill>
        <p:spPr>
          <a:xfrm>
            <a:off x="6250171" y="6533817"/>
            <a:ext cx="2205937" cy="7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4372" y="6643091"/>
            <a:ext cx="1987297" cy="57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5856" y="6603688"/>
            <a:ext cx="1987298" cy="65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444575" y="3788050"/>
            <a:ext cx="112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Plan formativo:</a:t>
            </a:r>
            <a:r>
              <a:rPr lang="en-US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POO en Java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444575" y="1670938"/>
            <a:ext cx="926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 entorno Java para la programación </a:t>
            </a:r>
            <a:endParaRPr sz="3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1551300" y="3788050"/>
            <a:ext cx="577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2438400" y="252800"/>
            <a:ext cx="46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HOJA DE RUTA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936500" y="3520935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entorno Java para la programación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481600" y="2449515"/>
            <a:ext cx="752187" cy="731966"/>
            <a:chOff x="3521700" y="2434800"/>
            <a:chExt cx="805167" cy="800400"/>
          </a:xfrm>
        </p:grpSpPr>
        <p:sp>
          <p:nvSpPr>
            <p:cNvPr id="124" name="Google Shape;124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3892729" y="3500293"/>
            <a:ext cx="10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Start!🏁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438425" y="910600"/>
            <a:ext cx="378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 el programa?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899925" y="3520935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Programación Orientada a Objetos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7445027" y="2449515"/>
            <a:ext cx="752187" cy="731966"/>
            <a:chOff x="3521700" y="2434800"/>
            <a:chExt cx="805167" cy="800400"/>
          </a:xfrm>
        </p:grpSpPr>
        <p:sp>
          <p:nvSpPr>
            <p:cNvPr id="130" name="Google Shape;130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9305453" y="4652406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Proyecto Individual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342013" y="4652406"/>
            <a:ext cx="1838100" cy="10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4887114" y="6100321"/>
            <a:ext cx="752187" cy="731966"/>
            <a:chOff x="3521700" y="2434800"/>
            <a:chExt cx="805167" cy="800400"/>
          </a:xfrm>
        </p:grpSpPr>
        <p:sp>
          <p:nvSpPr>
            <p:cNvPr id="135" name="Google Shape;135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37" name="Google Shape;137;p16"/>
          <p:cNvCxnSpPr>
            <a:stCxn id="122" idx="3"/>
            <a:endCxn id="133" idx="0"/>
          </p:cNvCxnSpPr>
          <p:nvPr/>
        </p:nvCxnSpPr>
        <p:spPr>
          <a:xfrm>
            <a:off x="3774600" y="4049535"/>
            <a:ext cx="14865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16"/>
          <p:cNvCxnSpPr>
            <a:stCxn id="133" idx="3"/>
            <a:endCxn id="128" idx="2"/>
          </p:cNvCxnSpPr>
          <p:nvPr/>
        </p:nvCxnSpPr>
        <p:spPr>
          <a:xfrm flipH="1" rot="10800000">
            <a:off x="6180113" y="4578006"/>
            <a:ext cx="16389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6"/>
          <p:cNvCxnSpPr>
            <a:stCxn id="128" idx="3"/>
            <a:endCxn id="132" idx="0"/>
          </p:cNvCxnSpPr>
          <p:nvPr/>
        </p:nvCxnSpPr>
        <p:spPr>
          <a:xfrm>
            <a:off x="8738025" y="4049535"/>
            <a:ext cx="1486500" cy="603000"/>
          </a:xfrm>
          <a:prstGeom prst="bentConnector2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140" name="Google Shape;140;p16"/>
          <p:cNvGrpSpPr/>
          <p:nvPr/>
        </p:nvGrpSpPr>
        <p:grpSpPr>
          <a:xfrm>
            <a:off x="9850554" y="6100321"/>
            <a:ext cx="752187" cy="731966"/>
            <a:chOff x="3521700" y="2434800"/>
            <a:chExt cx="805167" cy="800400"/>
          </a:xfrm>
        </p:grpSpPr>
        <p:sp>
          <p:nvSpPr>
            <p:cNvPr id="141" name="Google Shape;141;p16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680067" y="2518124"/>
              <a:ext cx="646800" cy="6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4.</a:t>
              </a:r>
              <a:endParaRPr sz="2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43" name="Google Shape;143;p16"/>
          <p:cNvCxnSpPr>
            <a:stCxn id="124" idx="4"/>
            <a:endCxn id="122" idx="0"/>
          </p:cNvCxnSpPr>
          <p:nvPr/>
        </p:nvCxnSpPr>
        <p:spPr>
          <a:xfrm>
            <a:off x="2855467" y="3181481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30" idx="4"/>
            <a:endCxn id="128" idx="0"/>
          </p:cNvCxnSpPr>
          <p:nvPr/>
        </p:nvCxnSpPr>
        <p:spPr>
          <a:xfrm>
            <a:off x="7818893" y="3181481"/>
            <a:ext cx="0" cy="3396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6745212" y="5181000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Level Up!🚀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0377624" y="5801488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 level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🥇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6"/>
          <p:cNvCxnSpPr/>
          <p:nvPr/>
        </p:nvCxnSpPr>
        <p:spPr>
          <a:xfrm>
            <a:off x="5261086" y="5735306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10226661" y="5735293"/>
            <a:ext cx="0" cy="3393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3048000" y="329000"/>
            <a:ext cx="662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LEARNING PATHWAY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957625" y="4621425"/>
            <a:ext cx="2628300" cy="606300"/>
          </a:xfrm>
          <a:prstGeom prst="roundRect">
            <a:avLst>
              <a:gd fmla="val 16667" name="adj"/>
            </a:avLst>
          </a:prstGeom>
          <a:solidFill>
            <a:srgbClr val="5EBEE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 lenguaje Java y su entorno</a:t>
            </a:r>
            <a:endParaRPr b="1"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957633" y="5389050"/>
            <a:ext cx="276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Reconocer las características fundamentales del lenguaje Java para el desarrollo de aplicaciones.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1957625" y="2998025"/>
            <a:ext cx="800400" cy="800400"/>
            <a:chOff x="3521700" y="2434800"/>
            <a:chExt cx="800400" cy="800400"/>
          </a:xfrm>
        </p:grpSpPr>
        <p:sp>
          <p:nvSpPr>
            <p:cNvPr id="157" name="Google Shape;157;p17"/>
            <p:cNvSpPr/>
            <p:nvPr/>
          </p:nvSpPr>
          <p:spPr>
            <a:xfrm>
              <a:off x="3521700" y="2434800"/>
              <a:ext cx="800400" cy="80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3598500" y="2609038"/>
              <a:ext cx="64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 1</a:t>
              </a:r>
              <a:endPara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159" name="Google Shape;159;p17"/>
          <p:cNvCxnSpPr>
            <a:stCxn id="158" idx="2"/>
          </p:cNvCxnSpPr>
          <p:nvPr/>
        </p:nvCxnSpPr>
        <p:spPr>
          <a:xfrm>
            <a:off x="2357825" y="3726363"/>
            <a:ext cx="0" cy="841500"/>
          </a:xfrm>
          <a:prstGeom prst="straightConnector1">
            <a:avLst/>
          </a:prstGeom>
          <a:noFill/>
          <a:ln cap="flat" cmpd="sng" w="9525">
            <a:solidFill>
              <a:srgbClr val="33B7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stCxn id="154" idx="3"/>
            <a:endCxn id="161" idx="1"/>
          </p:cNvCxnSpPr>
          <p:nvPr/>
        </p:nvCxnSpPr>
        <p:spPr>
          <a:xfrm flipH="1" rot="10800000">
            <a:off x="4585925" y="3855075"/>
            <a:ext cx="1583700" cy="1069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2" name="Google Shape;162;p17"/>
          <p:cNvSpPr txBox="1"/>
          <p:nvPr/>
        </p:nvSpPr>
        <p:spPr>
          <a:xfrm>
            <a:off x="2830645" y="3198113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Start!🏁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106125" y="896075"/>
            <a:ext cx="38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169575" y="3455000"/>
            <a:ext cx="2511600" cy="800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Introducción a Java - características y componentes.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6169575" y="5231027"/>
            <a:ext cx="2358600" cy="606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Entorno de desarrollo integrado - Instalación y ejecución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5" name="Google Shape;165;p17"/>
          <p:cNvCxnSpPr>
            <a:stCxn id="154" idx="3"/>
            <a:endCxn id="164" idx="1"/>
          </p:cNvCxnSpPr>
          <p:nvPr/>
        </p:nvCxnSpPr>
        <p:spPr>
          <a:xfrm>
            <a:off x="4585925" y="4924575"/>
            <a:ext cx="1583700" cy="609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6" name="Google Shape;166;p17"/>
          <p:cNvSpPr/>
          <p:nvPr/>
        </p:nvSpPr>
        <p:spPr>
          <a:xfrm>
            <a:off x="9527925" y="3552050"/>
            <a:ext cx="1748700" cy="606300"/>
          </a:xfrm>
          <a:prstGeom prst="roundRect">
            <a:avLst>
              <a:gd fmla="val 16667" name="adj"/>
            </a:avLst>
          </a:prstGeom>
          <a:solidFill>
            <a:srgbClr val="58DDA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Instalación JDK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9527925" y="5231025"/>
            <a:ext cx="1748700" cy="606300"/>
          </a:xfrm>
          <a:prstGeom prst="roundRect">
            <a:avLst>
              <a:gd fmla="val 16667" name="adj"/>
            </a:avLst>
          </a:prstGeom>
          <a:solidFill>
            <a:srgbClr val="58DDA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Instalación IDE Eclipse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8" name="Google Shape;168;p17"/>
          <p:cNvCxnSpPr>
            <a:stCxn id="161" idx="3"/>
            <a:endCxn id="166" idx="1"/>
          </p:cNvCxnSpPr>
          <p:nvPr/>
        </p:nvCxnSpPr>
        <p:spPr>
          <a:xfrm>
            <a:off x="8681175" y="3855200"/>
            <a:ext cx="8469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17"/>
          <p:cNvCxnSpPr>
            <a:stCxn id="164" idx="3"/>
            <a:endCxn id="167" idx="1"/>
          </p:cNvCxnSpPr>
          <p:nvPr/>
        </p:nvCxnSpPr>
        <p:spPr>
          <a:xfrm>
            <a:off x="8528175" y="5534177"/>
            <a:ext cx="9999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2819400" y="252800"/>
            <a:ext cx="78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OBJETIVOS DE APRENDIZAJE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892050" y="9106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aprenderemos?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807750" y="4013275"/>
            <a:ext cx="567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Entender la implementación de los componentes JVM, JRE y JDK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807750" y="4858294"/>
            <a:ext cx="655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Aprender a utilizar el entorno de desarrollo integrado Eclipse</a:t>
            </a:r>
            <a:endParaRPr b="1"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807750" y="3092063"/>
            <a:ext cx="567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Comprender el concepto de Java y  sus características</a:t>
            </a:r>
            <a:endParaRPr b="1" i="1"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9" name="Google Shape;179;p18"/>
          <p:cNvCxnSpPr>
            <a:stCxn id="180" idx="2"/>
          </p:cNvCxnSpPr>
          <p:nvPr/>
        </p:nvCxnSpPr>
        <p:spPr>
          <a:xfrm flipH="1">
            <a:off x="3127972" y="3489599"/>
            <a:ext cx="21000" cy="2006400"/>
          </a:xfrm>
          <a:prstGeom prst="straightConnector1">
            <a:avLst/>
          </a:prstGeom>
          <a:noFill/>
          <a:ln cap="flat" cmpd="sng" w="76200">
            <a:solidFill>
              <a:srgbClr val="FDD0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18"/>
          <p:cNvGrpSpPr/>
          <p:nvPr/>
        </p:nvGrpSpPr>
        <p:grpSpPr>
          <a:xfrm>
            <a:off x="2733418" y="3131208"/>
            <a:ext cx="831109" cy="716781"/>
            <a:chOff x="-1007627" y="1743900"/>
            <a:chExt cx="2655300" cy="2688600"/>
          </a:xfrm>
        </p:grpSpPr>
        <p:sp>
          <p:nvSpPr>
            <p:cNvPr id="182" name="Google Shape;182;p18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2733418" y="3999941"/>
            <a:ext cx="831109" cy="716781"/>
            <a:chOff x="-1007627" y="1743900"/>
            <a:chExt cx="2655300" cy="2688600"/>
          </a:xfrm>
        </p:grpSpPr>
        <p:sp>
          <p:nvSpPr>
            <p:cNvPr id="185" name="Google Shape;185;p18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2733418" y="4868674"/>
            <a:ext cx="831109" cy="716781"/>
            <a:chOff x="-1007627" y="1743900"/>
            <a:chExt cx="2655300" cy="2688600"/>
          </a:xfrm>
        </p:grpSpPr>
        <p:sp>
          <p:nvSpPr>
            <p:cNvPr id="189" name="Google Shape;189;p18"/>
            <p:cNvSpPr/>
            <p:nvPr/>
          </p:nvSpPr>
          <p:spPr>
            <a:xfrm>
              <a:off x="-744050" y="1972791"/>
              <a:ext cx="2174700" cy="2174700"/>
            </a:xfrm>
            <a:prstGeom prst="ellipse">
              <a:avLst/>
            </a:prstGeom>
            <a:solidFill>
              <a:srgbClr val="B3D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-497000" y="2219841"/>
              <a:ext cx="1680600" cy="1680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6386743">
              <a:off x="-767728" y="2024988"/>
              <a:ext cx="2175503" cy="2126423"/>
            </a:xfrm>
            <a:prstGeom prst="blockArc">
              <a:avLst>
                <a:gd fmla="val 9583590" name="adj1"/>
                <a:gd fmla="val 17970566" name="adj2"/>
                <a:gd fmla="val 6446" name="adj3"/>
              </a:avLst>
            </a:prstGeom>
            <a:solidFill>
              <a:srgbClr val="EA5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/>
        </p:nvSpPr>
        <p:spPr>
          <a:xfrm>
            <a:off x="914400" y="710000"/>
            <a:ext cx="400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Rompehielo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🥶</a:t>
            </a:r>
            <a:endParaRPr sz="4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14425" y="1367800"/>
            <a:ext cx="253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¿Nos conocemos?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914425" y="2410800"/>
            <a:ext cx="109590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uli"/>
                <a:ea typeface="Muli"/>
                <a:cs typeface="Muli"/>
                <a:sym typeface="Muli"/>
              </a:rPr>
              <a:t>Compartamos experiencias: 🙌</a:t>
            </a:r>
            <a:endParaRPr sz="23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¿Qué aplicaciones o software conocen que estén desarrolladas con Java?</a:t>
            </a:r>
            <a:endParaRPr sz="23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¿Qué imaginas que podrás crear al aprender a programar en Java?</a:t>
            </a:r>
            <a:endParaRPr sz="23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Les recomendamos abrir el mic🎙️ o escribir por el chat😊</a:t>
            </a:r>
            <a:endParaRPr sz="23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3237223" y="2786074"/>
            <a:ext cx="14142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4436767" y="4627819"/>
            <a:ext cx="9077700" cy="1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4475" lIns="134475" spcFirstLastPara="1" rIns="134475" wrap="square" tIns="13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5563978" y="2786074"/>
            <a:ext cx="73161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475" lIns="134475" spcFirstLastPara="1" rIns="134475" wrap="square" tIns="1344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Java?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656" y="6448263"/>
            <a:ext cx="2370580" cy="91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5">
            <a:alphaModFix/>
          </a:blip>
          <a:srcRect b="0" l="826" r="826" t="0"/>
          <a:stretch/>
        </p:blipFill>
        <p:spPr>
          <a:xfrm>
            <a:off x="10662848" y="6492402"/>
            <a:ext cx="2127667" cy="78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6">
            <a:alphaModFix/>
          </a:blip>
          <a:srcRect b="32031" l="0" r="0" t="32034"/>
          <a:stretch/>
        </p:blipFill>
        <p:spPr>
          <a:xfrm>
            <a:off x="5935233" y="6641416"/>
            <a:ext cx="2271836" cy="81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