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7581900" cx="13436600"/>
  <p:notesSz cx="13436600" cy="7581900"/>
  <p:embeddedFontLs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ahoma-bold.fntdata"/><Relationship Id="rId14" Type="http://schemas.openxmlformats.org/officeDocument/2006/relationships/slide" Target="slides/slide9.xml"/><Relationship Id="rId36" Type="http://schemas.openxmlformats.org/officeDocument/2006/relationships/font" Target="fonts/Tahom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43650" y="3601400"/>
            <a:ext cx="10749275" cy="34118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a6ff4865d_2_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a6ff4865d_2_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a6ff4865d_2_148: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a6ff4865d_2_148: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01aa8c7c0_0_21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e01aa8c7c0_0_21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5345d0b54_0_6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5345d0b54_0_6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5345d0b54_0_7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5345d0b54_0_7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5345d0b54_0_8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5345d0b54_0_8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5345d0b54_0_9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5345d0b54_0_9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5345d0b54_0_11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5345d0b54_0_11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a6ff4865d_2_241: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a6ff4865d_2_241: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17655af0e_0_13: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17655af0e_0_13: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17655af0e_0_2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17655af0e_0_22: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a6ff4865d_2_1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a6ff4865d_2_1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917655af0e_0_3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917655af0e_0_3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17655af0e_0_3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917655af0e_0_3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917655af0e_0_4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917655af0e_0_4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17655af0e_0_5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17655af0e_0_5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a6ff4865d_2_25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ea6ff4865d_2_25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17655af0e_0_8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17655af0e_0_8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17655af0e_0_9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17655af0e_0_9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8835d2458_0_344: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g228835d2458_0_34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ea6ff4865d_2_261: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ea6ff4865d_2_261: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ea6ff4865d_2_269: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1ea6ff4865d_2_269: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a6ff4865d_2_2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a6ff4865d_2_2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a6ff4865d_2_292: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a6ff4865d_2_292: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a6ff4865d_2_37: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ea6ff4865d_2_37: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a6ff4865d_2_50: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ea6ff4865d_2_5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01aa8c7c0_0_421: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Nota:</a:t>
            </a:r>
            <a:r>
              <a:rPr lang="en-US"/>
              <a:t> usar para recordar los temas vistos en la clase anterior y establecer un puente con los temas que se abordarán en esta clase. </a:t>
            </a:r>
            <a:endParaRPr/>
          </a:p>
        </p:txBody>
      </p:sp>
      <p:sp>
        <p:nvSpPr>
          <p:cNvPr id="151" name="Google Shape;151;g1e01aa8c7c0_0_42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5345d0b54_0_1: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75345d0b54_0_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8835d2458_0_147: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Son los objeivos de la clase. </a:t>
            </a:r>
            <a:endParaRPr/>
          </a:p>
        </p:txBody>
      </p:sp>
      <p:sp>
        <p:nvSpPr>
          <p:cNvPr id="175" name="Google Shape;175;g228835d2458_0_14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8835d2458_0_49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8835d2458_0_49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Pensar juegos disparadores, o preguntas disparadoras para introducir el tema de la clase.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54" name="Shape 54"/>
        <p:cNvGrpSpPr/>
        <p:nvPr/>
      </p:nvGrpSpPr>
      <p:grpSpPr>
        <a:xfrm>
          <a:off x="0" y="0"/>
          <a:ext cx="0" cy="0"/>
          <a:chOff x="0" y="0"/>
          <a:chExt cx="0" cy="0"/>
        </a:xfrm>
      </p:grpSpPr>
      <p:sp>
        <p:nvSpPr>
          <p:cNvPr id="55" name="Google Shape;55;p11"/>
          <p:cNvSpPr/>
          <p:nvPr/>
        </p:nvSpPr>
        <p:spPr>
          <a:xfrm flipH="1">
            <a:off x="-92" y="-184"/>
            <a:ext cx="3915900" cy="75819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56" name="Google Shape;56;p11"/>
          <p:cNvSpPr txBox="1"/>
          <p:nvPr>
            <p:ph idx="12" type="sldNum"/>
          </p:nvPr>
        </p:nvSpPr>
        <p:spPr>
          <a:xfrm>
            <a:off x="12449806" y="6873927"/>
            <a:ext cx="806400" cy="580200"/>
          </a:xfrm>
          <a:prstGeom prst="rect">
            <a:avLst/>
          </a:prstGeom>
          <a:noFill/>
          <a:ln>
            <a:noFill/>
          </a:ln>
        </p:spPr>
        <p:txBody>
          <a:bodyPr anchorCtr="0" anchor="ctr" bIns="134475" lIns="134475" spcFirstLastPara="1" rIns="134475" wrap="square" tIns="134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1"/>
          <p:cNvSpPr txBox="1"/>
          <p:nvPr>
            <p:ph idx="1" type="subTitle"/>
          </p:nvPr>
        </p:nvSpPr>
        <p:spPr>
          <a:xfrm>
            <a:off x="4536287" y="707604"/>
            <a:ext cx="5944200" cy="7506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3100"/>
              <a:buFont typeface="Encode Sans Condensed Thin"/>
              <a:buNone/>
              <a:defRPr b="0" i="0" sz="21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9pPr>
          </a:lstStyle>
          <a:p/>
        </p:txBody>
      </p:sp>
      <p:sp>
        <p:nvSpPr>
          <p:cNvPr id="58" name="Google Shape;58;p11"/>
          <p:cNvSpPr txBox="1"/>
          <p:nvPr>
            <p:ph idx="2" type="body"/>
          </p:nvPr>
        </p:nvSpPr>
        <p:spPr>
          <a:xfrm>
            <a:off x="4536287" y="1790773"/>
            <a:ext cx="8206500" cy="4723500"/>
          </a:xfrm>
          <a:prstGeom prst="rect">
            <a:avLst/>
          </a:prstGeom>
          <a:noFill/>
          <a:ln>
            <a:noFill/>
          </a:ln>
        </p:spPr>
        <p:txBody>
          <a:bodyPr anchorCtr="0" anchor="t" bIns="134475" lIns="134475" spcFirstLastPara="1" rIns="134475" wrap="square" tIns="134475">
            <a:noAutofit/>
          </a:bodyPr>
          <a:lstStyle>
            <a:lvl1pPr indent="-406400" lvl="0" marL="457200" marR="0" rtl="0" algn="l">
              <a:lnSpc>
                <a:spcPct val="115000"/>
              </a:lnSpc>
              <a:spcBef>
                <a:spcPts val="0"/>
              </a:spcBef>
              <a:spcAft>
                <a:spcPts val="0"/>
              </a:spcAft>
              <a:buClr>
                <a:srgbClr val="37BBED"/>
              </a:buClr>
              <a:buSzPts val="2800"/>
              <a:buFont typeface="Noto Sans Symbols"/>
              <a:buChar char="▪"/>
              <a:defRPr b="0" i="0" sz="1600" u="none" cap="none" strike="noStrike">
                <a:solidFill>
                  <a:srgbClr val="595959"/>
                </a:solidFill>
                <a:latin typeface="Calibri"/>
                <a:ea typeface="Calibri"/>
                <a:cs typeface="Calibri"/>
                <a:sym typeface="Calibri"/>
              </a:defRPr>
            </a:lvl1pPr>
            <a:lvl2pPr indent="-361950" lvl="1" marL="914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indent="-361950" lvl="2" marL="1371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indent="-361950" lvl="3" marL="18288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indent="-361950" lvl="4" marL="22860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indent="-361950" lvl="5" marL="27432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115000"/>
              </a:lnSpc>
              <a:spcBef>
                <a:spcPts val="2400"/>
              </a:spcBef>
              <a:spcAft>
                <a:spcPts val="240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pic>
        <p:nvPicPr>
          <p:cNvPr id="59" name="Google Shape;59;p11"/>
          <p:cNvPicPr preferRelativeResize="0"/>
          <p:nvPr/>
        </p:nvPicPr>
        <p:blipFill rotWithShape="1">
          <a:blip r:embed="rId2">
            <a:alphaModFix/>
          </a:blip>
          <a:srcRect b="0" l="0" r="0" t="0"/>
          <a:stretch/>
        </p:blipFill>
        <p:spPr>
          <a:xfrm>
            <a:off x="-1" y="-240"/>
            <a:ext cx="3394512" cy="1689610"/>
          </a:xfrm>
          <a:prstGeom prst="rect">
            <a:avLst/>
          </a:prstGeom>
          <a:noFill/>
          <a:ln>
            <a:noFill/>
          </a:ln>
        </p:spPr>
      </p:pic>
      <p:cxnSp>
        <p:nvCxnSpPr>
          <p:cNvPr id="60" name="Google Shape;60;p11"/>
          <p:cNvCxnSpPr/>
          <p:nvPr/>
        </p:nvCxnSpPr>
        <p:spPr>
          <a:xfrm rot="10800000">
            <a:off x="437278" y="3720302"/>
            <a:ext cx="2282700" cy="0"/>
          </a:xfrm>
          <a:prstGeom prst="straightConnector1">
            <a:avLst/>
          </a:prstGeom>
          <a:noFill/>
          <a:ln cap="flat" cmpd="sng" w="9525">
            <a:solidFill>
              <a:srgbClr val="3A4950"/>
            </a:solidFill>
            <a:prstDash val="solid"/>
            <a:round/>
            <a:headEnd len="sm" w="sm" type="none"/>
            <a:tailEnd len="sm" w="sm" type="none"/>
          </a:ln>
        </p:spPr>
      </p:cxnSp>
      <p:sp>
        <p:nvSpPr>
          <p:cNvPr id="61" name="Google Shape;61;p11"/>
          <p:cNvSpPr txBox="1"/>
          <p:nvPr>
            <p:ph idx="3" type="body"/>
          </p:nvPr>
        </p:nvSpPr>
        <p:spPr>
          <a:xfrm>
            <a:off x="414949" y="3946857"/>
            <a:ext cx="3262500" cy="3096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400"/>
              <a:buFont typeface="Arial"/>
              <a:buNone/>
              <a:defRPr b="0" i="0" sz="24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2" name="Google Shape;62;p11"/>
          <p:cNvSpPr txBox="1"/>
          <p:nvPr>
            <p:ph type="title"/>
          </p:nvPr>
        </p:nvSpPr>
        <p:spPr>
          <a:xfrm>
            <a:off x="404281" y="2363887"/>
            <a:ext cx="3511800" cy="18807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2900"/>
              <a:buFont typeface="Encode Sans"/>
              <a:buNone/>
              <a:defRPr b="1" i="0" sz="3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1007745" y="2350389"/>
            <a:ext cx="11421000" cy="1592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subTitle"/>
          </p:nvPr>
        </p:nvSpPr>
        <p:spPr>
          <a:xfrm>
            <a:off x="2015490" y="4245864"/>
            <a:ext cx="9405600" cy="1895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671830"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5"/>
          <p:cNvSpPr txBox="1"/>
          <p:nvPr>
            <p:ph idx="2" type="body"/>
          </p:nvPr>
        </p:nvSpPr>
        <p:spPr>
          <a:xfrm>
            <a:off x="6919849"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458026" y="656000"/>
            <a:ext cx="12520500" cy="8442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458026" y="1698834"/>
            <a:ext cx="12520500" cy="503610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2" name="Google Shape;42;p7"/>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8"/>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9"/>
          <p:cNvSpPr txBox="1"/>
          <p:nvPr>
            <p:ph type="ctrTitle"/>
          </p:nvPr>
        </p:nvSpPr>
        <p:spPr>
          <a:xfrm>
            <a:off x="458038" y="1097559"/>
            <a:ext cx="12520500" cy="3025800"/>
          </a:xfrm>
          <a:prstGeom prst="rect">
            <a:avLst/>
          </a:prstGeom>
        </p:spPr>
        <p:txBody>
          <a:bodyPr anchorCtr="0" anchor="b" bIns="0" lIns="0" spcFirstLastPara="1" rIns="0" wrap="square" tIns="0">
            <a:spAutoFit/>
          </a:bodyPr>
          <a:lstStyle>
            <a:lvl1pPr lvl="0" rtl="0" algn="ctr">
              <a:spcBef>
                <a:spcPts val="0"/>
              </a:spcBef>
              <a:spcAft>
                <a:spcPts val="0"/>
              </a:spcAft>
              <a:buSzPts val="7600"/>
              <a:buNone/>
              <a:defRPr sz="7600"/>
            </a:lvl1pPr>
            <a:lvl2pPr lvl="1" rtl="0" algn="ctr">
              <a:spcBef>
                <a:spcPts val="0"/>
              </a:spcBef>
              <a:spcAft>
                <a:spcPts val="0"/>
              </a:spcAft>
              <a:buSzPts val="7600"/>
              <a:buNone/>
              <a:defRPr sz="7600"/>
            </a:lvl2pPr>
            <a:lvl3pPr lvl="2" rtl="0" algn="ctr">
              <a:spcBef>
                <a:spcPts val="0"/>
              </a:spcBef>
              <a:spcAft>
                <a:spcPts val="0"/>
              </a:spcAft>
              <a:buSzPts val="7600"/>
              <a:buNone/>
              <a:defRPr sz="7600"/>
            </a:lvl3pPr>
            <a:lvl4pPr lvl="3" rtl="0" algn="ctr">
              <a:spcBef>
                <a:spcPts val="0"/>
              </a:spcBef>
              <a:spcAft>
                <a:spcPts val="0"/>
              </a:spcAft>
              <a:buSzPts val="7600"/>
              <a:buNone/>
              <a:defRPr sz="7600"/>
            </a:lvl4pPr>
            <a:lvl5pPr lvl="4" rtl="0" algn="ctr">
              <a:spcBef>
                <a:spcPts val="0"/>
              </a:spcBef>
              <a:spcAft>
                <a:spcPts val="0"/>
              </a:spcAft>
              <a:buSzPts val="7600"/>
              <a:buNone/>
              <a:defRPr sz="7600"/>
            </a:lvl5pPr>
            <a:lvl6pPr lvl="5" rtl="0" algn="ctr">
              <a:spcBef>
                <a:spcPts val="0"/>
              </a:spcBef>
              <a:spcAft>
                <a:spcPts val="0"/>
              </a:spcAft>
              <a:buSzPts val="7600"/>
              <a:buNone/>
              <a:defRPr sz="7600"/>
            </a:lvl6pPr>
            <a:lvl7pPr lvl="6" rtl="0" algn="ctr">
              <a:spcBef>
                <a:spcPts val="0"/>
              </a:spcBef>
              <a:spcAft>
                <a:spcPts val="0"/>
              </a:spcAft>
              <a:buSzPts val="7600"/>
              <a:buNone/>
              <a:defRPr sz="7600"/>
            </a:lvl7pPr>
            <a:lvl8pPr lvl="7" rtl="0" algn="ctr">
              <a:spcBef>
                <a:spcPts val="0"/>
              </a:spcBef>
              <a:spcAft>
                <a:spcPts val="0"/>
              </a:spcAft>
              <a:buSzPts val="7600"/>
              <a:buNone/>
              <a:defRPr sz="7600"/>
            </a:lvl8pPr>
            <a:lvl9pPr lvl="8" rtl="0" algn="ctr">
              <a:spcBef>
                <a:spcPts val="0"/>
              </a:spcBef>
              <a:spcAft>
                <a:spcPts val="0"/>
              </a:spcAft>
              <a:buSzPts val="7600"/>
              <a:buNone/>
              <a:defRPr sz="7600"/>
            </a:lvl9pPr>
          </a:lstStyle>
          <a:p/>
        </p:txBody>
      </p:sp>
      <p:sp>
        <p:nvSpPr>
          <p:cNvPr id="47" name="Google Shape;47;p9"/>
          <p:cNvSpPr txBox="1"/>
          <p:nvPr>
            <p:ph idx="1" type="subTitle"/>
          </p:nvPr>
        </p:nvSpPr>
        <p:spPr>
          <a:xfrm>
            <a:off x="458026" y="4177710"/>
            <a:ext cx="12520500" cy="11685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4100"/>
              <a:buNone/>
              <a:defRPr sz="4100"/>
            </a:lvl1pPr>
            <a:lvl2pPr lvl="1" rtl="0" algn="ctr">
              <a:lnSpc>
                <a:spcPct val="100000"/>
              </a:lnSpc>
              <a:spcBef>
                <a:spcPts val="0"/>
              </a:spcBef>
              <a:spcAft>
                <a:spcPts val="0"/>
              </a:spcAft>
              <a:buSzPts val="4100"/>
              <a:buNone/>
              <a:defRPr sz="4100"/>
            </a:lvl2pPr>
            <a:lvl3pPr lvl="2" rtl="0" algn="ctr">
              <a:lnSpc>
                <a:spcPct val="100000"/>
              </a:lnSpc>
              <a:spcBef>
                <a:spcPts val="0"/>
              </a:spcBef>
              <a:spcAft>
                <a:spcPts val="0"/>
              </a:spcAft>
              <a:buSzPts val="4100"/>
              <a:buNone/>
              <a:defRPr sz="4100"/>
            </a:lvl3pPr>
            <a:lvl4pPr lvl="3" rtl="0" algn="ctr">
              <a:lnSpc>
                <a:spcPct val="100000"/>
              </a:lnSpc>
              <a:spcBef>
                <a:spcPts val="0"/>
              </a:spcBef>
              <a:spcAft>
                <a:spcPts val="0"/>
              </a:spcAft>
              <a:buSzPts val="4100"/>
              <a:buNone/>
              <a:defRPr sz="4100"/>
            </a:lvl4pPr>
            <a:lvl5pPr lvl="4" rtl="0" algn="ctr">
              <a:lnSpc>
                <a:spcPct val="100000"/>
              </a:lnSpc>
              <a:spcBef>
                <a:spcPts val="0"/>
              </a:spcBef>
              <a:spcAft>
                <a:spcPts val="0"/>
              </a:spcAft>
              <a:buSzPts val="4100"/>
              <a:buNone/>
              <a:defRPr sz="4100"/>
            </a:lvl5pPr>
            <a:lvl6pPr lvl="5" rtl="0" algn="ctr">
              <a:lnSpc>
                <a:spcPct val="100000"/>
              </a:lnSpc>
              <a:spcBef>
                <a:spcPts val="0"/>
              </a:spcBef>
              <a:spcAft>
                <a:spcPts val="0"/>
              </a:spcAft>
              <a:buSzPts val="4100"/>
              <a:buNone/>
              <a:defRPr sz="4100"/>
            </a:lvl6pPr>
            <a:lvl7pPr lvl="6" rtl="0" algn="ctr">
              <a:lnSpc>
                <a:spcPct val="100000"/>
              </a:lnSpc>
              <a:spcBef>
                <a:spcPts val="0"/>
              </a:spcBef>
              <a:spcAft>
                <a:spcPts val="0"/>
              </a:spcAft>
              <a:buSzPts val="4100"/>
              <a:buNone/>
              <a:defRPr sz="4100"/>
            </a:lvl7pPr>
            <a:lvl8pPr lvl="7" rtl="0" algn="ctr">
              <a:lnSpc>
                <a:spcPct val="100000"/>
              </a:lnSpc>
              <a:spcBef>
                <a:spcPts val="0"/>
              </a:spcBef>
              <a:spcAft>
                <a:spcPts val="0"/>
              </a:spcAft>
              <a:buSzPts val="4100"/>
              <a:buNone/>
              <a:defRPr sz="4100"/>
            </a:lvl8pPr>
            <a:lvl9pPr lvl="8" rtl="0" algn="ctr">
              <a:lnSpc>
                <a:spcPct val="100000"/>
              </a:lnSpc>
              <a:spcBef>
                <a:spcPts val="0"/>
              </a:spcBef>
              <a:spcAft>
                <a:spcPts val="0"/>
              </a:spcAft>
              <a:buSzPts val="4100"/>
              <a:buNone/>
              <a:defRPr sz="4100"/>
            </a:lvl9pPr>
          </a:lstStyle>
          <a:p/>
        </p:txBody>
      </p:sp>
      <p:sp>
        <p:nvSpPr>
          <p:cNvPr id="48" name="Google Shape;48;p9"/>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49" name="Shape 49"/>
        <p:cNvGrpSpPr/>
        <p:nvPr/>
      </p:nvGrpSpPr>
      <p:grpSpPr>
        <a:xfrm>
          <a:off x="0" y="0"/>
          <a:ext cx="0" cy="0"/>
          <a:chOff x="0" y="0"/>
          <a:chExt cx="0" cy="0"/>
        </a:xfrm>
      </p:grpSpPr>
      <p:pic>
        <p:nvPicPr>
          <p:cNvPr id="50" name="Google Shape;50;p10"/>
          <p:cNvPicPr preferRelativeResize="0"/>
          <p:nvPr/>
        </p:nvPicPr>
        <p:blipFill rotWithShape="1">
          <a:blip r:embed="rId2">
            <a:alphaModFix/>
          </a:blip>
          <a:srcRect b="0" l="0" r="0" t="0"/>
          <a:stretch/>
        </p:blipFill>
        <p:spPr>
          <a:xfrm>
            <a:off x="0" y="0"/>
            <a:ext cx="13436601" cy="7558090"/>
          </a:xfrm>
          <a:prstGeom prst="rect">
            <a:avLst/>
          </a:prstGeom>
          <a:noFill/>
          <a:ln>
            <a:noFill/>
          </a:ln>
        </p:spPr>
      </p:pic>
      <p:sp>
        <p:nvSpPr>
          <p:cNvPr id="51" name="Google Shape;51;p10"/>
          <p:cNvSpPr txBox="1"/>
          <p:nvPr>
            <p:ph type="title"/>
          </p:nvPr>
        </p:nvSpPr>
        <p:spPr>
          <a:xfrm>
            <a:off x="3314951" y="3058500"/>
            <a:ext cx="8689800" cy="1465200"/>
          </a:xfrm>
          <a:prstGeom prst="rect">
            <a:avLst/>
          </a:prstGeom>
          <a:noFill/>
          <a:ln>
            <a:noFill/>
          </a:ln>
        </p:spPr>
        <p:txBody>
          <a:bodyPr anchorCtr="0" anchor="b" bIns="67225" lIns="134475" spcFirstLastPara="1" rIns="134475" wrap="square" tIns="67225">
            <a:noAutofit/>
          </a:bodyPr>
          <a:lstStyle>
            <a:lvl1pPr lvl="0" marR="0" rtl="0" algn="l">
              <a:lnSpc>
                <a:spcPct val="80000"/>
              </a:lnSpc>
              <a:spcBef>
                <a:spcPts val="0"/>
              </a:spcBef>
              <a:spcAft>
                <a:spcPts val="0"/>
              </a:spcAft>
              <a:buClr>
                <a:srgbClr val="000000"/>
              </a:buClr>
              <a:buSzPts val="2100"/>
              <a:buFont typeface="Arial"/>
              <a:buNone/>
              <a:defRPr b="1" i="0" sz="8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2" name="Google Shape;52;p10"/>
          <p:cNvSpPr txBox="1"/>
          <p:nvPr>
            <p:ph idx="1" type="body"/>
          </p:nvPr>
        </p:nvSpPr>
        <p:spPr>
          <a:xfrm>
            <a:off x="3314949" y="5537377"/>
            <a:ext cx="9570900" cy="2028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600"/>
              <a:buFont typeface="Arial"/>
              <a:buNone/>
              <a:defRPr b="0" i="0" sz="26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3" name="Google Shape;53;p10"/>
          <p:cNvSpPr txBox="1"/>
          <p:nvPr>
            <p:ph idx="2" type="body"/>
          </p:nvPr>
        </p:nvSpPr>
        <p:spPr>
          <a:xfrm>
            <a:off x="3314951" y="4523398"/>
            <a:ext cx="12390600" cy="1014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4100"/>
              <a:buFont typeface="Arial"/>
              <a:buNone/>
              <a:defRPr b="1" i="0" sz="41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388">
          <p15:clr>
            <a:srgbClr val="FBAE40"/>
          </p15:clr>
        </p15:guide>
        <p15:guide id="2" pos="423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900" u="none" cap="none" strike="noStrike">
                <a:solidFill>
                  <a:srgbClr val="5EBEEC"/>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2.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8.png"/><Relationship Id="rId7" Type="http://schemas.openxmlformats.org/officeDocument/2006/relationships/image" Target="../media/image4.png"/><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12.png"/><Relationship Id="rId7" Type="http://schemas.openxmlformats.org/officeDocument/2006/relationships/image" Target="../media/image8.png"/><Relationship Id="rId8"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2.png"/><Relationship Id="rId10"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8.png"/><Relationship Id="rId7" Type="http://schemas.openxmlformats.org/officeDocument/2006/relationships/image" Target="../media/image4.png"/><Relationship Id="rId8"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12.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8.png"/><Relationship Id="rId7" Type="http://schemas.openxmlformats.org/officeDocument/2006/relationships/image" Target="../media/image4.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8.png"/><Relationship Id="rId7" Type="http://schemas.openxmlformats.org/officeDocument/2006/relationships/image" Target="../media/image4.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2"/>
          <p:cNvSpPr txBox="1"/>
          <p:nvPr/>
        </p:nvSpPr>
        <p:spPr>
          <a:xfrm>
            <a:off x="2544850" y="2618300"/>
            <a:ext cx="8346900" cy="240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Muli"/>
                <a:ea typeface="Muli"/>
                <a:cs typeface="Muli"/>
                <a:sym typeface="Muli"/>
              </a:rPr>
              <a:t>Recibe una cálida:</a:t>
            </a:r>
            <a:endParaRPr sz="2000">
              <a:solidFill>
                <a:schemeClr val="dk1"/>
              </a:solidFill>
              <a:latin typeface="Muli"/>
              <a:ea typeface="Muli"/>
              <a:cs typeface="Muli"/>
              <a:sym typeface="Muli"/>
            </a:endParaRPr>
          </a:p>
          <a:p>
            <a:pPr indent="0" lvl="0" marL="0" rtl="0" algn="ctr">
              <a:spcBef>
                <a:spcPts val="0"/>
              </a:spcBef>
              <a:spcAft>
                <a:spcPts val="0"/>
              </a:spcAft>
              <a:buNone/>
            </a:pPr>
            <a:r>
              <a:rPr lang="en-US" sz="9600">
                <a:solidFill>
                  <a:schemeClr val="dk1"/>
                </a:solidFill>
                <a:latin typeface="Muli"/>
                <a:ea typeface="Muli"/>
                <a:cs typeface="Muli"/>
                <a:sym typeface="Muli"/>
              </a:rPr>
              <a:t>¡Bienvenida!</a:t>
            </a:r>
            <a:endParaRPr sz="2000">
              <a:solidFill>
                <a:schemeClr val="dk1"/>
              </a:solidFill>
              <a:latin typeface="Muli"/>
              <a:ea typeface="Muli"/>
              <a:cs typeface="Muli"/>
              <a:sym typeface="Muli"/>
            </a:endParaRPr>
          </a:p>
          <a:p>
            <a:pPr indent="0" lvl="0" marL="0" rtl="0" algn="ctr">
              <a:spcBef>
                <a:spcPts val="1000"/>
              </a:spcBef>
              <a:spcAft>
                <a:spcPts val="1000"/>
              </a:spcAft>
              <a:buNone/>
            </a:pPr>
            <a:r>
              <a:rPr lang="en-US" sz="2000">
                <a:solidFill>
                  <a:schemeClr val="dk1"/>
                </a:solidFill>
                <a:latin typeface="Muli"/>
                <a:ea typeface="Muli"/>
                <a:cs typeface="Muli"/>
                <a:sym typeface="Muli"/>
              </a:rPr>
              <a:t>Te estábamos esperando 😁</a:t>
            </a:r>
            <a:endParaRPr sz="2000">
              <a:solidFill>
                <a:schemeClr val="dk1"/>
              </a:solidFill>
              <a:latin typeface="Muli"/>
              <a:ea typeface="Muli"/>
              <a:cs typeface="Muli"/>
              <a:sym typeface="Muli"/>
            </a:endParaRPr>
          </a:p>
        </p:txBody>
      </p:sp>
      <p:cxnSp>
        <p:nvCxnSpPr>
          <p:cNvPr id="68" name="Google Shape;68;p12"/>
          <p:cNvCxnSpPr/>
          <p:nvPr/>
        </p:nvCxnSpPr>
        <p:spPr>
          <a:xfrm>
            <a:off x="3469475" y="4390375"/>
            <a:ext cx="6899400" cy="0"/>
          </a:xfrm>
          <a:prstGeom prst="straightConnector1">
            <a:avLst/>
          </a:prstGeom>
          <a:noFill/>
          <a:ln cap="flat" cmpd="sng" w="19050">
            <a:solidFill>
              <a:srgbClr val="5EBEEC"/>
            </a:solidFill>
            <a:prstDash val="solid"/>
            <a:round/>
            <a:headEnd len="med" w="med" type="none"/>
            <a:tailEnd len="med" w="med" type="none"/>
          </a:ln>
        </p:spPr>
      </p:cxnSp>
      <p:grpSp>
        <p:nvGrpSpPr>
          <p:cNvPr id="69" name="Google Shape;69;p12"/>
          <p:cNvGrpSpPr/>
          <p:nvPr/>
        </p:nvGrpSpPr>
        <p:grpSpPr>
          <a:xfrm>
            <a:off x="8842998" y="4707473"/>
            <a:ext cx="292645" cy="284928"/>
            <a:chOff x="2797873" y="624854"/>
            <a:chExt cx="193843" cy="193842"/>
          </a:xfrm>
        </p:grpSpPr>
        <p:sp>
          <p:nvSpPr>
            <p:cNvPr id="70" name="Google Shape;70;p12"/>
            <p:cNvSpPr/>
            <p:nvPr/>
          </p:nvSpPr>
          <p:spPr>
            <a:xfrm>
              <a:off x="2797873" y="705536"/>
              <a:ext cx="76151" cy="29532"/>
            </a:xfrm>
            <a:custGeom>
              <a:rect b="b" l="l" r="r" t="t"/>
              <a:pathLst>
                <a:path extrusionOk="0" h="29532" w="76151">
                  <a:moveTo>
                    <a:pt x="62592" y="1228"/>
                  </a:moveTo>
                  <a:lnTo>
                    <a:pt x="49898" y="909"/>
                  </a:lnTo>
                  <a:lnTo>
                    <a:pt x="37203" y="590"/>
                  </a:lnTo>
                  <a:lnTo>
                    <a:pt x="24507" y="273"/>
                  </a:lnTo>
                  <a:lnTo>
                    <a:pt x="13557" y="0"/>
                  </a:lnTo>
                  <a:lnTo>
                    <a:pt x="2737" y="4867"/>
                  </a:lnTo>
                  <a:lnTo>
                    <a:pt x="0" y="15666"/>
                  </a:lnTo>
                  <a:lnTo>
                    <a:pt x="5344" y="25566"/>
                  </a:lnTo>
                  <a:lnTo>
                    <a:pt x="13557" y="28300"/>
                  </a:lnTo>
                  <a:lnTo>
                    <a:pt x="26256" y="28619"/>
                  </a:lnTo>
                  <a:lnTo>
                    <a:pt x="38952" y="28938"/>
                  </a:lnTo>
                  <a:lnTo>
                    <a:pt x="51647" y="29257"/>
                  </a:lnTo>
                  <a:lnTo>
                    <a:pt x="62592" y="29532"/>
                  </a:lnTo>
                  <a:lnTo>
                    <a:pt x="73413" y="24663"/>
                  </a:lnTo>
                  <a:lnTo>
                    <a:pt x="76151" y="13864"/>
                  </a:lnTo>
                  <a:lnTo>
                    <a:pt x="70808" y="3963"/>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2"/>
            <p:cNvSpPr/>
            <p:nvPr/>
          </p:nvSpPr>
          <p:spPr>
            <a:xfrm>
              <a:off x="2915567" y="708484"/>
              <a:ext cx="76149" cy="29532"/>
            </a:xfrm>
            <a:custGeom>
              <a:rect b="b" l="l" r="r" t="t"/>
              <a:pathLst>
                <a:path extrusionOk="0" h="29532" w="76149">
                  <a:moveTo>
                    <a:pt x="62592" y="1228"/>
                  </a:moveTo>
                  <a:lnTo>
                    <a:pt x="49895" y="909"/>
                  </a:lnTo>
                  <a:lnTo>
                    <a:pt x="37198" y="590"/>
                  </a:lnTo>
                  <a:lnTo>
                    <a:pt x="24503" y="273"/>
                  </a:lnTo>
                  <a:lnTo>
                    <a:pt x="13557" y="0"/>
                  </a:lnTo>
                  <a:lnTo>
                    <a:pt x="2737" y="4867"/>
                  </a:lnTo>
                  <a:lnTo>
                    <a:pt x="0" y="15666"/>
                  </a:lnTo>
                  <a:lnTo>
                    <a:pt x="5342" y="25568"/>
                  </a:lnTo>
                  <a:lnTo>
                    <a:pt x="13557" y="28304"/>
                  </a:lnTo>
                  <a:lnTo>
                    <a:pt x="26252" y="28621"/>
                  </a:lnTo>
                  <a:lnTo>
                    <a:pt x="38947" y="28938"/>
                  </a:lnTo>
                  <a:lnTo>
                    <a:pt x="51644" y="29257"/>
                  </a:lnTo>
                  <a:lnTo>
                    <a:pt x="62592" y="29532"/>
                  </a:lnTo>
                  <a:lnTo>
                    <a:pt x="73413" y="24662"/>
                  </a:lnTo>
                  <a:lnTo>
                    <a:pt x="76149" y="13861"/>
                  </a:lnTo>
                  <a:lnTo>
                    <a:pt x="70804" y="3960"/>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2"/>
            <p:cNvSpPr/>
            <p:nvPr/>
          </p:nvSpPr>
          <p:spPr>
            <a:xfrm>
              <a:off x="2881505" y="624854"/>
              <a:ext cx="29532" cy="76151"/>
            </a:xfrm>
            <a:custGeom>
              <a:rect b="b" l="l" r="r" t="t"/>
              <a:pathLst>
                <a:path extrusionOk="0" h="76151" w="29532">
                  <a:moveTo>
                    <a:pt x="4867" y="73413"/>
                  </a:moveTo>
                  <a:lnTo>
                    <a:pt x="15666" y="76151"/>
                  </a:lnTo>
                  <a:lnTo>
                    <a:pt x="25568" y="70808"/>
                  </a:lnTo>
                  <a:lnTo>
                    <a:pt x="28304" y="62593"/>
                  </a:lnTo>
                  <a:lnTo>
                    <a:pt x="28622" y="49896"/>
                  </a:lnTo>
                  <a:lnTo>
                    <a:pt x="28940" y="37198"/>
                  </a:lnTo>
                  <a:lnTo>
                    <a:pt x="29259" y="24502"/>
                  </a:lnTo>
                  <a:lnTo>
                    <a:pt x="29532" y="13558"/>
                  </a:lnTo>
                  <a:lnTo>
                    <a:pt x="24660" y="2736"/>
                  </a:lnTo>
                  <a:lnTo>
                    <a:pt x="13860" y="0"/>
                  </a:lnTo>
                  <a:lnTo>
                    <a:pt x="3960" y="5346"/>
                  </a:lnTo>
                  <a:lnTo>
                    <a:pt x="1228" y="13558"/>
                  </a:lnTo>
                  <a:lnTo>
                    <a:pt x="910" y="26251"/>
                  </a:lnTo>
                  <a:lnTo>
                    <a:pt x="592" y="38947"/>
                  </a:lnTo>
                  <a:lnTo>
                    <a:pt x="273" y="51645"/>
                  </a:lnTo>
                  <a:lnTo>
                    <a:pt x="0" y="62593"/>
                  </a:lnTo>
                  <a:lnTo>
                    <a:pt x="4867" y="73413"/>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2"/>
            <p:cNvSpPr/>
            <p:nvPr/>
          </p:nvSpPr>
          <p:spPr>
            <a:xfrm>
              <a:off x="2878555" y="742544"/>
              <a:ext cx="29528" cy="76152"/>
            </a:xfrm>
            <a:custGeom>
              <a:rect b="b" l="l" r="r" t="t"/>
              <a:pathLst>
                <a:path extrusionOk="0" h="76152" w="29528">
                  <a:moveTo>
                    <a:pt x="28304" y="62594"/>
                  </a:moveTo>
                  <a:lnTo>
                    <a:pt x="28621" y="49898"/>
                  </a:lnTo>
                  <a:lnTo>
                    <a:pt x="28938" y="37202"/>
                  </a:lnTo>
                  <a:lnTo>
                    <a:pt x="29255" y="24506"/>
                  </a:lnTo>
                  <a:lnTo>
                    <a:pt x="29528" y="13555"/>
                  </a:lnTo>
                  <a:lnTo>
                    <a:pt x="24661" y="2736"/>
                  </a:lnTo>
                  <a:lnTo>
                    <a:pt x="13863" y="0"/>
                  </a:lnTo>
                  <a:lnTo>
                    <a:pt x="3963" y="5344"/>
                  </a:lnTo>
                  <a:lnTo>
                    <a:pt x="1228" y="13555"/>
                  </a:lnTo>
                  <a:lnTo>
                    <a:pt x="909" y="26251"/>
                  </a:lnTo>
                  <a:lnTo>
                    <a:pt x="590" y="38947"/>
                  </a:lnTo>
                  <a:lnTo>
                    <a:pt x="273" y="51643"/>
                  </a:lnTo>
                  <a:lnTo>
                    <a:pt x="0" y="62594"/>
                  </a:lnTo>
                  <a:lnTo>
                    <a:pt x="4870" y="73415"/>
                  </a:lnTo>
                  <a:lnTo>
                    <a:pt x="15671" y="76152"/>
                  </a:lnTo>
                  <a:lnTo>
                    <a:pt x="25572" y="70806"/>
                  </a:lnTo>
                  <a:lnTo>
                    <a:pt x="28304" y="62594"/>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4" name="Google Shape;74;p12"/>
          <p:cNvSpPr/>
          <p:nvPr/>
        </p:nvSpPr>
        <p:spPr>
          <a:xfrm>
            <a:off x="5074125" y="2313491"/>
            <a:ext cx="232813" cy="232813"/>
          </a:xfrm>
          <a:custGeom>
            <a:rect b="b" l="l" r="r" t="t"/>
            <a:pathLst>
              <a:path extrusionOk="0" h="232813" w="232813">
                <a:moveTo>
                  <a:pt x="912" y="131051"/>
                </a:moveTo>
                <a:lnTo>
                  <a:pt x="3575" y="145150"/>
                </a:lnTo>
                <a:lnTo>
                  <a:pt x="7879" y="158595"/>
                </a:lnTo>
                <a:lnTo>
                  <a:pt x="13714" y="171274"/>
                </a:lnTo>
                <a:lnTo>
                  <a:pt x="20970" y="183078"/>
                </a:lnTo>
                <a:lnTo>
                  <a:pt x="20423" y="127526"/>
                </a:lnTo>
                <a:lnTo>
                  <a:pt x="19788" y="116406"/>
                </a:lnTo>
                <a:lnTo>
                  <a:pt x="20884" y="101835"/>
                </a:lnTo>
                <a:lnTo>
                  <a:pt x="24066" y="87940"/>
                </a:lnTo>
                <a:lnTo>
                  <a:pt x="29172" y="74882"/>
                </a:lnTo>
                <a:lnTo>
                  <a:pt x="36042" y="62821"/>
                </a:lnTo>
                <a:lnTo>
                  <a:pt x="44515" y="51919"/>
                </a:lnTo>
                <a:lnTo>
                  <a:pt x="54430" y="42337"/>
                </a:lnTo>
                <a:lnTo>
                  <a:pt x="65626" y="34235"/>
                </a:lnTo>
                <a:lnTo>
                  <a:pt x="77942" y="27775"/>
                </a:lnTo>
                <a:lnTo>
                  <a:pt x="91217" y="23117"/>
                </a:lnTo>
                <a:lnTo>
                  <a:pt x="105290" y="20423"/>
                </a:lnTo>
                <a:lnTo>
                  <a:pt x="116406" y="19788"/>
                </a:lnTo>
                <a:lnTo>
                  <a:pt x="130978" y="20884"/>
                </a:lnTo>
                <a:lnTo>
                  <a:pt x="144874" y="24066"/>
                </a:lnTo>
                <a:lnTo>
                  <a:pt x="157933" y="29173"/>
                </a:lnTo>
                <a:lnTo>
                  <a:pt x="169994" y="36043"/>
                </a:lnTo>
                <a:lnTo>
                  <a:pt x="180895" y="44517"/>
                </a:lnTo>
                <a:lnTo>
                  <a:pt x="190477" y="54432"/>
                </a:lnTo>
                <a:lnTo>
                  <a:pt x="198579" y="65628"/>
                </a:lnTo>
                <a:lnTo>
                  <a:pt x="205038" y="77943"/>
                </a:lnTo>
                <a:lnTo>
                  <a:pt x="209696" y="91218"/>
                </a:lnTo>
                <a:lnTo>
                  <a:pt x="212390" y="105291"/>
                </a:lnTo>
                <a:lnTo>
                  <a:pt x="213025" y="116406"/>
                </a:lnTo>
                <a:lnTo>
                  <a:pt x="211929" y="130978"/>
                </a:lnTo>
                <a:lnTo>
                  <a:pt x="208747" y="144874"/>
                </a:lnTo>
                <a:lnTo>
                  <a:pt x="203641" y="157933"/>
                </a:lnTo>
                <a:lnTo>
                  <a:pt x="196771" y="169994"/>
                </a:lnTo>
                <a:lnTo>
                  <a:pt x="188298" y="180896"/>
                </a:lnTo>
                <a:lnTo>
                  <a:pt x="178384" y="190479"/>
                </a:lnTo>
                <a:lnTo>
                  <a:pt x="167189" y="198581"/>
                </a:lnTo>
                <a:lnTo>
                  <a:pt x="154873" y="205041"/>
                </a:lnTo>
                <a:lnTo>
                  <a:pt x="141599" y="209699"/>
                </a:lnTo>
                <a:lnTo>
                  <a:pt x="127525" y="212393"/>
                </a:lnTo>
                <a:lnTo>
                  <a:pt x="116406" y="213029"/>
                </a:lnTo>
                <a:lnTo>
                  <a:pt x="101835" y="211933"/>
                </a:lnTo>
                <a:lnTo>
                  <a:pt x="87939" y="208751"/>
                </a:lnTo>
                <a:lnTo>
                  <a:pt x="74881" y="203644"/>
                </a:lnTo>
                <a:lnTo>
                  <a:pt x="62820" y="196774"/>
                </a:lnTo>
                <a:lnTo>
                  <a:pt x="51918" y="188301"/>
                </a:lnTo>
                <a:lnTo>
                  <a:pt x="42336" y="178386"/>
                </a:lnTo>
                <a:lnTo>
                  <a:pt x="34235" y="167190"/>
                </a:lnTo>
                <a:lnTo>
                  <a:pt x="27775" y="154874"/>
                </a:lnTo>
                <a:lnTo>
                  <a:pt x="29537" y="193897"/>
                </a:lnTo>
                <a:lnTo>
                  <a:pt x="39305" y="203622"/>
                </a:lnTo>
                <a:lnTo>
                  <a:pt x="50163" y="212141"/>
                </a:lnTo>
                <a:lnTo>
                  <a:pt x="62002" y="219345"/>
                </a:lnTo>
                <a:lnTo>
                  <a:pt x="74712" y="225124"/>
                </a:lnTo>
                <a:lnTo>
                  <a:pt x="88182" y="229368"/>
                </a:lnTo>
                <a:lnTo>
                  <a:pt x="102303" y="231968"/>
                </a:lnTo>
                <a:lnTo>
                  <a:pt x="116406" y="232813"/>
                </a:lnTo>
                <a:lnTo>
                  <a:pt x="131049" y="231901"/>
                </a:lnTo>
                <a:lnTo>
                  <a:pt x="145148" y="229238"/>
                </a:lnTo>
                <a:lnTo>
                  <a:pt x="158591" y="224935"/>
                </a:lnTo>
                <a:lnTo>
                  <a:pt x="171270" y="219100"/>
                </a:lnTo>
                <a:lnTo>
                  <a:pt x="183075" y="211845"/>
                </a:lnTo>
                <a:lnTo>
                  <a:pt x="193894" y="203278"/>
                </a:lnTo>
                <a:lnTo>
                  <a:pt x="203619" y="193511"/>
                </a:lnTo>
                <a:lnTo>
                  <a:pt x="212138" y="182653"/>
                </a:lnTo>
                <a:lnTo>
                  <a:pt x="219343" y="170814"/>
                </a:lnTo>
                <a:lnTo>
                  <a:pt x="225123" y="158104"/>
                </a:lnTo>
                <a:lnTo>
                  <a:pt x="229368" y="144633"/>
                </a:lnTo>
                <a:lnTo>
                  <a:pt x="231967" y="130511"/>
                </a:lnTo>
                <a:lnTo>
                  <a:pt x="232813" y="116406"/>
                </a:lnTo>
                <a:lnTo>
                  <a:pt x="231901" y="101763"/>
                </a:lnTo>
                <a:lnTo>
                  <a:pt x="229238" y="87664"/>
                </a:lnTo>
                <a:lnTo>
                  <a:pt x="224933" y="74220"/>
                </a:lnTo>
                <a:lnTo>
                  <a:pt x="219098" y="61541"/>
                </a:lnTo>
                <a:lnTo>
                  <a:pt x="211842" y="49736"/>
                </a:lnTo>
                <a:lnTo>
                  <a:pt x="203275" y="38917"/>
                </a:lnTo>
                <a:lnTo>
                  <a:pt x="193508" y="29193"/>
                </a:lnTo>
                <a:lnTo>
                  <a:pt x="182649" y="20673"/>
                </a:lnTo>
                <a:lnTo>
                  <a:pt x="170810" y="13469"/>
                </a:lnTo>
                <a:lnTo>
                  <a:pt x="158101" y="7689"/>
                </a:lnTo>
                <a:lnTo>
                  <a:pt x="144630" y="3445"/>
                </a:lnTo>
                <a:lnTo>
                  <a:pt x="130510" y="845"/>
                </a:lnTo>
                <a:lnTo>
                  <a:pt x="116406" y="0"/>
                </a:lnTo>
                <a:lnTo>
                  <a:pt x="101763" y="912"/>
                </a:lnTo>
                <a:lnTo>
                  <a:pt x="87665" y="3575"/>
                </a:lnTo>
                <a:lnTo>
                  <a:pt x="74221" y="7879"/>
                </a:lnTo>
                <a:lnTo>
                  <a:pt x="61542" y="13714"/>
                </a:lnTo>
                <a:lnTo>
                  <a:pt x="49738" y="20969"/>
                </a:lnTo>
                <a:lnTo>
                  <a:pt x="38919" y="29536"/>
                </a:lnTo>
                <a:lnTo>
                  <a:pt x="29194" y="39303"/>
                </a:lnTo>
                <a:lnTo>
                  <a:pt x="20674" y="50162"/>
                </a:lnTo>
                <a:lnTo>
                  <a:pt x="13469" y="62001"/>
                </a:lnTo>
                <a:lnTo>
                  <a:pt x="7690" y="74710"/>
                </a:lnTo>
                <a:lnTo>
                  <a:pt x="3445" y="88181"/>
                </a:lnTo>
                <a:lnTo>
                  <a:pt x="845" y="102302"/>
                </a:lnTo>
                <a:lnTo>
                  <a:pt x="0" y="116406"/>
                </a:lnTo>
                <a:lnTo>
                  <a:pt x="912" y="131051"/>
                </a:lnTo>
                <a:close/>
              </a:path>
            </a:pathLst>
          </a:custGeom>
          <a:solidFill>
            <a:srgbClr val="52C0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2"/>
          <p:cNvSpPr/>
          <p:nvPr/>
        </p:nvSpPr>
        <p:spPr>
          <a:xfrm>
            <a:off x="914400" y="1599475"/>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nvSpPr>
        <p:spPr>
          <a:xfrm>
            <a:off x="1199025" y="1519675"/>
            <a:ext cx="214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Muli"/>
                <a:ea typeface="Muli"/>
                <a:cs typeface="Muli"/>
                <a:sym typeface="Muli"/>
              </a:rPr>
              <a:t>Clase grabada</a:t>
            </a:r>
            <a:endParaRPr sz="1100">
              <a:solidFill>
                <a:schemeClr val="dk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1"/>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1.</a:t>
            </a:r>
            <a:endParaRPr sz="2100">
              <a:solidFill>
                <a:schemeClr val="dk1"/>
              </a:solidFill>
            </a:endParaRPr>
          </a:p>
        </p:txBody>
      </p:sp>
      <p:sp>
        <p:nvSpPr>
          <p:cNvPr id="207" name="Google Shape;207;p21"/>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08" name="Google Shape;208;p21"/>
          <p:cNvSpPr txBox="1"/>
          <p:nvPr/>
        </p:nvSpPr>
        <p:spPr>
          <a:xfrm>
            <a:off x="5563978" y="30146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Encapsulamiento</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09" name="Google Shape;209;p21"/>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10" name="Google Shape;210;p21"/>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11" name="Google Shape;211;p21"/>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2"/>
          <p:cNvSpPr txBox="1"/>
          <p:nvPr/>
        </p:nvSpPr>
        <p:spPr>
          <a:xfrm>
            <a:off x="914400" y="710000"/>
            <a:ext cx="4746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Encapsulamiento</a:t>
            </a:r>
            <a:endParaRPr sz="4000">
              <a:solidFill>
                <a:schemeClr val="dk1"/>
              </a:solidFill>
              <a:latin typeface="Muli"/>
              <a:ea typeface="Muli"/>
              <a:cs typeface="Muli"/>
              <a:sym typeface="Muli"/>
            </a:endParaRPr>
          </a:p>
        </p:txBody>
      </p:sp>
      <p:sp>
        <p:nvSpPr>
          <p:cNvPr id="217" name="Google Shape;217;p22"/>
          <p:cNvSpPr txBox="1"/>
          <p:nvPr/>
        </p:nvSpPr>
        <p:spPr>
          <a:xfrm>
            <a:off x="914400" y="2063150"/>
            <a:ext cx="10608600" cy="369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es?</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El encapsulamiento </a:t>
            </a:r>
            <a:r>
              <a:rPr lang="en-US" sz="2000">
                <a:solidFill>
                  <a:schemeClr val="dk1"/>
                </a:solidFill>
                <a:latin typeface="Muli"/>
                <a:ea typeface="Muli"/>
                <a:cs typeface="Muli"/>
                <a:sym typeface="Muli"/>
              </a:rPr>
              <a:t>oculta </a:t>
            </a:r>
            <a:r>
              <a:rPr lang="en-US" sz="2000">
                <a:solidFill>
                  <a:schemeClr val="dk1"/>
                </a:solidFill>
                <a:latin typeface="Muli"/>
                <a:ea typeface="Muli"/>
                <a:cs typeface="Muli"/>
                <a:sym typeface="Muli"/>
              </a:rPr>
              <a:t>lo que hace un objeto de lo que hacen otros objetos y del mundo exterior, por lo que se denomina también </a:t>
            </a:r>
            <a:r>
              <a:rPr lang="en-US" sz="2000">
                <a:solidFill>
                  <a:schemeClr val="dk1"/>
                </a:solidFill>
                <a:latin typeface="Muli"/>
                <a:ea typeface="Muli"/>
                <a:cs typeface="Muli"/>
                <a:sym typeface="Muli"/>
              </a:rPr>
              <a:t>ocultación de datos</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El encapsulamiento busca de alguna forma </a:t>
            </a:r>
            <a:r>
              <a:rPr lang="en-US" sz="2000">
                <a:solidFill>
                  <a:schemeClr val="dk1"/>
                </a:solidFill>
                <a:latin typeface="Muli"/>
                <a:ea typeface="Muli"/>
                <a:cs typeface="Muli"/>
                <a:sym typeface="Muli"/>
              </a:rPr>
              <a:t>controlar el acceso a los datos</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que conforman un objeto</a:t>
            </a:r>
            <a:r>
              <a:rPr lang="en-US" sz="2000">
                <a:solidFill>
                  <a:schemeClr val="dk1"/>
                </a:solidFill>
                <a:latin typeface="Muli"/>
                <a:ea typeface="Muli"/>
                <a:cs typeface="Muli"/>
                <a:sym typeface="Muli"/>
              </a:rPr>
              <a:t> o instancia, de este modo podríamos decir que una clase y por ende sus objetos que hacen uso de </a:t>
            </a:r>
            <a:r>
              <a:rPr lang="en-US" sz="2000">
                <a:solidFill>
                  <a:schemeClr val="dk1"/>
                </a:solidFill>
                <a:latin typeface="Muli"/>
                <a:ea typeface="Muli"/>
                <a:cs typeface="Muli"/>
                <a:sym typeface="Muli"/>
              </a:rPr>
              <a:t>modificadores de acceso </a:t>
            </a:r>
            <a:r>
              <a:rPr lang="en-US" sz="2000">
                <a:solidFill>
                  <a:schemeClr val="dk1"/>
                </a:solidFill>
                <a:latin typeface="Muli"/>
                <a:ea typeface="Muli"/>
                <a:cs typeface="Muli"/>
                <a:sym typeface="Muli"/>
              </a:rPr>
              <a:t>(especialmente privados) </a:t>
            </a:r>
            <a:r>
              <a:rPr lang="en-US" sz="2000">
                <a:solidFill>
                  <a:schemeClr val="dk1"/>
                </a:solidFill>
                <a:latin typeface="Muli"/>
                <a:ea typeface="Muli"/>
                <a:cs typeface="Muli"/>
                <a:sym typeface="Muli"/>
              </a:rPr>
              <a:t>son objetos encapsulados</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Ocultar el estado interno y hacer que toda interacción sea a través de los métodos del objeto es un mecanismo conocido como </a:t>
            </a:r>
            <a:r>
              <a:rPr lang="en-US" sz="2000">
                <a:solidFill>
                  <a:schemeClr val="dk1"/>
                </a:solidFill>
                <a:latin typeface="Muli"/>
                <a:ea typeface="Muli"/>
                <a:cs typeface="Muli"/>
                <a:sym typeface="Muli"/>
              </a:rPr>
              <a:t>encapsulamiento de datos</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3"/>
          <p:cNvSpPr txBox="1"/>
          <p:nvPr/>
        </p:nvSpPr>
        <p:spPr>
          <a:xfrm>
            <a:off x="914400" y="710000"/>
            <a:ext cx="645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Modificadores de acceso</a:t>
            </a:r>
            <a:endParaRPr sz="4000">
              <a:solidFill>
                <a:schemeClr val="dk1"/>
              </a:solidFill>
              <a:latin typeface="Muli"/>
              <a:ea typeface="Muli"/>
              <a:cs typeface="Muli"/>
              <a:sym typeface="Muli"/>
            </a:endParaRPr>
          </a:p>
        </p:txBody>
      </p:sp>
      <p:sp>
        <p:nvSpPr>
          <p:cNvPr id="223" name="Google Shape;223;p23"/>
          <p:cNvSpPr txBox="1"/>
          <p:nvPr/>
        </p:nvSpPr>
        <p:spPr>
          <a:xfrm>
            <a:off x="914400" y="1986950"/>
            <a:ext cx="10608600" cy="413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¿Para qué se utilizan?:</a:t>
            </a:r>
            <a:endParaRPr sz="2000">
              <a:latin typeface="Muli"/>
              <a:ea typeface="Muli"/>
              <a:cs typeface="Muli"/>
              <a:sym typeface="Muli"/>
            </a:endParaRPr>
          </a:p>
          <a:p>
            <a:pPr indent="0" lvl="0" marL="0" rtl="0" algn="l">
              <a:spcBef>
                <a:spcPts val="1000"/>
              </a:spcBef>
              <a:spcAft>
                <a:spcPts val="0"/>
              </a:spcAft>
              <a:buNone/>
            </a:pPr>
            <a:r>
              <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Permiten dar un </a:t>
            </a:r>
            <a:r>
              <a:rPr lang="en-US" sz="2000">
                <a:solidFill>
                  <a:schemeClr val="dk1"/>
                </a:solidFill>
                <a:latin typeface="Muli"/>
                <a:ea typeface="Muli"/>
                <a:cs typeface="Muli"/>
                <a:sym typeface="Muli"/>
              </a:rPr>
              <a:t>nivel de seguridad mayor</a:t>
            </a:r>
            <a:r>
              <a:rPr lang="en-US" sz="2000">
                <a:solidFill>
                  <a:schemeClr val="dk1"/>
                </a:solidFill>
                <a:latin typeface="Muli"/>
                <a:ea typeface="Muli"/>
                <a:cs typeface="Muli"/>
                <a:sym typeface="Muli"/>
              </a:rPr>
              <a:t> a nuestras aplicaciones</a:t>
            </a:r>
            <a:r>
              <a:rPr lang="en-US" sz="2000">
                <a:solidFill>
                  <a:schemeClr val="dk1"/>
                </a:solidFill>
                <a:latin typeface="Muli"/>
                <a:ea typeface="Muli"/>
                <a:cs typeface="Muli"/>
                <a:sym typeface="Muli"/>
              </a:rPr>
              <a:t> restringiendo el acceso</a:t>
            </a:r>
            <a:r>
              <a:rPr lang="en-US" sz="2000">
                <a:solidFill>
                  <a:schemeClr val="dk1"/>
                </a:solidFill>
                <a:latin typeface="Muli"/>
                <a:ea typeface="Muli"/>
                <a:cs typeface="Muli"/>
                <a:sym typeface="Muli"/>
              </a:rPr>
              <a:t> a diferentes atributos, métodos, constructores asegurándonos que el usuario deba seguir una "ruta" especificada por nosotros para acceder a la información.</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Todas las clases poseen diferentes niveles de acceso en función del modificador de acceso (</a:t>
            </a:r>
            <a:r>
              <a:rPr lang="en-US" sz="2000">
                <a:solidFill>
                  <a:schemeClr val="dk1"/>
                </a:solidFill>
                <a:latin typeface="Muli"/>
                <a:ea typeface="Muli"/>
                <a:cs typeface="Muli"/>
                <a:sym typeface="Muli"/>
              </a:rPr>
              <a:t>visibilidad</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public</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private</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protected</a:t>
            </a:r>
            <a:endParaRPr sz="2000">
              <a:solidFill>
                <a:schemeClr val="dk1"/>
              </a:solidFill>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4"/>
          <p:cNvSpPr txBox="1"/>
          <p:nvPr/>
        </p:nvSpPr>
        <p:spPr>
          <a:xfrm>
            <a:off x="914400" y="710000"/>
            <a:ext cx="8151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Modificadores de acceso</a:t>
            </a:r>
            <a:endParaRPr sz="4000">
              <a:solidFill>
                <a:schemeClr val="dk1"/>
              </a:solidFill>
              <a:latin typeface="Muli"/>
              <a:ea typeface="Muli"/>
              <a:cs typeface="Muli"/>
              <a:sym typeface="Muli"/>
            </a:endParaRPr>
          </a:p>
        </p:txBody>
      </p:sp>
      <p:sp>
        <p:nvSpPr>
          <p:cNvPr id="229" name="Google Shape;229;p24"/>
          <p:cNvSpPr txBox="1"/>
          <p:nvPr/>
        </p:nvSpPr>
        <p:spPr>
          <a:xfrm>
            <a:off x="914400" y="2467200"/>
            <a:ext cx="66819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Modificador public:</a:t>
            </a:r>
            <a:endParaRPr sz="2000">
              <a:latin typeface="Muli"/>
              <a:ea typeface="Muli"/>
              <a:cs typeface="Muli"/>
              <a:sym typeface="Muli"/>
            </a:endParaRPr>
          </a:p>
          <a:p>
            <a:pPr indent="0" lvl="0" marL="0" rtl="0" algn="l">
              <a:spcBef>
                <a:spcPts val="0"/>
              </a:spcBef>
              <a:spcAft>
                <a:spcPts val="0"/>
              </a:spcAft>
              <a:buNone/>
            </a:pPr>
            <a:r>
              <a:t/>
            </a:r>
            <a:endParaRPr sz="2000">
              <a:latin typeface="Muli"/>
              <a:ea typeface="Muli"/>
              <a:cs typeface="Muli"/>
              <a:sym typeface="Muli"/>
            </a:endParaRPr>
          </a:p>
          <a:p>
            <a:pPr indent="0" lvl="0" marL="0" rtl="0" algn="l">
              <a:spcBef>
                <a:spcPts val="0"/>
              </a:spcBef>
              <a:spcAft>
                <a:spcPts val="0"/>
              </a:spcAft>
              <a:buNone/>
            </a:pPr>
            <a:r>
              <a:rPr lang="en-US" sz="2000">
                <a:latin typeface="Muli"/>
                <a:ea typeface="Muli"/>
                <a:cs typeface="Muli"/>
                <a:sym typeface="Muli"/>
              </a:rPr>
              <a:t>El modificador de acceso public es </a:t>
            </a:r>
            <a:r>
              <a:rPr lang="en-US" sz="2000">
                <a:latin typeface="Muli"/>
                <a:ea typeface="Muli"/>
                <a:cs typeface="Muli"/>
                <a:sym typeface="Muli"/>
              </a:rPr>
              <a:t>el más permisivo</a:t>
            </a:r>
            <a:r>
              <a:rPr lang="en-US" sz="2000">
                <a:latin typeface="Muli"/>
                <a:ea typeface="Muli"/>
                <a:cs typeface="Muli"/>
                <a:sym typeface="Muli"/>
              </a:rPr>
              <a:t> de todos, esto quiere decir que si un componente de una clase es public, tendremos </a:t>
            </a:r>
            <a:r>
              <a:rPr lang="en-US" sz="2000">
                <a:latin typeface="Muli"/>
                <a:ea typeface="Muli"/>
                <a:cs typeface="Muli"/>
                <a:sym typeface="Muli"/>
              </a:rPr>
              <a:t>acceso a él desde cualquier clase</a:t>
            </a:r>
            <a:r>
              <a:rPr lang="en-US" sz="2000">
                <a:latin typeface="Muli"/>
                <a:ea typeface="Muli"/>
                <a:cs typeface="Muli"/>
                <a:sym typeface="Muli"/>
              </a:rPr>
              <a:t> o instancia sin importar el paquete o procedencia de ésta.</a:t>
            </a:r>
            <a:endParaRPr sz="2000">
              <a:latin typeface="Muli"/>
              <a:ea typeface="Muli"/>
              <a:cs typeface="Muli"/>
              <a:sym typeface="Muli"/>
            </a:endParaRPr>
          </a:p>
          <a:p>
            <a:pPr indent="0" lvl="0" marL="457200" rtl="0" algn="l">
              <a:spcBef>
                <a:spcPts val="0"/>
              </a:spcBef>
              <a:spcAft>
                <a:spcPts val="0"/>
              </a:spcAft>
              <a:buNone/>
            </a:pPr>
            <a:r>
              <a:t/>
            </a:r>
            <a:endParaRPr sz="2000">
              <a:latin typeface="Muli"/>
              <a:ea typeface="Muli"/>
              <a:cs typeface="Muli"/>
              <a:sym typeface="Muli"/>
            </a:endParaRPr>
          </a:p>
        </p:txBody>
      </p:sp>
      <p:pic>
        <p:nvPicPr>
          <p:cNvPr id="230" name="Google Shape;230;p24"/>
          <p:cNvPicPr preferRelativeResize="0"/>
          <p:nvPr/>
        </p:nvPicPr>
        <p:blipFill>
          <a:blip r:embed="rId4">
            <a:alphaModFix/>
          </a:blip>
          <a:stretch>
            <a:fillRect/>
          </a:stretch>
        </p:blipFill>
        <p:spPr>
          <a:xfrm>
            <a:off x="8142825" y="2516862"/>
            <a:ext cx="5070200" cy="220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25"/>
          <p:cNvSpPr txBox="1"/>
          <p:nvPr/>
        </p:nvSpPr>
        <p:spPr>
          <a:xfrm>
            <a:off x="914400" y="710000"/>
            <a:ext cx="729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Modificadores de acceso</a:t>
            </a:r>
            <a:endParaRPr sz="4000">
              <a:solidFill>
                <a:schemeClr val="dk1"/>
              </a:solidFill>
              <a:latin typeface="Muli"/>
              <a:ea typeface="Muli"/>
              <a:cs typeface="Muli"/>
              <a:sym typeface="Muli"/>
            </a:endParaRPr>
          </a:p>
        </p:txBody>
      </p:sp>
      <p:sp>
        <p:nvSpPr>
          <p:cNvPr id="236" name="Google Shape;236;p25"/>
          <p:cNvSpPr txBox="1"/>
          <p:nvPr/>
        </p:nvSpPr>
        <p:spPr>
          <a:xfrm>
            <a:off x="914400" y="2467200"/>
            <a:ext cx="6681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Modificador private:</a:t>
            </a:r>
            <a:endParaRPr sz="2000">
              <a:latin typeface="Muli"/>
              <a:ea typeface="Muli"/>
              <a:cs typeface="Muli"/>
              <a:sym typeface="Muli"/>
            </a:endParaRPr>
          </a:p>
          <a:p>
            <a:pPr indent="0" lvl="0" marL="0" rtl="0" algn="l">
              <a:spcBef>
                <a:spcPts val="0"/>
              </a:spcBef>
              <a:spcAft>
                <a:spcPts val="0"/>
              </a:spcAft>
              <a:buNone/>
            </a:pPr>
            <a:r>
              <a:t/>
            </a:r>
            <a:endParaRPr sz="2000">
              <a:latin typeface="Muli"/>
              <a:ea typeface="Muli"/>
              <a:cs typeface="Muli"/>
              <a:sym typeface="Muli"/>
            </a:endParaRPr>
          </a:p>
          <a:p>
            <a:pPr indent="0" lvl="0" marL="0" rtl="0" algn="l">
              <a:spcBef>
                <a:spcPts val="0"/>
              </a:spcBef>
              <a:spcAft>
                <a:spcPts val="0"/>
              </a:spcAft>
              <a:buNone/>
            </a:pPr>
            <a:r>
              <a:rPr lang="en-US" sz="2000">
                <a:latin typeface="Muli"/>
                <a:ea typeface="Muli"/>
                <a:cs typeface="Muli"/>
                <a:sym typeface="Muli"/>
              </a:rPr>
              <a:t>E</a:t>
            </a:r>
            <a:r>
              <a:rPr lang="en-US" sz="2000">
                <a:latin typeface="Muli"/>
                <a:ea typeface="Muli"/>
                <a:cs typeface="Muli"/>
                <a:sym typeface="Muli"/>
              </a:rPr>
              <a:t>n Java </a:t>
            </a:r>
            <a:r>
              <a:rPr lang="en-US" sz="2000">
                <a:latin typeface="Muli"/>
                <a:ea typeface="Muli"/>
                <a:cs typeface="Muli"/>
                <a:sym typeface="Muli"/>
              </a:rPr>
              <a:t>es el más restrictivo de todos</a:t>
            </a:r>
            <a:r>
              <a:rPr lang="en-US" sz="2000">
                <a:latin typeface="Muli"/>
                <a:ea typeface="Muli"/>
                <a:cs typeface="Muli"/>
                <a:sym typeface="Muli"/>
              </a:rPr>
              <a:t>, básicamente cualquier elemento de una clase que sea privado puede ser accedido</a:t>
            </a:r>
            <a:r>
              <a:rPr lang="en-US" sz="2000">
                <a:latin typeface="Muli"/>
                <a:ea typeface="Muli"/>
                <a:cs typeface="Muli"/>
                <a:sym typeface="Muli"/>
              </a:rPr>
              <a:t> únicamente por la misma clase</a:t>
            </a:r>
            <a:r>
              <a:rPr lang="en-US" sz="2000">
                <a:latin typeface="Muli"/>
                <a:ea typeface="Muli"/>
                <a:cs typeface="Muli"/>
                <a:sym typeface="Muli"/>
              </a:rPr>
              <a:t>. Es decir, si por ejemplo, si un atributo es privado solo puede ser accedido por lo métodos o constructores que se encuentren en la misma clase. Ninguna otra clase, sin importar la relación que tengan, podrá tener acceso a ellos.</a:t>
            </a:r>
            <a:endParaRPr sz="2000">
              <a:latin typeface="Muli"/>
              <a:ea typeface="Muli"/>
              <a:cs typeface="Muli"/>
              <a:sym typeface="Muli"/>
            </a:endParaRPr>
          </a:p>
          <a:p>
            <a:pPr indent="0" lvl="0" marL="0" rtl="0" algn="l">
              <a:spcBef>
                <a:spcPts val="0"/>
              </a:spcBef>
              <a:spcAft>
                <a:spcPts val="0"/>
              </a:spcAft>
              <a:buNone/>
            </a:pPr>
            <a:r>
              <a:t/>
            </a:r>
            <a:endParaRPr sz="2000">
              <a:latin typeface="Muli"/>
              <a:ea typeface="Muli"/>
              <a:cs typeface="Muli"/>
              <a:sym typeface="Muli"/>
            </a:endParaRPr>
          </a:p>
          <a:p>
            <a:pPr indent="0" lvl="0" marL="457200" rtl="0" algn="l">
              <a:spcBef>
                <a:spcPts val="0"/>
              </a:spcBef>
              <a:spcAft>
                <a:spcPts val="0"/>
              </a:spcAft>
              <a:buNone/>
            </a:pPr>
            <a:r>
              <a:t/>
            </a:r>
            <a:endParaRPr sz="2000">
              <a:latin typeface="Muli"/>
              <a:ea typeface="Muli"/>
              <a:cs typeface="Muli"/>
              <a:sym typeface="Muli"/>
            </a:endParaRPr>
          </a:p>
        </p:txBody>
      </p:sp>
      <p:pic>
        <p:nvPicPr>
          <p:cNvPr id="237" name="Google Shape;237;p25"/>
          <p:cNvPicPr preferRelativeResize="0"/>
          <p:nvPr/>
        </p:nvPicPr>
        <p:blipFill>
          <a:blip r:embed="rId4">
            <a:alphaModFix/>
          </a:blip>
          <a:stretch>
            <a:fillRect/>
          </a:stretch>
        </p:blipFill>
        <p:spPr>
          <a:xfrm>
            <a:off x="8207650" y="2548175"/>
            <a:ext cx="5005375" cy="248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26"/>
          <p:cNvSpPr txBox="1"/>
          <p:nvPr/>
        </p:nvSpPr>
        <p:spPr>
          <a:xfrm>
            <a:off x="914400" y="710000"/>
            <a:ext cx="734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Modificadores de acceso</a:t>
            </a:r>
            <a:endParaRPr sz="4000">
              <a:solidFill>
                <a:schemeClr val="dk1"/>
              </a:solidFill>
              <a:latin typeface="Muli"/>
              <a:ea typeface="Muli"/>
              <a:cs typeface="Muli"/>
              <a:sym typeface="Muli"/>
            </a:endParaRPr>
          </a:p>
        </p:txBody>
      </p:sp>
      <p:sp>
        <p:nvSpPr>
          <p:cNvPr id="243" name="Google Shape;243;p26"/>
          <p:cNvSpPr txBox="1"/>
          <p:nvPr/>
        </p:nvSpPr>
        <p:spPr>
          <a:xfrm>
            <a:off x="914400" y="2467200"/>
            <a:ext cx="6681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Modificador protected:</a:t>
            </a:r>
            <a:endParaRPr sz="2000">
              <a:latin typeface="Muli"/>
              <a:ea typeface="Muli"/>
              <a:cs typeface="Muli"/>
              <a:sym typeface="Muli"/>
            </a:endParaRPr>
          </a:p>
          <a:p>
            <a:pPr indent="0" lvl="0" marL="0" rtl="0" algn="l">
              <a:spcBef>
                <a:spcPts val="0"/>
              </a:spcBef>
              <a:spcAft>
                <a:spcPts val="0"/>
              </a:spcAft>
              <a:buNone/>
            </a:pPr>
            <a:r>
              <a:t/>
            </a:r>
            <a:endParaRPr sz="2000">
              <a:latin typeface="Muli"/>
              <a:ea typeface="Muli"/>
              <a:cs typeface="Muli"/>
              <a:sym typeface="Muli"/>
            </a:endParaRPr>
          </a:p>
          <a:p>
            <a:pPr indent="0" lvl="0" marL="0" rtl="0" algn="l">
              <a:spcBef>
                <a:spcPts val="0"/>
              </a:spcBef>
              <a:spcAft>
                <a:spcPts val="0"/>
              </a:spcAft>
              <a:buNone/>
            </a:pPr>
            <a:r>
              <a:rPr lang="en-US" sz="2000">
                <a:latin typeface="Muli"/>
                <a:ea typeface="Muli"/>
                <a:cs typeface="Muli"/>
                <a:sym typeface="Muli"/>
              </a:rPr>
              <a:t>El modificador de acceso protected nos</a:t>
            </a:r>
            <a:r>
              <a:rPr lang="en-US" sz="2000">
                <a:latin typeface="Muli"/>
                <a:ea typeface="Muli"/>
                <a:cs typeface="Muli"/>
                <a:sym typeface="Muli"/>
              </a:rPr>
              <a:t> permite acceso</a:t>
            </a:r>
            <a:r>
              <a:rPr lang="en-US" sz="2000">
                <a:latin typeface="Muli"/>
                <a:ea typeface="Muli"/>
                <a:cs typeface="Muli"/>
                <a:sym typeface="Muli"/>
              </a:rPr>
              <a:t> a los componentes con dicho modificador desde la misma clase, clases </a:t>
            </a:r>
            <a:r>
              <a:rPr lang="en-US" sz="2000">
                <a:latin typeface="Muli"/>
                <a:ea typeface="Muli"/>
                <a:cs typeface="Muli"/>
                <a:sym typeface="Muli"/>
              </a:rPr>
              <a:t>del mismo paquete y clases que hereden de ella</a:t>
            </a:r>
            <a:r>
              <a:rPr lang="en-US" sz="2000">
                <a:latin typeface="Muli"/>
                <a:ea typeface="Muli"/>
                <a:cs typeface="Muli"/>
                <a:sym typeface="Muli"/>
              </a:rPr>
              <a:t> (incluso en diferentes paquetes).</a:t>
            </a:r>
            <a:endParaRPr sz="2000">
              <a:latin typeface="Muli"/>
              <a:ea typeface="Muli"/>
              <a:cs typeface="Muli"/>
              <a:sym typeface="Muli"/>
            </a:endParaRPr>
          </a:p>
          <a:p>
            <a:pPr indent="0" lvl="0" marL="0" rtl="0" algn="l">
              <a:spcBef>
                <a:spcPts val="0"/>
              </a:spcBef>
              <a:spcAft>
                <a:spcPts val="0"/>
              </a:spcAft>
              <a:buNone/>
            </a:pPr>
            <a:r>
              <a:t/>
            </a:r>
            <a:endParaRPr sz="2000">
              <a:latin typeface="Muli"/>
              <a:ea typeface="Muli"/>
              <a:cs typeface="Muli"/>
              <a:sym typeface="Muli"/>
            </a:endParaRPr>
          </a:p>
          <a:p>
            <a:pPr indent="0" lvl="0" marL="457200" rtl="0" algn="l">
              <a:spcBef>
                <a:spcPts val="0"/>
              </a:spcBef>
              <a:spcAft>
                <a:spcPts val="0"/>
              </a:spcAft>
              <a:buNone/>
            </a:pPr>
            <a:r>
              <a:t/>
            </a:r>
            <a:endParaRPr sz="2000">
              <a:latin typeface="Muli"/>
              <a:ea typeface="Muli"/>
              <a:cs typeface="Muli"/>
              <a:sym typeface="Muli"/>
            </a:endParaRPr>
          </a:p>
        </p:txBody>
      </p:sp>
      <p:pic>
        <p:nvPicPr>
          <p:cNvPr id="244" name="Google Shape;244;p26"/>
          <p:cNvPicPr preferRelativeResize="0"/>
          <p:nvPr/>
        </p:nvPicPr>
        <p:blipFill>
          <a:blip r:embed="rId4">
            <a:alphaModFix/>
          </a:blip>
          <a:stretch>
            <a:fillRect/>
          </a:stretch>
        </p:blipFill>
        <p:spPr>
          <a:xfrm>
            <a:off x="7843575" y="2552513"/>
            <a:ext cx="5369450" cy="247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27"/>
          <p:cNvSpPr txBox="1"/>
          <p:nvPr/>
        </p:nvSpPr>
        <p:spPr>
          <a:xfrm>
            <a:off x="914400" y="710000"/>
            <a:ext cx="7889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Modificadores de acceso</a:t>
            </a:r>
            <a:endParaRPr sz="4000">
              <a:solidFill>
                <a:schemeClr val="dk1"/>
              </a:solidFill>
              <a:latin typeface="Muli"/>
              <a:ea typeface="Muli"/>
              <a:cs typeface="Muli"/>
              <a:sym typeface="Muli"/>
            </a:endParaRPr>
          </a:p>
        </p:txBody>
      </p:sp>
      <p:sp>
        <p:nvSpPr>
          <p:cNvPr id="250" name="Google Shape;250;p27"/>
          <p:cNvSpPr txBox="1"/>
          <p:nvPr/>
        </p:nvSpPr>
        <p:spPr>
          <a:xfrm>
            <a:off x="914400" y="1834550"/>
            <a:ext cx="10608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N</a:t>
            </a:r>
            <a:r>
              <a:rPr lang="en-US" sz="2000">
                <a:solidFill>
                  <a:schemeClr val="dk1"/>
                </a:solidFill>
                <a:latin typeface="Muli"/>
                <a:ea typeface="Muli"/>
                <a:cs typeface="Muli"/>
                <a:sym typeface="Muli"/>
              </a:rPr>
              <a:t>o son únicamente para los atributos, sino también para los métodos y procedimientos específicos de cada clase. El comportamiento de los componentes será el mismo que explicamos anteriormente.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Nota</a:t>
            </a:r>
            <a:r>
              <a:rPr lang="en-US" sz="2000">
                <a:solidFill>
                  <a:schemeClr val="dk1"/>
                </a:solidFill>
                <a:latin typeface="Muli"/>
                <a:ea typeface="Muli"/>
                <a:cs typeface="Muli"/>
                <a:sym typeface="Muli"/>
              </a:rPr>
              <a:t>: Siempre se recomienda que los atributos de una clase sean </a:t>
            </a:r>
            <a:r>
              <a:rPr lang="en-US" sz="2000">
                <a:solidFill>
                  <a:schemeClr val="dk1"/>
                </a:solidFill>
                <a:latin typeface="Muli"/>
                <a:ea typeface="Muli"/>
                <a:cs typeface="Muli"/>
                <a:sym typeface="Muli"/>
              </a:rPr>
              <a:t>privados </a:t>
            </a:r>
            <a:r>
              <a:rPr lang="en-US" sz="2000">
                <a:solidFill>
                  <a:schemeClr val="dk1"/>
                </a:solidFill>
                <a:latin typeface="Muli"/>
                <a:ea typeface="Muli"/>
                <a:cs typeface="Muli"/>
                <a:sym typeface="Muli"/>
              </a:rPr>
              <a:t>y por tanto cada atributo debe tener sus propios métodos de acceso y consulta (los veremos en la próxima clase).</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Nota 2</a:t>
            </a:r>
            <a:r>
              <a:rPr lang="en-US" sz="2000">
                <a:solidFill>
                  <a:schemeClr val="dk1"/>
                </a:solidFill>
                <a:latin typeface="Muli"/>
                <a:ea typeface="Muli"/>
                <a:cs typeface="Muli"/>
                <a:sym typeface="Muli"/>
              </a:rPr>
              <a:t>: Siempre que se use una clase de otro paquete, se debe importar usando </a:t>
            </a:r>
            <a:r>
              <a:rPr lang="en-US" sz="2000">
                <a:solidFill>
                  <a:schemeClr val="dk1"/>
                </a:solidFill>
                <a:latin typeface="Muli"/>
                <a:ea typeface="Muli"/>
                <a:cs typeface="Muli"/>
                <a:sym typeface="Muli"/>
              </a:rPr>
              <a:t>import</a:t>
            </a:r>
            <a:r>
              <a:rPr lang="en-US" sz="2000">
                <a:solidFill>
                  <a:schemeClr val="dk1"/>
                </a:solidFill>
                <a:latin typeface="Muli"/>
                <a:ea typeface="Muli"/>
                <a:cs typeface="Muli"/>
                <a:sym typeface="Muli"/>
              </a:rPr>
              <a:t>. Cuando dos clases se encuentran en el mismo paquete no es necesario hacer el import pero esto no significa que se pueda acceder a sus componentes directamente.</a:t>
            </a:r>
            <a:endParaRPr sz="2000">
              <a:solidFill>
                <a:schemeClr val="dk1"/>
              </a:solidFill>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28"/>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2.</a:t>
            </a:r>
            <a:endParaRPr sz="2100">
              <a:solidFill>
                <a:schemeClr val="dk1"/>
              </a:solidFill>
            </a:endParaRPr>
          </a:p>
        </p:txBody>
      </p:sp>
      <p:sp>
        <p:nvSpPr>
          <p:cNvPr id="256" name="Google Shape;256;p28"/>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57" name="Google Shape;257;p28"/>
          <p:cNvSpPr txBox="1"/>
          <p:nvPr/>
        </p:nvSpPr>
        <p:spPr>
          <a:xfrm>
            <a:off x="5563978" y="25574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Accesadores y Mutadores</a:t>
            </a:r>
            <a:endParaRPr sz="7400">
              <a:solidFill>
                <a:schemeClr val="lt1"/>
              </a:solidFill>
            </a:endParaRPr>
          </a:p>
        </p:txBody>
      </p:sp>
      <p:pic>
        <p:nvPicPr>
          <p:cNvPr id="258" name="Google Shape;258;p28"/>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59" name="Google Shape;259;p28"/>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60" name="Google Shape;260;p28"/>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29"/>
          <p:cNvSpPr txBox="1"/>
          <p:nvPr/>
        </p:nvSpPr>
        <p:spPr>
          <a:xfrm>
            <a:off x="914400" y="710000"/>
            <a:ext cx="8187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Accesadores</a:t>
            </a:r>
            <a:endParaRPr sz="4000">
              <a:solidFill>
                <a:schemeClr val="dk1"/>
              </a:solidFill>
              <a:latin typeface="Muli"/>
              <a:ea typeface="Muli"/>
              <a:cs typeface="Muli"/>
              <a:sym typeface="Muli"/>
            </a:endParaRPr>
          </a:p>
        </p:txBody>
      </p:sp>
      <p:sp>
        <p:nvSpPr>
          <p:cNvPr id="266" name="Google Shape;266;p29"/>
          <p:cNvSpPr txBox="1"/>
          <p:nvPr/>
        </p:nvSpPr>
        <p:spPr>
          <a:xfrm>
            <a:off x="914425" y="2029800"/>
            <a:ext cx="10608600" cy="369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son los getters?:</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Los accesadores o métodos </a:t>
            </a:r>
            <a:r>
              <a:rPr lang="en-US" sz="2000">
                <a:solidFill>
                  <a:schemeClr val="dk1"/>
                </a:solidFill>
                <a:latin typeface="Muli"/>
                <a:ea typeface="Muli"/>
                <a:cs typeface="Muli"/>
                <a:sym typeface="Muli"/>
              </a:rPr>
              <a:t>get </a:t>
            </a:r>
            <a:r>
              <a:rPr lang="en-US" sz="2000">
                <a:solidFill>
                  <a:schemeClr val="dk1"/>
                </a:solidFill>
                <a:latin typeface="Muli"/>
                <a:ea typeface="Muli"/>
                <a:cs typeface="Muli"/>
                <a:sym typeface="Muli"/>
              </a:rPr>
              <a:t>se utilizan para </a:t>
            </a:r>
            <a:r>
              <a:rPr lang="en-US" sz="2000">
                <a:solidFill>
                  <a:schemeClr val="dk1"/>
                </a:solidFill>
                <a:latin typeface="Muli"/>
                <a:ea typeface="Muli"/>
                <a:cs typeface="Muli"/>
                <a:sym typeface="Muli"/>
              </a:rPr>
              <a:t>consultar el estado de un objeto</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Un método get se declara </a:t>
            </a:r>
            <a:r>
              <a:rPr lang="en-US" sz="2000">
                <a:solidFill>
                  <a:schemeClr val="dk1"/>
                </a:solidFill>
                <a:latin typeface="Muli"/>
                <a:ea typeface="Muli"/>
                <a:cs typeface="Muli"/>
                <a:sym typeface="Muli"/>
              </a:rPr>
              <a:t>public </a:t>
            </a:r>
            <a:r>
              <a:rPr lang="en-US" sz="2000">
                <a:solidFill>
                  <a:schemeClr val="dk1"/>
                </a:solidFill>
                <a:latin typeface="Muli"/>
                <a:ea typeface="Muli"/>
                <a:cs typeface="Muli"/>
                <a:sym typeface="Muli"/>
              </a:rPr>
              <a:t>y a continuación se indica el tipo de dato que devuelve.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El método no recibe parámetros y en el cuerpo del método se utiliza </a:t>
            </a:r>
            <a:r>
              <a:rPr lang="en-US" sz="2000">
                <a:solidFill>
                  <a:schemeClr val="dk1"/>
                </a:solidFill>
                <a:latin typeface="Muli"/>
                <a:ea typeface="Muli"/>
                <a:cs typeface="Muli"/>
                <a:sym typeface="Muli"/>
              </a:rPr>
              <a:t>return </a:t>
            </a:r>
            <a:r>
              <a:rPr lang="en-US" sz="2000">
                <a:solidFill>
                  <a:schemeClr val="dk1"/>
                </a:solidFill>
                <a:latin typeface="Muli"/>
                <a:ea typeface="Muli"/>
                <a:cs typeface="Muli"/>
                <a:sym typeface="Muli"/>
              </a:rPr>
              <a:t>para devolver el valor correspondiente al atributo requerido.</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public String </a:t>
            </a:r>
            <a:r>
              <a:rPr lang="en-US" sz="2000">
                <a:solidFill>
                  <a:schemeClr val="dk1"/>
                </a:solidFill>
                <a:latin typeface="Muli"/>
                <a:ea typeface="Muli"/>
                <a:cs typeface="Muli"/>
                <a:sym typeface="Muli"/>
              </a:rPr>
              <a:t>getNombre()</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return </a:t>
            </a:r>
            <a:r>
              <a:rPr lang="en-US" sz="2000">
                <a:solidFill>
                  <a:schemeClr val="dk1"/>
                </a:solidFill>
                <a:latin typeface="Muli"/>
                <a:ea typeface="Muli"/>
                <a:cs typeface="Muli"/>
                <a:sym typeface="Muli"/>
              </a:rPr>
              <a:t>nombre;</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30"/>
          <p:cNvSpPr txBox="1"/>
          <p:nvPr/>
        </p:nvSpPr>
        <p:spPr>
          <a:xfrm>
            <a:off x="914400" y="710000"/>
            <a:ext cx="8187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Mutadores</a:t>
            </a:r>
            <a:endParaRPr sz="4000">
              <a:solidFill>
                <a:schemeClr val="dk1"/>
              </a:solidFill>
              <a:latin typeface="Muli"/>
              <a:ea typeface="Muli"/>
              <a:cs typeface="Muli"/>
              <a:sym typeface="Muli"/>
            </a:endParaRPr>
          </a:p>
        </p:txBody>
      </p:sp>
      <p:sp>
        <p:nvSpPr>
          <p:cNvPr id="272" name="Google Shape;272;p30"/>
          <p:cNvSpPr txBox="1"/>
          <p:nvPr/>
        </p:nvSpPr>
        <p:spPr>
          <a:xfrm>
            <a:off x="914425" y="2106000"/>
            <a:ext cx="10608600" cy="369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son los setters?:</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Los mutadores o métodos </a:t>
            </a:r>
            <a:r>
              <a:rPr lang="en-US" sz="2000">
                <a:solidFill>
                  <a:schemeClr val="dk1"/>
                </a:solidFill>
                <a:latin typeface="Muli"/>
                <a:ea typeface="Muli"/>
                <a:cs typeface="Muli"/>
                <a:sym typeface="Muli"/>
              </a:rPr>
              <a:t>set </a:t>
            </a:r>
            <a:r>
              <a:rPr lang="en-US" sz="2000">
                <a:solidFill>
                  <a:schemeClr val="dk1"/>
                </a:solidFill>
                <a:latin typeface="Muli"/>
                <a:ea typeface="Muli"/>
                <a:cs typeface="Muli"/>
                <a:sym typeface="Muli"/>
              </a:rPr>
              <a:t>se utilizan para </a:t>
            </a:r>
            <a:r>
              <a:rPr lang="en-US" sz="2000">
                <a:solidFill>
                  <a:schemeClr val="dk1"/>
                </a:solidFill>
                <a:latin typeface="Muli"/>
                <a:ea typeface="Muli"/>
                <a:cs typeface="Muli"/>
                <a:sym typeface="Muli"/>
              </a:rPr>
              <a:t>modificar el estado de un objeto</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Un método </a:t>
            </a:r>
            <a:r>
              <a:rPr lang="en-US" sz="2000">
                <a:solidFill>
                  <a:schemeClr val="dk1"/>
                </a:solidFill>
                <a:latin typeface="Muli"/>
                <a:ea typeface="Muli"/>
                <a:cs typeface="Muli"/>
                <a:sym typeface="Muli"/>
              </a:rPr>
              <a:t>set </a:t>
            </a:r>
            <a:r>
              <a:rPr lang="en-US" sz="2000">
                <a:solidFill>
                  <a:schemeClr val="dk1"/>
                </a:solidFill>
                <a:latin typeface="Muli"/>
                <a:ea typeface="Muli"/>
                <a:cs typeface="Muli"/>
                <a:sym typeface="Muli"/>
              </a:rPr>
              <a:t>se declara </a:t>
            </a:r>
            <a:r>
              <a:rPr lang="en-US" sz="2000">
                <a:solidFill>
                  <a:schemeClr val="dk1"/>
                </a:solidFill>
                <a:latin typeface="Muli"/>
                <a:ea typeface="Muli"/>
                <a:cs typeface="Muli"/>
                <a:sym typeface="Muli"/>
              </a:rPr>
              <a:t>public </a:t>
            </a:r>
            <a:r>
              <a:rPr lang="en-US" sz="2000">
                <a:solidFill>
                  <a:schemeClr val="dk1"/>
                </a:solidFill>
                <a:latin typeface="Muli"/>
                <a:ea typeface="Muli"/>
                <a:cs typeface="Muli"/>
                <a:sym typeface="Muli"/>
              </a:rPr>
              <a:t>y devuelve </a:t>
            </a:r>
            <a:r>
              <a:rPr lang="en-US" sz="2000">
                <a:solidFill>
                  <a:schemeClr val="dk1"/>
                </a:solidFill>
                <a:latin typeface="Muli"/>
                <a:ea typeface="Muli"/>
                <a:cs typeface="Muli"/>
                <a:sym typeface="Muli"/>
              </a:rPr>
              <a:t>void</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La lista de </a:t>
            </a:r>
            <a:r>
              <a:rPr lang="en-US" sz="2000">
                <a:solidFill>
                  <a:schemeClr val="dk1"/>
                </a:solidFill>
                <a:latin typeface="Muli"/>
                <a:ea typeface="Muli"/>
                <a:cs typeface="Muli"/>
                <a:sym typeface="Muli"/>
              </a:rPr>
              <a:t>parámetros </a:t>
            </a:r>
            <a:r>
              <a:rPr lang="en-US" sz="2000">
                <a:solidFill>
                  <a:schemeClr val="dk1"/>
                </a:solidFill>
                <a:latin typeface="Muli"/>
                <a:ea typeface="Muli"/>
                <a:cs typeface="Muli"/>
                <a:sym typeface="Muli"/>
              </a:rPr>
              <a:t>incluye </a:t>
            </a:r>
            <a:r>
              <a:rPr lang="en-US" sz="2000">
                <a:solidFill>
                  <a:schemeClr val="dk1"/>
                </a:solidFill>
                <a:latin typeface="Muli"/>
                <a:ea typeface="Muli"/>
                <a:cs typeface="Muli"/>
                <a:sym typeface="Muli"/>
              </a:rPr>
              <a:t>el tipo y el valor a modificar</a:t>
            </a:r>
            <a:r>
              <a:rPr lang="en-US" sz="2000">
                <a:solidFill>
                  <a:schemeClr val="dk1"/>
                </a:solidFill>
                <a:latin typeface="Muli"/>
                <a:ea typeface="Muli"/>
                <a:cs typeface="Muli"/>
                <a:sym typeface="Muli"/>
              </a:rPr>
              <a:t> y en el cuerpo del método se asigna el parámetro de la declaración al atributo del objeto.</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public </a:t>
            </a:r>
            <a:r>
              <a:rPr lang="en-US" sz="2000">
                <a:solidFill>
                  <a:schemeClr val="dk1"/>
                </a:solidFill>
                <a:latin typeface="Muli"/>
                <a:ea typeface="Muli"/>
                <a:cs typeface="Muli"/>
                <a:sym typeface="Muli"/>
              </a:rPr>
              <a:t>void setNombre(String nombre)</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this.nombre= </a:t>
            </a:r>
            <a:r>
              <a:rPr lang="en-US" sz="2000">
                <a:solidFill>
                  <a:schemeClr val="dk1"/>
                </a:solidFill>
                <a:latin typeface="Muli"/>
                <a:ea typeface="Muli"/>
                <a:cs typeface="Muli"/>
                <a:sym typeface="Muli"/>
              </a:rPr>
              <a:t>nombre;</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pic>
        <p:nvPicPr>
          <p:cNvPr id="81" name="Google Shape;81;p13"/>
          <p:cNvPicPr preferRelativeResize="0"/>
          <p:nvPr/>
        </p:nvPicPr>
        <p:blipFill>
          <a:blip r:embed="rId4">
            <a:alphaModFix/>
          </a:blip>
          <a:stretch>
            <a:fillRect/>
          </a:stretch>
        </p:blipFill>
        <p:spPr>
          <a:xfrm>
            <a:off x="7657882" y="5454258"/>
            <a:ext cx="2796877" cy="1078352"/>
          </a:xfrm>
          <a:prstGeom prst="rect">
            <a:avLst/>
          </a:prstGeom>
          <a:noFill/>
          <a:ln>
            <a:noFill/>
          </a:ln>
        </p:spPr>
      </p:pic>
      <p:pic>
        <p:nvPicPr>
          <p:cNvPr id="82" name="Google Shape;82;p13"/>
          <p:cNvPicPr preferRelativeResize="0"/>
          <p:nvPr/>
        </p:nvPicPr>
        <p:blipFill rotWithShape="1">
          <a:blip r:embed="rId5">
            <a:alphaModFix/>
          </a:blip>
          <a:srcRect b="0" l="826" r="826" t="0"/>
          <a:stretch/>
        </p:blipFill>
        <p:spPr>
          <a:xfrm>
            <a:off x="10505028" y="5506334"/>
            <a:ext cx="2510280" cy="921040"/>
          </a:xfrm>
          <a:prstGeom prst="rect">
            <a:avLst/>
          </a:prstGeom>
          <a:noFill/>
          <a:ln>
            <a:noFill/>
          </a:ln>
        </p:spPr>
      </p:pic>
      <p:pic>
        <p:nvPicPr>
          <p:cNvPr id="83" name="Google Shape;83;p13"/>
          <p:cNvPicPr preferRelativeResize="0"/>
          <p:nvPr/>
        </p:nvPicPr>
        <p:blipFill rotWithShape="1">
          <a:blip r:embed="rId6">
            <a:alphaModFix/>
          </a:blip>
          <a:srcRect b="32031" l="0" r="0" t="32034"/>
          <a:stretch/>
        </p:blipFill>
        <p:spPr>
          <a:xfrm>
            <a:off x="4927268" y="5569823"/>
            <a:ext cx="2680366" cy="966185"/>
          </a:xfrm>
          <a:prstGeom prst="rect">
            <a:avLst/>
          </a:prstGeom>
          <a:noFill/>
          <a:ln>
            <a:noFill/>
          </a:ln>
        </p:spPr>
      </p:pic>
      <p:sp>
        <p:nvSpPr>
          <p:cNvPr id="84" name="Google Shape;84;p13"/>
          <p:cNvSpPr/>
          <p:nvPr/>
        </p:nvSpPr>
        <p:spPr>
          <a:xfrm>
            <a:off x="-95918" y="5514695"/>
            <a:ext cx="13532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rotWithShape="1">
          <a:blip r:embed="rId7">
            <a:alphaModFix/>
          </a:blip>
          <a:srcRect b="33630" l="0" r="0" t="30435"/>
          <a:stretch/>
        </p:blipFill>
        <p:spPr>
          <a:xfrm>
            <a:off x="6250355" y="5600249"/>
            <a:ext cx="2205937" cy="795151"/>
          </a:xfrm>
          <a:prstGeom prst="rect">
            <a:avLst/>
          </a:prstGeom>
          <a:noFill/>
          <a:ln>
            <a:noFill/>
          </a:ln>
        </p:spPr>
      </p:pic>
      <p:pic>
        <p:nvPicPr>
          <p:cNvPr id="86" name="Google Shape;86;p13"/>
          <p:cNvPicPr preferRelativeResize="0"/>
          <p:nvPr/>
        </p:nvPicPr>
        <p:blipFill>
          <a:blip r:embed="rId8">
            <a:alphaModFix/>
          </a:blip>
          <a:stretch>
            <a:fillRect/>
          </a:stretch>
        </p:blipFill>
        <p:spPr>
          <a:xfrm>
            <a:off x="8524556" y="5709523"/>
            <a:ext cx="1987297" cy="574789"/>
          </a:xfrm>
          <a:prstGeom prst="rect">
            <a:avLst/>
          </a:prstGeom>
          <a:noFill/>
          <a:ln>
            <a:noFill/>
          </a:ln>
        </p:spPr>
      </p:pic>
      <p:pic>
        <p:nvPicPr>
          <p:cNvPr id="87" name="Google Shape;87;p13"/>
          <p:cNvPicPr preferRelativeResize="0"/>
          <p:nvPr/>
        </p:nvPicPr>
        <p:blipFill>
          <a:blip r:embed="rId9">
            <a:alphaModFix/>
          </a:blip>
          <a:stretch>
            <a:fillRect/>
          </a:stretch>
        </p:blipFill>
        <p:spPr>
          <a:xfrm>
            <a:off x="10916040" y="5670120"/>
            <a:ext cx="1987298" cy="6533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31"/>
          <p:cNvSpPr txBox="1"/>
          <p:nvPr/>
        </p:nvSpPr>
        <p:spPr>
          <a:xfrm>
            <a:off x="914400" y="329000"/>
            <a:ext cx="9398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Accesadores y Mutadores</a:t>
            </a:r>
            <a:endParaRPr sz="4000">
              <a:solidFill>
                <a:schemeClr val="dk1"/>
              </a:solidFill>
              <a:latin typeface="Muli"/>
              <a:ea typeface="Muli"/>
              <a:cs typeface="Muli"/>
              <a:sym typeface="Muli"/>
            </a:endParaRPr>
          </a:p>
        </p:txBody>
      </p:sp>
      <p:sp>
        <p:nvSpPr>
          <p:cNvPr id="278" name="Google Shape;278;p31"/>
          <p:cNvSpPr txBox="1"/>
          <p:nvPr/>
        </p:nvSpPr>
        <p:spPr>
          <a:xfrm>
            <a:off x="914425" y="1420200"/>
            <a:ext cx="5136300" cy="4802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Los getters y setters, junto con los modificadores de acceso, permiten establecer un nivel adecuado de </a:t>
            </a:r>
            <a:r>
              <a:rPr lang="en-US" sz="2000">
                <a:solidFill>
                  <a:schemeClr val="dk1"/>
                </a:solidFill>
                <a:latin typeface="Muli"/>
                <a:ea typeface="Muli"/>
                <a:cs typeface="Muli"/>
                <a:sym typeface="Muli"/>
              </a:rPr>
              <a:t>control y seguridad en el acceso y modificación de los atributos</a:t>
            </a:r>
            <a:r>
              <a:rPr lang="en-US" sz="2000">
                <a:solidFill>
                  <a:schemeClr val="dk1"/>
                </a:solidFill>
                <a:latin typeface="Muli"/>
                <a:ea typeface="Muli"/>
                <a:cs typeface="Muli"/>
                <a:sym typeface="Muli"/>
              </a:rPr>
              <a:t> de una clase. Ayudan a mantener la coherencia y consistencia de los datos, además de proporcionar una interfaz más clara y segura para interactuar con los objetos de una clase.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Eclipse permite generar los get y set de cada atributo de manera automatizada haciendo </a:t>
            </a:r>
            <a:r>
              <a:rPr lang="en-US" sz="2000">
                <a:solidFill>
                  <a:schemeClr val="dk1"/>
                </a:solidFill>
                <a:latin typeface="Muli"/>
                <a:ea typeface="Muli"/>
                <a:cs typeface="Muli"/>
                <a:sym typeface="Muli"/>
              </a:rPr>
              <a:t>clic derecho</a:t>
            </a:r>
            <a:r>
              <a:rPr lang="en-US" sz="2000">
                <a:solidFill>
                  <a:schemeClr val="dk1"/>
                </a:solidFill>
                <a:latin typeface="Muli"/>
                <a:ea typeface="Muli"/>
                <a:cs typeface="Muli"/>
                <a:sym typeface="Muli"/>
              </a:rPr>
              <a:t> sobre el editor de texto, seleccionando </a:t>
            </a:r>
            <a:r>
              <a:rPr lang="en-US" sz="2000">
                <a:solidFill>
                  <a:schemeClr val="dk1"/>
                </a:solidFill>
                <a:latin typeface="Muli"/>
                <a:ea typeface="Muli"/>
                <a:cs typeface="Muli"/>
                <a:sym typeface="Muli"/>
              </a:rPr>
              <a:t>Source </a:t>
            </a:r>
            <a:r>
              <a:rPr lang="en-US" sz="2000">
                <a:solidFill>
                  <a:schemeClr val="dk1"/>
                </a:solidFill>
                <a:latin typeface="Muli"/>
                <a:ea typeface="Muli"/>
                <a:cs typeface="Muli"/>
                <a:sym typeface="Muli"/>
              </a:rPr>
              <a:t>-&gt; </a:t>
            </a:r>
            <a:r>
              <a:rPr lang="en-US" sz="2000">
                <a:solidFill>
                  <a:schemeClr val="dk1"/>
                </a:solidFill>
                <a:latin typeface="Muli"/>
                <a:ea typeface="Muli"/>
                <a:cs typeface="Muli"/>
                <a:sym typeface="Muli"/>
              </a:rPr>
              <a:t>Generate Getters and Setters.</a:t>
            </a:r>
            <a:endParaRPr sz="2000">
              <a:solidFill>
                <a:schemeClr val="dk1"/>
              </a:solidFill>
              <a:latin typeface="Muli"/>
              <a:ea typeface="Muli"/>
              <a:cs typeface="Muli"/>
              <a:sym typeface="Muli"/>
            </a:endParaRPr>
          </a:p>
        </p:txBody>
      </p:sp>
      <p:pic>
        <p:nvPicPr>
          <p:cNvPr id="279" name="Google Shape;279;p31"/>
          <p:cNvPicPr preferRelativeResize="0"/>
          <p:nvPr/>
        </p:nvPicPr>
        <p:blipFill>
          <a:blip r:embed="rId4">
            <a:alphaModFix/>
          </a:blip>
          <a:stretch>
            <a:fillRect/>
          </a:stretch>
        </p:blipFill>
        <p:spPr>
          <a:xfrm>
            <a:off x="6117500" y="1911200"/>
            <a:ext cx="6998051" cy="299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32"/>
          <p:cNvSpPr txBox="1"/>
          <p:nvPr/>
        </p:nvSpPr>
        <p:spPr>
          <a:xfrm>
            <a:off x="2358575" y="24070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85" name="Google Shape;285;p32"/>
          <p:cNvSpPr txBox="1"/>
          <p:nvPr/>
        </p:nvSpPr>
        <p:spPr>
          <a:xfrm>
            <a:off x="2431225" y="8985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86" name="Google Shape;286;p32"/>
          <p:cNvSpPr txBox="1"/>
          <p:nvPr/>
        </p:nvSpPr>
        <p:spPr>
          <a:xfrm>
            <a:off x="762000" y="4376950"/>
            <a:ext cx="9723000" cy="15699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dk1"/>
              </a:buClr>
              <a:buSzPts val="3000"/>
              <a:buFont typeface="Calibri"/>
              <a:buAutoNum type="arabicPeriod"/>
            </a:pPr>
            <a:r>
              <a:rPr i="1" lang="en-US" sz="3000">
                <a:latin typeface="Calibri"/>
                <a:ea typeface="Calibri"/>
                <a:cs typeface="Calibri"/>
                <a:sym typeface="Calibri"/>
              </a:rPr>
              <a:t>Realizar una clase llamada Cuenta (bancaria) que debe tener como mínimo los atributos: numeroCuenta (entero), el ID del cliente (entero largo) y el saldo actual (entero).  </a:t>
            </a:r>
            <a:endParaRPr i="1" sz="3000">
              <a:latin typeface="Calibri"/>
              <a:ea typeface="Calibri"/>
              <a:cs typeface="Calibri"/>
              <a:sym typeface="Calibri"/>
            </a:endParaRPr>
          </a:p>
        </p:txBody>
      </p:sp>
      <p:sp>
        <p:nvSpPr>
          <p:cNvPr id="287" name="Google Shape;287;p32"/>
          <p:cNvSpPr txBox="1"/>
          <p:nvPr/>
        </p:nvSpPr>
        <p:spPr>
          <a:xfrm>
            <a:off x="762000" y="2102500"/>
            <a:ext cx="10777800" cy="216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Manipulando atributos:</a:t>
            </a:r>
            <a:endParaRPr b="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En este ejercicio vamos a manipular objetos y atributos para analizar su comportamiento mediante los métodos de consulta y modificación.</a:t>
            </a:r>
            <a:endParaRPr i="1" sz="3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3"/>
          <p:cNvSpPr txBox="1"/>
          <p:nvPr/>
        </p:nvSpPr>
        <p:spPr>
          <a:xfrm>
            <a:off x="762000" y="2877050"/>
            <a:ext cx="10283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dk1"/>
              </a:buClr>
              <a:buSzPts val="2800"/>
              <a:buFont typeface="Calibri"/>
              <a:buAutoNum type="arabicPeriod"/>
            </a:pPr>
            <a:r>
              <a:rPr b="1" i="1" lang="en-US" sz="2800">
                <a:latin typeface="Calibri"/>
                <a:ea typeface="Calibri"/>
                <a:cs typeface="Calibri"/>
                <a:sym typeface="Calibri"/>
              </a:rPr>
              <a:t>Constructor </a:t>
            </a:r>
            <a:r>
              <a:rPr i="1" lang="en-US" sz="2800">
                <a:latin typeface="Calibri"/>
                <a:ea typeface="Calibri"/>
                <a:cs typeface="Calibri"/>
                <a:sym typeface="Calibri"/>
              </a:rPr>
              <a:t>por defecto y constructor con ID, saldo, número de cuenta e interés. </a:t>
            </a:r>
            <a:endParaRPr i="1" sz="2800">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i="1" lang="en-US" sz="2800">
                <a:latin typeface="Calibri"/>
                <a:ea typeface="Calibri"/>
                <a:cs typeface="Calibri"/>
                <a:sym typeface="Calibri"/>
              </a:rPr>
              <a:t>Agregar los métodos </a:t>
            </a:r>
            <a:r>
              <a:rPr b="1" i="1" lang="en-US" sz="2800">
                <a:latin typeface="Calibri"/>
                <a:ea typeface="Calibri"/>
                <a:cs typeface="Calibri"/>
                <a:sym typeface="Calibri"/>
              </a:rPr>
              <a:t>getters </a:t>
            </a:r>
            <a:r>
              <a:rPr i="1" lang="en-US" sz="2800">
                <a:latin typeface="Calibri"/>
                <a:ea typeface="Calibri"/>
                <a:cs typeface="Calibri"/>
                <a:sym typeface="Calibri"/>
              </a:rPr>
              <a:t>y </a:t>
            </a:r>
            <a:r>
              <a:rPr b="1" i="1" lang="en-US" sz="2800">
                <a:latin typeface="Calibri"/>
                <a:ea typeface="Calibri"/>
                <a:cs typeface="Calibri"/>
                <a:sym typeface="Calibri"/>
              </a:rPr>
              <a:t>setters </a:t>
            </a:r>
            <a:r>
              <a:rPr i="1" lang="en-US" sz="2800">
                <a:latin typeface="Calibri"/>
                <a:ea typeface="Calibri"/>
                <a:cs typeface="Calibri"/>
                <a:sym typeface="Calibri"/>
              </a:rPr>
              <a:t>correspondientes </a:t>
            </a:r>
            <a:endParaRPr i="1" sz="2800">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i="1" lang="en-US" sz="2800">
                <a:latin typeface="Calibri"/>
                <a:ea typeface="Calibri"/>
                <a:cs typeface="Calibri"/>
                <a:sym typeface="Calibri"/>
              </a:rPr>
              <a:t>Método para </a:t>
            </a:r>
            <a:r>
              <a:rPr b="1" i="1" lang="en-US" sz="2800">
                <a:latin typeface="Calibri"/>
                <a:ea typeface="Calibri"/>
                <a:cs typeface="Calibri"/>
                <a:sym typeface="Calibri"/>
              </a:rPr>
              <a:t>crear </a:t>
            </a:r>
            <a:r>
              <a:rPr i="1" lang="en-US" sz="2800">
                <a:latin typeface="Calibri"/>
                <a:ea typeface="Calibri"/>
                <a:cs typeface="Calibri"/>
                <a:sym typeface="Calibri"/>
              </a:rPr>
              <a:t>un objeto Cuenta, pidiéndole los datos al usuario. </a:t>
            </a:r>
            <a:endParaRPr i="1" sz="2800">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i="1" lang="en-US" sz="2800">
                <a:latin typeface="Calibri"/>
                <a:ea typeface="Calibri"/>
                <a:cs typeface="Calibri"/>
                <a:sym typeface="Calibri"/>
              </a:rPr>
              <a:t>Método </a:t>
            </a:r>
            <a:r>
              <a:rPr b="1" i="1" lang="en-US" sz="2800">
                <a:latin typeface="Calibri"/>
                <a:ea typeface="Calibri"/>
                <a:cs typeface="Calibri"/>
                <a:sym typeface="Calibri"/>
              </a:rPr>
              <a:t>ingresar</a:t>
            </a:r>
            <a:r>
              <a:rPr i="1" lang="en-US" sz="2800">
                <a:latin typeface="Calibri"/>
                <a:ea typeface="Calibri"/>
                <a:cs typeface="Calibri"/>
                <a:sym typeface="Calibri"/>
              </a:rPr>
              <a:t>(double ingreso): el método recibe una cantidad de dinero a ingresar y ese monto debe sumarse al saldo actual. </a:t>
            </a:r>
            <a:endParaRPr i="1" sz="2800">
              <a:latin typeface="Calibri"/>
              <a:ea typeface="Calibri"/>
              <a:cs typeface="Calibri"/>
              <a:sym typeface="Calibri"/>
            </a:endParaRPr>
          </a:p>
        </p:txBody>
      </p:sp>
      <p:sp>
        <p:nvSpPr>
          <p:cNvPr id="293" name="Google Shape;293;p33"/>
          <p:cNvSpPr txBox="1"/>
          <p:nvPr/>
        </p:nvSpPr>
        <p:spPr>
          <a:xfrm>
            <a:off x="762000" y="2102500"/>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i="1" lang="en-US" sz="3000">
                <a:solidFill>
                  <a:schemeClr val="dk1"/>
                </a:solidFill>
                <a:latin typeface="Calibri"/>
                <a:ea typeface="Calibri"/>
                <a:cs typeface="Calibri"/>
                <a:sym typeface="Calibri"/>
              </a:rPr>
              <a:t>Las operaciones asociadas a dicha clase son:</a:t>
            </a:r>
            <a:endParaRPr i="1" sz="3000">
              <a:solidFill>
                <a:schemeClr val="dk1"/>
              </a:solidFill>
              <a:latin typeface="Calibri"/>
              <a:ea typeface="Calibri"/>
              <a:cs typeface="Calibri"/>
              <a:sym typeface="Calibri"/>
            </a:endParaRPr>
          </a:p>
        </p:txBody>
      </p:sp>
      <p:sp>
        <p:nvSpPr>
          <p:cNvPr id="294" name="Google Shape;294;p33"/>
          <p:cNvSpPr txBox="1"/>
          <p:nvPr/>
        </p:nvSpPr>
        <p:spPr>
          <a:xfrm>
            <a:off x="2358575" y="24070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95" name="Google Shape;295;p33"/>
          <p:cNvSpPr txBox="1"/>
          <p:nvPr/>
        </p:nvSpPr>
        <p:spPr>
          <a:xfrm>
            <a:off x="2431225" y="8985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34"/>
          <p:cNvSpPr txBox="1"/>
          <p:nvPr/>
        </p:nvSpPr>
        <p:spPr>
          <a:xfrm>
            <a:off x="762000" y="2200575"/>
            <a:ext cx="10777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800">
                <a:solidFill>
                  <a:schemeClr val="dk1"/>
                </a:solidFill>
                <a:latin typeface="Calibri"/>
                <a:ea typeface="Calibri"/>
                <a:cs typeface="Calibri"/>
                <a:sym typeface="Calibri"/>
              </a:rPr>
              <a:t>5.</a:t>
            </a:r>
            <a:r>
              <a:rPr i="1" lang="en-US" sz="2800">
                <a:solidFill>
                  <a:schemeClr val="dk1"/>
                </a:solidFill>
                <a:latin typeface="Calibri"/>
                <a:ea typeface="Calibri"/>
                <a:cs typeface="Calibri"/>
                <a:sym typeface="Calibri"/>
              </a:rPr>
              <a:t> Método </a:t>
            </a:r>
            <a:r>
              <a:rPr b="1" i="1" lang="en-US" sz="2800">
                <a:solidFill>
                  <a:schemeClr val="dk1"/>
                </a:solidFill>
                <a:latin typeface="Calibri"/>
                <a:ea typeface="Calibri"/>
                <a:cs typeface="Calibri"/>
                <a:sym typeface="Calibri"/>
              </a:rPr>
              <a:t>retirar</a:t>
            </a:r>
            <a:r>
              <a:rPr i="1" lang="en-US" sz="2800">
                <a:solidFill>
                  <a:schemeClr val="dk1"/>
                </a:solidFill>
                <a:latin typeface="Calibri"/>
                <a:ea typeface="Calibri"/>
                <a:cs typeface="Calibri"/>
                <a:sym typeface="Calibri"/>
              </a:rPr>
              <a:t>(double retiro): el método recibe una cantidad de      dinero a retirar y se la restará al saldo actual. Si la cuenta no tiene la cantidad de dinero a retirar, se pondrá el saldo actual en 0. </a:t>
            </a:r>
            <a:endParaRPr i="1" sz="2800">
              <a:solidFill>
                <a:schemeClr val="dk1"/>
              </a:solidFill>
              <a:latin typeface="Calibri"/>
              <a:ea typeface="Calibri"/>
              <a:cs typeface="Calibri"/>
              <a:sym typeface="Calibri"/>
            </a:endParaRPr>
          </a:p>
          <a:p>
            <a:pPr indent="0" lvl="0" marL="0" rtl="0" algn="l">
              <a:spcBef>
                <a:spcPts val="0"/>
              </a:spcBef>
              <a:spcAft>
                <a:spcPts val="0"/>
              </a:spcAft>
              <a:buNone/>
            </a:pPr>
            <a:r>
              <a:rPr b="1" i="1" lang="en-US" sz="2800">
                <a:solidFill>
                  <a:schemeClr val="dk1"/>
                </a:solidFill>
                <a:latin typeface="Calibri"/>
                <a:ea typeface="Calibri"/>
                <a:cs typeface="Calibri"/>
                <a:sym typeface="Calibri"/>
              </a:rPr>
              <a:t>6.</a:t>
            </a:r>
            <a:r>
              <a:rPr i="1" lang="en-US" sz="2800">
                <a:solidFill>
                  <a:schemeClr val="dk1"/>
                </a:solidFill>
                <a:latin typeface="Calibri"/>
                <a:ea typeface="Calibri"/>
                <a:cs typeface="Calibri"/>
                <a:sym typeface="Calibri"/>
              </a:rPr>
              <a:t> Método </a:t>
            </a:r>
            <a:r>
              <a:rPr b="1" i="1" lang="en-US" sz="2800">
                <a:solidFill>
                  <a:schemeClr val="dk1"/>
                </a:solidFill>
                <a:latin typeface="Calibri"/>
                <a:ea typeface="Calibri"/>
                <a:cs typeface="Calibri"/>
                <a:sym typeface="Calibri"/>
              </a:rPr>
              <a:t>extraccionRapida</a:t>
            </a:r>
            <a:r>
              <a:rPr i="1" lang="en-US" sz="2800">
                <a:solidFill>
                  <a:schemeClr val="dk1"/>
                </a:solidFill>
                <a:latin typeface="Calibri"/>
                <a:ea typeface="Calibri"/>
                <a:cs typeface="Calibri"/>
                <a:sym typeface="Calibri"/>
              </a:rPr>
              <a:t>(): le permitirá sacar solo un 20% de su saldo. Validar que el usuario no saque más del 20%. </a:t>
            </a:r>
            <a:endParaRPr i="1" sz="2800">
              <a:solidFill>
                <a:schemeClr val="dk1"/>
              </a:solidFill>
              <a:latin typeface="Calibri"/>
              <a:ea typeface="Calibri"/>
              <a:cs typeface="Calibri"/>
              <a:sym typeface="Calibri"/>
            </a:endParaRPr>
          </a:p>
          <a:p>
            <a:pPr indent="0" lvl="0" marL="0" rtl="0" algn="l">
              <a:spcBef>
                <a:spcPts val="0"/>
              </a:spcBef>
              <a:spcAft>
                <a:spcPts val="0"/>
              </a:spcAft>
              <a:buNone/>
            </a:pPr>
            <a:r>
              <a:rPr b="1" i="1" lang="en-US" sz="2800">
                <a:solidFill>
                  <a:schemeClr val="dk1"/>
                </a:solidFill>
                <a:latin typeface="Calibri"/>
                <a:ea typeface="Calibri"/>
                <a:cs typeface="Calibri"/>
                <a:sym typeface="Calibri"/>
              </a:rPr>
              <a:t>7.</a:t>
            </a:r>
            <a:r>
              <a:rPr i="1" lang="en-US" sz="2800">
                <a:solidFill>
                  <a:schemeClr val="dk1"/>
                </a:solidFill>
                <a:latin typeface="Calibri"/>
                <a:ea typeface="Calibri"/>
                <a:cs typeface="Calibri"/>
                <a:sym typeface="Calibri"/>
              </a:rPr>
              <a:t> Método </a:t>
            </a:r>
            <a:r>
              <a:rPr b="1" i="1" lang="en-US" sz="2800">
                <a:solidFill>
                  <a:schemeClr val="dk1"/>
                </a:solidFill>
                <a:latin typeface="Calibri"/>
                <a:ea typeface="Calibri"/>
                <a:cs typeface="Calibri"/>
                <a:sym typeface="Calibri"/>
              </a:rPr>
              <a:t>consultarSaldo</a:t>
            </a:r>
            <a:r>
              <a:rPr i="1" lang="en-US" sz="2800">
                <a:solidFill>
                  <a:schemeClr val="dk1"/>
                </a:solidFill>
                <a:latin typeface="Calibri"/>
                <a:ea typeface="Calibri"/>
                <a:cs typeface="Calibri"/>
                <a:sym typeface="Calibri"/>
              </a:rPr>
              <a:t>(): permitirá consultar el saldo disponible en la cuenta. </a:t>
            </a:r>
            <a:endParaRPr i="1" sz="2800">
              <a:solidFill>
                <a:schemeClr val="dk1"/>
              </a:solidFill>
              <a:latin typeface="Calibri"/>
              <a:ea typeface="Calibri"/>
              <a:cs typeface="Calibri"/>
              <a:sym typeface="Calibri"/>
            </a:endParaRPr>
          </a:p>
          <a:p>
            <a:pPr indent="0" lvl="0" marL="0" rtl="0" algn="l">
              <a:spcBef>
                <a:spcPts val="0"/>
              </a:spcBef>
              <a:spcAft>
                <a:spcPts val="0"/>
              </a:spcAft>
              <a:buNone/>
            </a:pPr>
            <a:r>
              <a:rPr b="1" i="1" lang="en-US" sz="2800">
                <a:solidFill>
                  <a:schemeClr val="dk1"/>
                </a:solidFill>
                <a:latin typeface="Calibri"/>
                <a:ea typeface="Calibri"/>
                <a:cs typeface="Calibri"/>
                <a:sym typeface="Calibri"/>
              </a:rPr>
              <a:t>8.</a:t>
            </a:r>
            <a:r>
              <a:rPr i="1" lang="en-US" sz="2800">
                <a:solidFill>
                  <a:schemeClr val="dk1"/>
                </a:solidFill>
                <a:latin typeface="Calibri"/>
                <a:ea typeface="Calibri"/>
                <a:cs typeface="Calibri"/>
                <a:sym typeface="Calibri"/>
              </a:rPr>
              <a:t> Método consultarDatos(): permitirá mostrar todos los datos de la cuenta</a:t>
            </a:r>
            <a:endParaRPr i="1" sz="2800">
              <a:latin typeface="Calibri"/>
              <a:ea typeface="Calibri"/>
              <a:cs typeface="Calibri"/>
              <a:sym typeface="Calibri"/>
            </a:endParaRPr>
          </a:p>
        </p:txBody>
      </p:sp>
      <p:sp>
        <p:nvSpPr>
          <p:cNvPr id="301" name="Google Shape;301;p34"/>
          <p:cNvSpPr txBox="1"/>
          <p:nvPr/>
        </p:nvSpPr>
        <p:spPr>
          <a:xfrm>
            <a:off x="861950" y="6264075"/>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40 minutos</a:t>
            </a:r>
            <a:endParaRPr i="1" sz="3000">
              <a:solidFill>
                <a:schemeClr val="dk1"/>
              </a:solidFill>
              <a:highlight>
                <a:srgbClr val="C9C9C9"/>
              </a:highlight>
              <a:latin typeface="Calibri"/>
              <a:ea typeface="Calibri"/>
              <a:cs typeface="Calibri"/>
              <a:sym typeface="Calibri"/>
            </a:endParaRPr>
          </a:p>
        </p:txBody>
      </p:sp>
      <p:sp>
        <p:nvSpPr>
          <p:cNvPr id="302" name="Google Shape;302;p34"/>
          <p:cNvSpPr txBox="1"/>
          <p:nvPr/>
        </p:nvSpPr>
        <p:spPr>
          <a:xfrm>
            <a:off x="2358575" y="24070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303" name="Google Shape;303;p34"/>
          <p:cNvSpPr txBox="1"/>
          <p:nvPr/>
        </p:nvSpPr>
        <p:spPr>
          <a:xfrm>
            <a:off x="2431225" y="8985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pic>
        <p:nvPicPr>
          <p:cNvPr id="308" name="Google Shape;308;p35"/>
          <p:cNvPicPr preferRelativeResize="0"/>
          <p:nvPr/>
        </p:nvPicPr>
        <p:blipFill>
          <a:blip r:embed="rId4">
            <a:alphaModFix/>
          </a:blip>
          <a:stretch>
            <a:fillRect/>
          </a:stretch>
        </p:blipFill>
        <p:spPr>
          <a:xfrm>
            <a:off x="2997446" y="2726079"/>
            <a:ext cx="1399646" cy="1399646"/>
          </a:xfrm>
          <a:prstGeom prst="rect">
            <a:avLst/>
          </a:prstGeom>
          <a:noFill/>
          <a:ln>
            <a:noFill/>
          </a:ln>
        </p:spPr>
      </p:pic>
      <p:pic>
        <p:nvPicPr>
          <p:cNvPr id="309" name="Google Shape;309;p35"/>
          <p:cNvPicPr preferRelativeResize="0"/>
          <p:nvPr/>
        </p:nvPicPr>
        <p:blipFill>
          <a:blip r:embed="rId5">
            <a:alphaModFix/>
          </a:blip>
          <a:stretch>
            <a:fillRect/>
          </a:stretch>
        </p:blipFill>
        <p:spPr>
          <a:xfrm>
            <a:off x="3025439" y="2754160"/>
            <a:ext cx="1343660" cy="1343660"/>
          </a:xfrm>
          <a:prstGeom prst="rect">
            <a:avLst/>
          </a:prstGeom>
          <a:noFill/>
          <a:ln>
            <a:noFill/>
          </a:ln>
        </p:spPr>
      </p:pic>
      <p:sp>
        <p:nvSpPr>
          <p:cNvPr id="310" name="Google Shape;310;p35"/>
          <p:cNvSpPr txBox="1"/>
          <p:nvPr/>
        </p:nvSpPr>
        <p:spPr>
          <a:xfrm>
            <a:off x="5507992" y="3084247"/>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Cafetera</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sz="2400">
              <a:solidFill>
                <a:schemeClr val="lt1"/>
              </a:solidFill>
              <a:latin typeface="Calibri"/>
              <a:ea typeface="Calibri"/>
              <a:cs typeface="Calibri"/>
              <a:sym typeface="Calibri"/>
            </a:endParaRPr>
          </a:p>
        </p:txBody>
      </p:sp>
      <p:pic>
        <p:nvPicPr>
          <p:cNvPr id="311" name="Google Shape;311;p35"/>
          <p:cNvPicPr preferRelativeResize="0"/>
          <p:nvPr/>
        </p:nvPicPr>
        <p:blipFill>
          <a:blip r:embed="rId6">
            <a:alphaModFix/>
          </a:blip>
          <a:stretch>
            <a:fillRect/>
          </a:stretch>
        </p:blipFill>
        <p:spPr>
          <a:xfrm>
            <a:off x="8249656" y="6448263"/>
            <a:ext cx="2370580" cy="913981"/>
          </a:xfrm>
          <a:prstGeom prst="rect">
            <a:avLst/>
          </a:prstGeom>
          <a:noFill/>
          <a:ln>
            <a:noFill/>
          </a:ln>
        </p:spPr>
      </p:pic>
      <p:pic>
        <p:nvPicPr>
          <p:cNvPr id="312" name="Google Shape;312;p35"/>
          <p:cNvPicPr preferRelativeResize="0"/>
          <p:nvPr/>
        </p:nvPicPr>
        <p:blipFill rotWithShape="1">
          <a:blip r:embed="rId7">
            <a:alphaModFix/>
          </a:blip>
          <a:srcRect b="0" l="826" r="826" t="0"/>
          <a:stretch/>
        </p:blipFill>
        <p:spPr>
          <a:xfrm>
            <a:off x="10662848" y="6492402"/>
            <a:ext cx="2127667" cy="780648"/>
          </a:xfrm>
          <a:prstGeom prst="rect">
            <a:avLst/>
          </a:prstGeom>
          <a:noFill/>
          <a:ln>
            <a:noFill/>
          </a:ln>
        </p:spPr>
      </p:pic>
      <p:pic>
        <p:nvPicPr>
          <p:cNvPr id="313" name="Google Shape;313;p35"/>
          <p:cNvPicPr preferRelativeResize="0"/>
          <p:nvPr/>
        </p:nvPicPr>
        <p:blipFill rotWithShape="1">
          <a:blip r:embed="rId8">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36"/>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Cafetera</a:t>
            </a:r>
            <a:endParaRPr sz="4000">
              <a:solidFill>
                <a:schemeClr val="dk1"/>
              </a:solidFill>
              <a:latin typeface="Muli"/>
              <a:ea typeface="Muli"/>
              <a:cs typeface="Muli"/>
              <a:sym typeface="Muli"/>
            </a:endParaRPr>
          </a:p>
        </p:txBody>
      </p:sp>
      <p:sp>
        <p:nvSpPr>
          <p:cNvPr id="319" name="Google Shape;319;p36"/>
          <p:cNvSpPr txBox="1"/>
          <p:nvPr/>
        </p:nvSpPr>
        <p:spPr>
          <a:xfrm>
            <a:off x="914425" y="2125150"/>
            <a:ext cx="10461600" cy="1544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¡Vamos a programar una cafetera!: 🙌</a:t>
            </a:r>
            <a:endParaRPr sz="2000">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Es importante tener el control de la creación de objetos en nuestro programa, así como supervisar y asegurarnos de siempre estar trabajando con el mismo objeto. Es por esto que vamos a practicar la manipulación de atributos en el siguiente ejercicio:</a:t>
            </a:r>
            <a:endParaRPr sz="2000">
              <a:solidFill>
                <a:schemeClr val="dk1"/>
              </a:solidFill>
              <a:latin typeface="Muli"/>
              <a:ea typeface="Muli"/>
              <a:cs typeface="Muli"/>
              <a:sym typeface="Muli"/>
            </a:endParaRPr>
          </a:p>
        </p:txBody>
      </p:sp>
      <p:sp>
        <p:nvSpPr>
          <p:cNvPr id="320" name="Google Shape;320;p36"/>
          <p:cNvSpPr txBox="1"/>
          <p:nvPr/>
        </p:nvSpPr>
        <p:spPr>
          <a:xfrm>
            <a:off x="914425" y="3989800"/>
            <a:ext cx="9670500" cy="2852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Desarrolle una clase </a:t>
            </a:r>
            <a:r>
              <a:rPr lang="en-US" sz="2000">
                <a:solidFill>
                  <a:schemeClr val="dk1"/>
                </a:solidFill>
                <a:latin typeface="Muli"/>
                <a:ea typeface="Muli"/>
                <a:cs typeface="Muli"/>
                <a:sym typeface="Muli"/>
              </a:rPr>
              <a:t>Cafetera </a:t>
            </a:r>
            <a:r>
              <a:rPr lang="en-US" sz="2000">
                <a:solidFill>
                  <a:schemeClr val="dk1"/>
                </a:solidFill>
                <a:latin typeface="Muli"/>
                <a:ea typeface="Muli"/>
                <a:cs typeface="Muli"/>
                <a:sym typeface="Muli"/>
              </a:rPr>
              <a:t>con los atributos </a:t>
            </a:r>
            <a:r>
              <a:rPr lang="en-US" sz="2000">
                <a:solidFill>
                  <a:schemeClr val="dk1"/>
                </a:solidFill>
                <a:latin typeface="Muli"/>
                <a:ea typeface="Muli"/>
                <a:cs typeface="Muli"/>
                <a:sym typeface="Muli"/>
              </a:rPr>
              <a:t>capacidadMaxima </a:t>
            </a:r>
            <a:r>
              <a:rPr lang="en-US" sz="2000">
                <a:solidFill>
                  <a:schemeClr val="dk1"/>
                </a:solidFill>
                <a:latin typeface="Muli"/>
                <a:ea typeface="Muli"/>
                <a:cs typeface="Muli"/>
                <a:sym typeface="Muli"/>
              </a:rPr>
              <a:t>(la cantidad máxima de café que puede contener la cafetera) y </a:t>
            </a:r>
            <a:r>
              <a:rPr lang="en-US" sz="2000">
                <a:solidFill>
                  <a:schemeClr val="dk1"/>
                </a:solidFill>
                <a:latin typeface="Muli"/>
                <a:ea typeface="Muli"/>
                <a:cs typeface="Muli"/>
                <a:sym typeface="Muli"/>
              </a:rPr>
              <a:t>cantidadActual </a:t>
            </a:r>
            <a:r>
              <a:rPr lang="en-US" sz="2000">
                <a:solidFill>
                  <a:schemeClr val="dk1"/>
                </a:solidFill>
                <a:latin typeface="Muli"/>
                <a:ea typeface="Muli"/>
                <a:cs typeface="Muli"/>
                <a:sym typeface="Muli"/>
              </a:rPr>
              <a:t>(la cantidad actual de café que hay en la cafetera).</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40 minutos</a:t>
            </a:r>
            <a:endParaRPr i="1" sz="2000">
              <a:solidFill>
                <a:srgbClr val="999999"/>
              </a:solidFill>
              <a:latin typeface="Muli"/>
              <a:ea typeface="Muli"/>
              <a:cs typeface="Muli"/>
              <a:sym typeface="Mul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4" name="Shape 324"/>
        <p:cNvGrpSpPr/>
        <p:nvPr/>
      </p:nvGrpSpPr>
      <p:grpSpPr>
        <a:xfrm>
          <a:off x="0" y="0"/>
          <a:ext cx="0" cy="0"/>
          <a:chOff x="0" y="0"/>
          <a:chExt cx="0" cy="0"/>
        </a:xfrm>
      </p:grpSpPr>
      <p:sp>
        <p:nvSpPr>
          <p:cNvPr id="325" name="Google Shape;325;p37"/>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Cafetera</a:t>
            </a:r>
            <a:endParaRPr sz="4000">
              <a:solidFill>
                <a:schemeClr val="dk1"/>
              </a:solidFill>
              <a:latin typeface="Muli"/>
              <a:ea typeface="Muli"/>
              <a:cs typeface="Muli"/>
              <a:sym typeface="Muli"/>
            </a:endParaRPr>
          </a:p>
        </p:txBody>
      </p:sp>
      <p:sp>
        <p:nvSpPr>
          <p:cNvPr id="326" name="Google Shape;326;p37"/>
          <p:cNvSpPr txBox="1"/>
          <p:nvPr/>
        </p:nvSpPr>
        <p:spPr>
          <a:xfrm>
            <a:off x="914396" y="1956025"/>
            <a:ext cx="10261500" cy="4622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Métodos solicitados: ⚙️</a:t>
            </a:r>
            <a:endParaRPr sz="2000">
              <a:latin typeface="Muli"/>
              <a:ea typeface="Muli"/>
              <a:cs typeface="Muli"/>
              <a:sym typeface="Muli"/>
            </a:endParaRPr>
          </a:p>
          <a:p>
            <a:pPr indent="-355600" lvl="0" marL="457200" rtl="0" algn="l">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Constructor predeterminado </a:t>
            </a:r>
            <a:r>
              <a:rPr lang="en-US" sz="2000">
                <a:solidFill>
                  <a:schemeClr val="dk1"/>
                </a:solidFill>
                <a:latin typeface="Muli"/>
                <a:ea typeface="Muli"/>
                <a:cs typeface="Muli"/>
                <a:sym typeface="Muli"/>
              </a:rPr>
              <a:t>o vacío.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Constructor </a:t>
            </a:r>
            <a:r>
              <a:rPr lang="en-US" sz="2000">
                <a:solidFill>
                  <a:schemeClr val="dk1"/>
                </a:solidFill>
                <a:latin typeface="Muli"/>
                <a:ea typeface="Muli"/>
                <a:cs typeface="Muli"/>
                <a:sym typeface="Muli"/>
              </a:rPr>
              <a:t>con la capacidad máxima y la cantidad actual.</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Métodos </a:t>
            </a:r>
            <a:r>
              <a:rPr lang="en-US" sz="2000">
                <a:solidFill>
                  <a:schemeClr val="dk1"/>
                </a:solidFill>
                <a:latin typeface="Muli"/>
                <a:ea typeface="Muli"/>
                <a:cs typeface="Muli"/>
                <a:sym typeface="Muli"/>
              </a:rPr>
              <a:t>getters </a:t>
            </a:r>
            <a:r>
              <a:rPr lang="en-US" sz="2000">
                <a:solidFill>
                  <a:schemeClr val="dk1"/>
                </a:solidFill>
                <a:latin typeface="Muli"/>
                <a:ea typeface="Muli"/>
                <a:cs typeface="Muli"/>
                <a:sym typeface="Muli"/>
              </a:rPr>
              <a:t>y </a:t>
            </a:r>
            <a:r>
              <a:rPr lang="en-US" sz="2000">
                <a:solidFill>
                  <a:schemeClr val="dk1"/>
                </a:solidFill>
                <a:latin typeface="Muli"/>
                <a:ea typeface="Muli"/>
                <a:cs typeface="Muli"/>
                <a:sym typeface="Muli"/>
              </a:rPr>
              <a:t>setters</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Método </a:t>
            </a:r>
            <a:r>
              <a:rPr lang="en-US" sz="2000">
                <a:solidFill>
                  <a:schemeClr val="dk1"/>
                </a:solidFill>
                <a:latin typeface="Muli"/>
                <a:ea typeface="Muli"/>
                <a:cs typeface="Muli"/>
                <a:sym typeface="Muli"/>
              </a:rPr>
              <a:t>llenarCafetera</a:t>
            </a:r>
            <a:r>
              <a:rPr lang="en-US" sz="2000">
                <a:solidFill>
                  <a:schemeClr val="dk1"/>
                </a:solidFill>
                <a:latin typeface="Muli"/>
                <a:ea typeface="Muli"/>
                <a:cs typeface="Muli"/>
                <a:sym typeface="Muli"/>
              </a:rPr>
              <a:t>(): su función es hacer que la cantidad actual sea igual a la capacidad máxima.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Método </a:t>
            </a:r>
            <a:r>
              <a:rPr lang="en-US" sz="2000">
                <a:solidFill>
                  <a:schemeClr val="dk1"/>
                </a:solidFill>
                <a:latin typeface="Muli"/>
                <a:ea typeface="Muli"/>
                <a:cs typeface="Muli"/>
                <a:sym typeface="Muli"/>
              </a:rPr>
              <a:t>servirTaza</a:t>
            </a:r>
            <a:r>
              <a:rPr lang="en-US" sz="2000">
                <a:solidFill>
                  <a:schemeClr val="dk1"/>
                </a:solidFill>
                <a:latin typeface="Muli"/>
                <a:ea typeface="Muli"/>
                <a:cs typeface="Muli"/>
                <a:sym typeface="Muli"/>
              </a:rPr>
              <a:t>(int): se pide el tamaño de una taza vacía, el método recibe el </a:t>
            </a:r>
            <a:endParaRPr sz="2000">
              <a:solidFill>
                <a:schemeClr val="dk1"/>
              </a:solidFill>
              <a:latin typeface="Muli"/>
              <a:ea typeface="Muli"/>
              <a:cs typeface="Muli"/>
              <a:sym typeface="Muli"/>
            </a:endParaRPr>
          </a:p>
          <a:p>
            <a:pPr indent="0" lvl="0" marL="457200" rtl="0" algn="l">
              <a:spcBef>
                <a:spcPts val="0"/>
              </a:spcBef>
              <a:spcAft>
                <a:spcPts val="0"/>
              </a:spcAft>
              <a:buNone/>
            </a:pPr>
            <a:r>
              <a:rPr lang="en-US" sz="2000">
                <a:solidFill>
                  <a:schemeClr val="dk1"/>
                </a:solidFill>
                <a:latin typeface="Muli"/>
                <a:ea typeface="Muli"/>
                <a:cs typeface="Muli"/>
                <a:sym typeface="Muli"/>
              </a:rPr>
              <a:t>tamaño de la taza y simula la acción de servir la taza con la capacidad indicada. Si la cantidad actual de café “no alcanza” para llenar la taza, se sirve lo que reste en la máquina. El método le informará al usuario si se llenó o no la taza, y en caso de no haberse llenado informará en cuanto quedó la taza.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Método </a:t>
            </a:r>
            <a:r>
              <a:rPr lang="en-US" sz="2000">
                <a:solidFill>
                  <a:schemeClr val="dk1"/>
                </a:solidFill>
                <a:latin typeface="Muli"/>
                <a:ea typeface="Muli"/>
                <a:cs typeface="Muli"/>
                <a:sym typeface="Muli"/>
              </a:rPr>
              <a:t>vaciarCafetera</a:t>
            </a:r>
            <a:r>
              <a:rPr lang="en-US" sz="2000">
                <a:solidFill>
                  <a:schemeClr val="dk1"/>
                </a:solidFill>
                <a:latin typeface="Muli"/>
                <a:ea typeface="Muli"/>
                <a:cs typeface="Muli"/>
                <a:sym typeface="Muli"/>
              </a:rPr>
              <a:t>(): define la cantidad de café actual en cero.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Método </a:t>
            </a:r>
            <a:r>
              <a:rPr lang="en-US" sz="2000">
                <a:solidFill>
                  <a:schemeClr val="dk1"/>
                </a:solidFill>
                <a:latin typeface="Muli"/>
                <a:ea typeface="Muli"/>
                <a:cs typeface="Muli"/>
                <a:sym typeface="Muli"/>
              </a:rPr>
              <a:t>agregarCafe</a:t>
            </a:r>
            <a:r>
              <a:rPr lang="en-US" sz="2000">
                <a:solidFill>
                  <a:schemeClr val="dk1"/>
                </a:solidFill>
                <a:latin typeface="Muli"/>
                <a:ea typeface="Muli"/>
                <a:cs typeface="Muli"/>
                <a:sym typeface="Muli"/>
              </a:rPr>
              <a:t>(int): se le pide al usuario una cantidad de café, el método lo </a:t>
            </a:r>
            <a:endParaRPr sz="2000">
              <a:solidFill>
                <a:schemeClr val="dk1"/>
              </a:solidFill>
              <a:latin typeface="Muli"/>
              <a:ea typeface="Muli"/>
              <a:cs typeface="Muli"/>
              <a:sym typeface="Muli"/>
            </a:endParaRPr>
          </a:p>
          <a:p>
            <a:pPr indent="0" lvl="0" marL="457200" rtl="0" algn="l">
              <a:spcBef>
                <a:spcPts val="0"/>
              </a:spcBef>
              <a:spcAft>
                <a:spcPts val="0"/>
              </a:spcAft>
              <a:buNone/>
            </a:pPr>
            <a:r>
              <a:rPr lang="en-US" sz="2000">
                <a:solidFill>
                  <a:schemeClr val="dk1"/>
                </a:solidFill>
                <a:latin typeface="Muli"/>
                <a:ea typeface="Muli"/>
                <a:cs typeface="Muli"/>
                <a:sym typeface="Muli"/>
              </a:rPr>
              <a:t>recibe y se añade a la cafetera la cantidad de café indicada. </a:t>
            </a:r>
            <a:endParaRPr sz="2000">
              <a:solidFill>
                <a:schemeClr val="dk1"/>
              </a:solidFill>
              <a:latin typeface="Muli"/>
              <a:ea typeface="Muli"/>
              <a:cs typeface="Muli"/>
              <a:sym typeface="Mul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p38"/>
          <p:cNvSpPr txBox="1"/>
          <p:nvPr/>
        </p:nvSpPr>
        <p:spPr>
          <a:xfrm>
            <a:off x="2307000" y="22350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RESUMEN</a:t>
            </a:r>
            <a:endParaRPr sz="4000">
              <a:solidFill>
                <a:schemeClr val="dk1"/>
              </a:solidFill>
              <a:latin typeface="Muli"/>
              <a:ea typeface="Muli"/>
              <a:cs typeface="Muli"/>
              <a:sym typeface="Muli"/>
            </a:endParaRPr>
          </a:p>
        </p:txBody>
      </p:sp>
      <p:sp>
        <p:nvSpPr>
          <p:cNvPr id="332" name="Google Shape;332;p38"/>
          <p:cNvSpPr txBox="1"/>
          <p:nvPr/>
        </p:nvSpPr>
        <p:spPr>
          <a:xfrm>
            <a:off x="2379650" y="8813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¿Qué logramos en esta clase?</a:t>
            </a:r>
            <a:endParaRPr sz="1300">
              <a:solidFill>
                <a:schemeClr val="dk1"/>
              </a:solidFill>
              <a:latin typeface="Calibri"/>
              <a:ea typeface="Calibri"/>
              <a:cs typeface="Calibri"/>
              <a:sym typeface="Calibri"/>
            </a:endParaRPr>
          </a:p>
        </p:txBody>
      </p:sp>
      <p:sp>
        <p:nvSpPr>
          <p:cNvPr id="333" name="Google Shape;333;p38"/>
          <p:cNvSpPr txBox="1"/>
          <p:nvPr/>
        </p:nvSpPr>
        <p:spPr>
          <a:xfrm>
            <a:off x="3213075" y="3690025"/>
            <a:ext cx="62517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1000"/>
              </a:spcAft>
              <a:buClr>
                <a:srgbClr val="6FB495"/>
              </a:buClr>
              <a:buSzPts val="2000"/>
              <a:buFont typeface="Muli"/>
              <a:buChar char="✓"/>
            </a:pPr>
            <a:r>
              <a:rPr b="1" i="1" lang="en-US" sz="2000">
                <a:solidFill>
                  <a:schemeClr val="dk1"/>
                </a:solidFill>
                <a:latin typeface="Muli"/>
                <a:ea typeface="Muli"/>
                <a:cs typeface="Muli"/>
                <a:sym typeface="Muli"/>
              </a:rPr>
              <a:t>Reconocer la utilidad e implementación de los modificadores de acceso</a:t>
            </a:r>
            <a:endParaRPr b="1" i="1" sz="2000">
              <a:solidFill>
                <a:schemeClr val="dk1"/>
              </a:solidFill>
              <a:latin typeface="Muli"/>
              <a:ea typeface="Muli"/>
              <a:cs typeface="Muli"/>
              <a:sym typeface="Mul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39"/>
          <p:cNvSpPr txBox="1"/>
          <p:nvPr/>
        </p:nvSpPr>
        <p:spPr>
          <a:xfrm>
            <a:off x="5619964" y="2608890"/>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¿Alguna </a:t>
            </a:r>
            <a:r>
              <a:rPr b="1" lang="en-US" sz="7400">
                <a:solidFill>
                  <a:srgbClr val="FDD015"/>
                </a:solidFill>
                <a:latin typeface="Calibri"/>
                <a:ea typeface="Calibri"/>
                <a:cs typeface="Calibri"/>
                <a:sym typeface="Calibri"/>
              </a:rPr>
              <a:t>consulta?</a:t>
            </a:r>
            <a:endParaRPr b="1" sz="7400">
              <a:solidFill>
                <a:srgbClr val="FDD015"/>
              </a:solidFill>
              <a:latin typeface="Calibri"/>
              <a:ea typeface="Calibri"/>
              <a:cs typeface="Calibri"/>
              <a:sym typeface="Calibri"/>
            </a:endParaRPr>
          </a:p>
          <a:p>
            <a:pPr indent="0" lvl="0" marL="0" rtl="0" algn="l">
              <a:lnSpc>
                <a:spcPct val="80000"/>
              </a:lnSpc>
              <a:spcBef>
                <a:spcPts val="0"/>
              </a:spcBef>
              <a:spcAft>
                <a:spcPts val="0"/>
              </a:spcAft>
              <a:buNone/>
            </a:pPr>
            <a:r>
              <a:rPr lang="en-US" sz="2400">
                <a:solidFill>
                  <a:schemeClr val="dk1"/>
                </a:solidFill>
                <a:latin typeface="Calibri"/>
                <a:ea typeface="Calibri"/>
                <a:cs typeface="Calibri"/>
                <a:sym typeface="Calibri"/>
              </a:rPr>
              <a:t>Momento de preguntas</a:t>
            </a:r>
            <a:endParaRPr sz="2400">
              <a:solidFill>
                <a:schemeClr val="dk1"/>
              </a:solidFill>
              <a:latin typeface="Calibri"/>
              <a:ea typeface="Calibri"/>
              <a:cs typeface="Calibri"/>
              <a:sym typeface="Calibri"/>
            </a:endParaRPr>
          </a:p>
        </p:txBody>
      </p:sp>
      <p:sp>
        <p:nvSpPr>
          <p:cNvPr id="339" name="Google Shape;339;p39"/>
          <p:cNvSpPr txBox="1"/>
          <p:nvPr/>
        </p:nvSpPr>
        <p:spPr>
          <a:xfrm>
            <a:off x="2904651" y="2678098"/>
            <a:ext cx="1551600" cy="1500000"/>
          </a:xfrm>
          <a:prstGeom prst="rect">
            <a:avLst/>
          </a:prstGeom>
          <a:noFill/>
          <a:ln>
            <a:noFill/>
          </a:ln>
        </p:spPr>
        <p:txBody>
          <a:bodyPr anchorCtr="0" anchor="t" bIns="134475" lIns="134475" spcFirstLastPara="1" rIns="134475" wrap="square" tIns="134475">
            <a:noAutofit/>
          </a:bodyPr>
          <a:lstStyle/>
          <a:p>
            <a:pPr indent="0" lvl="0" marL="0" rtl="0" algn="ctr">
              <a:lnSpc>
                <a:spcPct val="80000"/>
              </a:lnSpc>
              <a:spcBef>
                <a:spcPts val="0"/>
              </a:spcBef>
              <a:spcAft>
                <a:spcPts val="0"/>
              </a:spcAft>
              <a:buNone/>
            </a:pPr>
            <a:r>
              <a:rPr b="1" lang="en-US" sz="9600">
                <a:solidFill>
                  <a:srgbClr val="FDD015"/>
                </a:solidFill>
                <a:latin typeface="Calibri"/>
                <a:ea typeface="Calibri"/>
                <a:cs typeface="Calibri"/>
                <a:sym typeface="Calibri"/>
              </a:rPr>
              <a:t>¿?</a:t>
            </a:r>
            <a:endParaRPr sz="4600">
              <a:solidFill>
                <a:srgbClr val="FDD015"/>
              </a:solidFill>
              <a:latin typeface="Calibri"/>
              <a:ea typeface="Calibri"/>
              <a:cs typeface="Calibri"/>
              <a:sym typeface="Calibri"/>
            </a:endParaRPr>
          </a:p>
        </p:txBody>
      </p:sp>
      <p:pic>
        <p:nvPicPr>
          <p:cNvPr id="340" name="Google Shape;340;p39"/>
          <p:cNvPicPr preferRelativeResize="0"/>
          <p:nvPr/>
        </p:nvPicPr>
        <p:blipFill rotWithShape="1">
          <a:blip r:embed="rId4">
            <a:alphaModFix/>
          </a:blip>
          <a:srcRect b="33630" l="0" r="0" t="30435"/>
          <a:stretch/>
        </p:blipFill>
        <p:spPr>
          <a:xfrm>
            <a:off x="6250171" y="6533817"/>
            <a:ext cx="2205937" cy="795151"/>
          </a:xfrm>
          <a:prstGeom prst="rect">
            <a:avLst/>
          </a:prstGeom>
          <a:noFill/>
          <a:ln>
            <a:noFill/>
          </a:ln>
        </p:spPr>
      </p:pic>
      <p:pic>
        <p:nvPicPr>
          <p:cNvPr id="341" name="Google Shape;341;p39"/>
          <p:cNvPicPr preferRelativeResize="0"/>
          <p:nvPr/>
        </p:nvPicPr>
        <p:blipFill>
          <a:blip r:embed="rId5">
            <a:alphaModFix/>
          </a:blip>
          <a:stretch>
            <a:fillRect/>
          </a:stretch>
        </p:blipFill>
        <p:spPr>
          <a:xfrm>
            <a:off x="8524372" y="6643091"/>
            <a:ext cx="1987297" cy="574789"/>
          </a:xfrm>
          <a:prstGeom prst="rect">
            <a:avLst/>
          </a:prstGeom>
          <a:noFill/>
          <a:ln>
            <a:noFill/>
          </a:ln>
        </p:spPr>
      </p:pic>
      <p:pic>
        <p:nvPicPr>
          <p:cNvPr id="342" name="Google Shape;342;p39"/>
          <p:cNvPicPr preferRelativeResize="0"/>
          <p:nvPr/>
        </p:nvPicPr>
        <p:blipFill>
          <a:blip r:embed="rId6">
            <a:alphaModFix/>
          </a:blip>
          <a:stretch>
            <a:fillRect/>
          </a:stretch>
        </p:blipFill>
        <p:spPr>
          <a:xfrm>
            <a:off x="10915856" y="6603688"/>
            <a:ext cx="1987298" cy="65334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cxnSp>
        <p:nvCxnSpPr>
          <p:cNvPr id="347" name="Google Shape;347;p40"/>
          <p:cNvCxnSpPr>
            <a:stCxn id="348" idx="2"/>
            <a:endCxn id="349" idx="2"/>
          </p:cNvCxnSpPr>
          <p:nvPr/>
        </p:nvCxnSpPr>
        <p:spPr>
          <a:xfrm>
            <a:off x="4867830" y="3848347"/>
            <a:ext cx="0" cy="1741500"/>
          </a:xfrm>
          <a:prstGeom prst="straightConnector1">
            <a:avLst/>
          </a:prstGeom>
          <a:noFill/>
          <a:ln cap="flat" cmpd="sng" w="76200">
            <a:solidFill>
              <a:srgbClr val="FDD015"/>
            </a:solidFill>
            <a:prstDash val="solid"/>
            <a:round/>
            <a:headEnd len="med" w="med" type="none"/>
            <a:tailEnd len="med" w="med" type="none"/>
          </a:ln>
        </p:spPr>
      </p:cxnSp>
      <p:grpSp>
        <p:nvGrpSpPr>
          <p:cNvPr id="350" name="Google Shape;350;p40"/>
          <p:cNvGrpSpPr/>
          <p:nvPr/>
        </p:nvGrpSpPr>
        <p:grpSpPr>
          <a:xfrm>
            <a:off x="4514144" y="3489150"/>
            <a:ext cx="707372" cy="718394"/>
            <a:chOff x="-1007627" y="1743900"/>
            <a:chExt cx="2655300" cy="2688600"/>
          </a:xfrm>
        </p:grpSpPr>
        <p:sp>
          <p:nvSpPr>
            <p:cNvPr id="351" name="Google Shape;351;p40"/>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2" name="Google Shape;352;p40"/>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48" name="Google Shape;348;p4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353" name="Google Shape;353;p40"/>
          <p:cNvGrpSpPr/>
          <p:nvPr/>
        </p:nvGrpSpPr>
        <p:grpSpPr>
          <a:xfrm>
            <a:off x="4514144" y="4359922"/>
            <a:ext cx="707372" cy="718394"/>
            <a:chOff x="-1007627" y="1743900"/>
            <a:chExt cx="2655300" cy="2688600"/>
          </a:xfrm>
        </p:grpSpPr>
        <p:sp>
          <p:nvSpPr>
            <p:cNvPr id="354" name="Google Shape;354;p40"/>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5" name="Google Shape;355;p40"/>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6" name="Google Shape;356;p4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357" name="Google Shape;357;p40"/>
          <p:cNvGrpSpPr/>
          <p:nvPr/>
        </p:nvGrpSpPr>
        <p:grpSpPr>
          <a:xfrm>
            <a:off x="4514144" y="5230695"/>
            <a:ext cx="707372" cy="718394"/>
            <a:chOff x="-1007627" y="1743900"/>
            <a:chExt cx="2655300" cy="2688600"/>
          </a:xfrm>
        </p:grpSpPr>
        <p:sp>
          <p:nvSpPr>
            <p:cNvPr id="358" name="Google Shape;358;p40"/>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9" name="Google Shape;359;p40"/>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49" name="Google Shape;349;p4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
        <p:nvSpPr>
          <p:cNvPr id="360" name="Google Shape;360;p40"/>
          <p:cNvSpPr/>
          <p:nvPr/>
        </p:nvSpPr>
        <p:spPr>
          <a:xfrm>
            <a:off x="313506" y="3521379"/>
            <a:ext cx="2659200" cy="4215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None/>
            </a:pPr>
            <a:r>
              <a:t/>
            </a:r>
            <a:endParaRPr sz="2100"/>
          </a:p>
        </p:txBody>
      </p:sp>
      <p:sp>
        <p:nvSpPr>
          <p:cNvPr id="361" name="Google Shape;361;p40"/>
          <p:cNvSpPr txBox="1"/>
          <p:nvPr/>
        </p:nvSpPr>
        <p:spPr>
          <a:xfrm>
            <a:off x="313506" y="2801883"/>
            <a:ext cx="3262500" cy="18417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5100">
                <a:solidFill>
                  <a:schemeClr val="dk1"/>
                </a:solidFill>
                <a:latin typeface="Calibri"/>
                <a:ea typeface="Calibri"/>
                <a:cs typeface="Calibri"/>
                <a:sym typeface="Calibri"/>
              </a:rPr>
              <a:t>WORKING </a:t>
            </a:r>
            <a:endParaRPr b="1" sz="5100">
              <a:solidFill>
                <a:schemeClr val="dk1"/>
              </a:solidFill>
              <a:latin typeface="Calibri"/>
              <a:ea typeface="Calibri"/>
              <a:cs typeface="Calibri"/>
              <a:sym typeface="Calibri"/>
            </a:endParaRPr>
          </a:p>
          <a:p>
            <a:pPr indent="0" lvl="0" marL="0" rtl="0" algn="l">
              <a:spcBef>
                <a:spcPts val="0"/>
              </a:spcBef>
              <a:spcAft>
                <a:spcPts val="0"/>
              </a:spcAft>
              <a:buNone/>
            </a:pPr>
            <a:r>
              <a:rPr b="1" lang="en-US" sz="5100">
                <a:solidFill>
                  <a:schemeClr val="dk1"/>
                </a:solidFill>
                <a:latin typeface="Calibri"/>
                <a:ea typeface="Calibri"/>
                <a:cs typeface="Calibri"/>
                <a:sym typeface="Calibri"/>
              </a:rPr>
              <a:t>TIME</a:t>
            </a:r>
            <a:endParaRPr b="1" sz="5100">
              <a:solidFill>
                <a:schemeClr val="dk1"/>
              </a:solidFill>
              <a:latin typeface="Calibri"/>
              <a:ea typeface="Calibri"/>
              <a:cs typeface="Calibri"/>
              <a:sym typeface="Calibri"/>
            </a:endParaRPr>
          </a:p>
        </p:txBody>
      </p:sp>
      <p:sp>
        <p:nvSpPr>
          <p:cNvPr id="362" name="Google Shape;362;p40"/>
          <p:cNvSpPr txBox="1"/>
          <p:nvPr/>
        </p:nvSpPr>
        <p:spPr>
          <a:xfrm>
            <a:off x="4514133" y="1488299"/>
            <a:ext cx="8368200" cy="19416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Te invitamos a revisar en la plataforma los siguientes documentos/ejercicios. </a:t>
            </a:r>
            <a:endParaRPr sz="2400">
              <a:solidFill>
                <a:schemeClr val="dk1"/>
              </a:solidFill>
              <a:latin typeface="Calibri"/>
              <a:ea typeface="Calibri"/>
              <a:cs typeface="Calibri"/>
              <a:sym typeface="Calibri"/>
            </a:endParaRPr>
          </a:p>
          <a:p>
            <a:pPr indent="0" lvl="0" marL="0" rtl="0" algn="l">
              <a:spcBef>
                <a:spcPts val="1500"/>
              </a:spcBef>
              <a:spcAft>
                <a:spcPts val="0"/>
              </a:spcAft>
              <a:buNone/>
            </a:pPr>
            <a:r>
              <a:rPr lang="en-US" sz="2400">
                <a:solidFill>
                  <a:schemeClr val="dk1"/>
                </a:solidFill>
                <a:latin typeface="Calibri"/>
                <a:ea typeface="Calibri"/>
                <a:cs typeface="Calibri"/>
                <a:sym typeface="Calibri"/>
              </a:rPr>
              <a:t>Cualquier duda que te surja sobre ellos </a:t>
            </a:r>
            <a:r>
              <a:rPr b="1" lang="en-US" sz="2400">
                <a:solidFill>
                  <a:schemeClr val="dk1"/>
                </a:solidFill>
                <a:latin typeface="Calibri"/>
                <a:ea typeface="Calibri"/>
                <a:cs typeface="Calibri"/>
                <a:sym typeface="Calibri"/>
              </a:rPr>
              <a:t>¡Tráelos a la próxima clase!</a:t>
            </a:r>
            <a:endParaRPr sz="2100"/>
          </a:p>
        </p:txBody>
      </p:sp>
      <p:pic>
        <p:nvPicPr>
          <p:cNvPr id="363" name="Google Shape;363;p40"/>
          <p:cNvPicPr preferRelativeResize="0"/>
          <p:nvPr/>
        </p:nvPicPr>
        <p:blipFill rotWithShape="1">
          <a:blip r:embed="rId3">
            <a:alphaModFix/>
          </a:blip>
          <a:srcRect b="33630" l="0" r="0" t="30435"/>
          <a:stretch/>
        </p:blipFill>
        <p:spPr>
          <a:xfrm>
            <a:off x="6250171" y="6533817"/>
            <a:ext cx="2205937" cy="795151"/>
          </a:xfrm>
          <a:prstGeom prst="rect">
            <a:avLst/>
          </a:prstGeom>
          <a:noFill/>
          <a:ln>
            <a:noFill/>
          </a:ln>
        </p:spPr>
      </p:pic>
      <p:pic>
        <p:nvPicPr>
          <p:cNvPr id="364" name="Google Shape;364;p40"/>
          <p:cNvPicPr preferRelativeResize="0"/>
          <p:nvPr/>
        </p:nvPicPr>
        <p:blipFill>
          <a:blip r:embed="rId4">
            <a:alphaModFix/>
          </a:blip>
          <a:stretch>
            <a:fillRect/>
          </a:stretch>
        </p:blipFill>
        <p:spPr>
          <a:xfrm>
            <a:off x="8524372" y="6643091"/>
            <a:ext cx="1987297" cy="574789"/>
          </a:xfrm>
          <a:prstGeom prst="rect">
            <a:avLst/>
          </a:prstGeom>
          <a:noFill/>
          <a:ln>
            <a:noFill/>
          </a:ln>
        </p:spPr>
      </p:pic>
      <p:pic>
        <p:nvPicPr>
          <p:cNvPr id="365" name="Google Shape;365;p40"/>
          <p:cNvPicPr preferRelativeResize="0"/>
          <p:nvPr/>
        </p:nvPicPr>
        <p:blipFill>
          <a:blip r:embed="rId5">
            <a:alphaModFix/>
          </a:blip>
          <a:stretch>
            <a:fillRect/>
          </a:stretch>
        </p:blipFill>
        <p:spPr>
          <a:xfrm>
            <a:off x="10915856" y="6603688"/>
            <a:ext cx="1987298" cy="653347"/>
          </a:xfrm>
          <a:prstGeom prst="rect">
            <a:avLst/>
          </a:prstGeom>
          <a:noFill/>
          <a:ln>
            <a:noFill/>
          </a:ln>
        </p:spPr>
      </p:pic>
      <p:sp>
        <p:nvSpPr>
          <p:cNvPr id="366" name="Google Shape;366;p40"/>
          <p:cNvSpPr txBox="1"/>
          <p:nvPr/>
        </p:nvSpPr>
        <p:spPr>
          <a:xfrm>
            <a:off x="5221525" y="3636850"/>
            <a:ext cx="7886700" cy="2237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Repasar nuevamente la grabación de esta clase </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Revisar el material compartido en la plataforma de Moodle</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1000"/>
              </a:spcAft>
              <a:buClr>
                <a:schemeClr val="dk1"/>
              </a:buClr>
              <a:buSzPts val="2000"/>
              <a:buFont typeface="Muli"/>
              <a:buAutoNum type="arabicPeriod"/>
            </a:pPr>
            <a:r>
              <a:rPr lang="en-US" sz="2000">
                <a:solidFill>
                  <a:schemeClr val="dk1"/>
                </a:solidFill>
                <a:latin typeface="Muli"/>
                <a:ea typeface="Muli"/>
                <a:cs typeface="Muli"/>
                <a:sym typeface="Muli"/>
              </a:rPr>
              <a:t>Traer al próximo encuentro todas tus dudas.</a:t>
            </a:r>
            <a:endParaRPr sz="2000">
              <a:solidFill>
                <a:schemeClr val="dk1"/>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nvSpPr>
        <p:spPr>
          <a:xfrm>
            <a:off x="5742948" y="3107400"/>
            <a:ext cx="7057800" cy="36834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rgbClr val="FFFFFF"/>
                </a:solidFill>
                <a:latin typeface="Calibri"/>
                <a:ea typeface="Calibri"/>
                <a:cs typeface="Calibri"/>
                <a:sym typeface="Calibri"/>
              </a:rPr>
              <a:t>POO en Java</a:t>
            </a:r>
            <a:endParaRPr b="1" sz="8800">
              <a:solidFill>
                <a:srgbClr val="FFFFFF"/>
              </a:solidFill>
              <a:latin typeface="Calibri"/>
              <a:ea typeface="Calibri"/>
              <a:cs typeface="Calibri"/>
              <a:sym typeface="Calibri"/>
            </a:endParaRPr>
          </a:p>
          <a:p>
            <a:pPr indent="0" lvl="0" marL="0" rtl="0" algn="l">
              <a:spcBef>
                <a:spcPts val="0"/>
              </a:spcBef>
              <a:spcAft>
                <a:spcPts val="1500"/>
              </a:spcAft>
              <a:buNone/>
            </a:pPr>
            <a:r>
              <a:t/>
            </a:r>
            <a:endParaRPr sz="2100"/>
          </a:p>
        </p:txBody>
      </p:sp>
      <p:pic>
        <p:nvPicPr>
          <p:cNvPr id="93" name="Google Shape;93;p14"/>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94" name="Google Shape;94;p14"/>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95" name="Google Shape;95;p14"/>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96" name="Google Shape;96;p14"/>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97" name="Google Shape;97;p14"/>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98" name="Google Shape;98;p14"/>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99" name="Google Shape;99;p14"/>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00" name="Google Shape;100;p14"/>
          <p:cNvSpPr/>
          <p:nvPr/>
        </p:nvSpPr>
        <p:spPr>
          <a:xfrm>
            <a:off x="505526" y="6790801"/>
            <a:ext cx="285600" cy="286500"/>
          </a:xfrm>
          <a:prstGeom prst="ellipse">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01" name="Google Shape;101;p14"/>
          <p:cNvSpPr txBox="1"/>
          <p:nvPr/>
        </p:nvSpPr>
        <p:spPr>
          <a:xfrm>
            <a:off x="791186" y="6681757"/>
            <a:ext cx="1352100" cy="7335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Clase grabada</a:t>
            </a:r>
            <a:endParaRPr b="1" sz="1500">
              <a:solidFill>
                <a:schemeClr val="dk1"/>
              </a:solidFill>
              <a:latin typeface="Calibri"/>
              <a:ea typeface="Calibri"/>
              <a:cs typeface="Calibri"/>
              <a:sym typeface="Calibri"/>
            </a:endParaRPr>
          </a:p>
        </p:txBody>
      </p:sp>
      <p:pic>
        <p:nvPicPr>
          <p:cNvPr id="102" name="Google Shape;102;p14"/>
          <p:cNvPicPr preferRelativeResize="0"/>
          <p:nvPr/>
        </p:nvPicPr>
        <p:blipFill>
          <a:blip r:embed="rId10">
            <a:alphaModFix/>
          </a:blip>
          <a:stretch>
            <a:fillRect/>
          </a:stretch>
        </p:blipFill>
        <p:spPr>
          <a:xfrm>
            <a:off x="2774025" y="2454050"/>
            <a:ext cx="1767700" cy="1767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pic>
        <p:nvPicPr>
          <p:cNvPr id="371" name="Google Shape;371;p41"/>
          <p:cNvPicPr preferRelativeResize="0"/>
          <p:nvPr/>
        </p:nvPicPr>
        <p:blipFill>
          <a:blip r:embed="rId4">
            <a:alphaModFix/>
          </a:blip>
          <a:stretch>
            <a:fillRect/>
          </a:stretch>
        </p:blipFill>
        <p:spPr>
          <a:xfrm>
            <a:off x="7657882" y="6240529"/>
            <a:ext cx="2796877" cy="1078352"/>
          </a:xfrm>
          <a:prstGeom prst="rect">
            <a:avLst/>
          </a:prstGeom>
          <a:noFill/>
          <a:ln>
            <a:noFill/>
          </a:ln>
        </p:spPr>
      </p:pic>
      <p:pic>
        <p:nvPicPr>
          <p:cNvPr id="372" name="Google Shape;372;p41"/>
          <p:cNvPicPr preferRelativeResize="0"/>
          <p:nvPr/>
        </p:nvPicPr>
        <p:blipFill rotWithShape="1">
          <a:blip r:embed="rId5">
            <a:alphaModFix/>
          </a:blip>
          <a:srcRect b="0" l="826" r="826" t="0"/>
          <a:stretch/>
        </p:blipFill>
        <p:spPr>
          <a:xfrm>
            <a:off x="10505028" y="6292606"/>
            <a:ext cx="2510280" cy="921040"/>
          </a:xfrm>
          <a:prstGeom prst="rect">
            <a:avLst/>
          </a:prstGeom>
          <a:noFill/>
          <a:ln>
            <a:noFill/>
          </a:ln>
        </p:spPr>
      </p:pic>
      <p:pic>
        <p:nvPicPr>
          <p:cNvPr id="373" name="Google Shape;373;p41"/>
          <p:cNvPicPr preferRelativeResize="0"/>
          <p:nvPr/>
        </p:nvPicPr>
        <p:blipFill rotWithShape="1">
          <a:blip r:embed="rId6">
            <a:alphaModFix/>
          </a:blip>
          <a:srcRect b="32031" l="0" r="0" t="32034"/>
          <a:stretch/>
        </p:blipFill>
        <p:spPr>
          <a:xfrm>
            <a:off x="4927268" y="6356094"/>
            <a:ext cx="2680366" cy="966185"/>
          </a:xfrm>
          <a:prstGeom prst="rect">
            <a:avLst/>
          </a:prstGeom>
          <a:noFill/>
          <a:ln>
            <a:noFill/>
          </a:ln>
        </p:spPr>
      </p:pic>
      <p:sp>
        <p:nvSpPr>
          <p:cNvPr id="374" name="Google Shape;374;p41"/>
          <p:cNvSpPr/>
          <p:nvPr/>
        </p:nvSpPr>
        <p:spPr>
          <a:xfrm>
            <a:off x="-95918" y="6300966"/>
            <a:ext cx="13625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375" name="Google Shape;375;p41"/>
          <p:cNvPicPr preferRelativeResize="0"/>
          <p:nvPr/>
        </p:nvPicPr>
        <p:blipFill rotWithShape="1">
          <a:blip r:embed="rId7">
            <a:alphaModFix/>
          </a:blip>
          <a:srcRect b="33630" l="0" r="0" t="30435"/>
          <a:stretch/>
        </p:blipFill>
        <p:spPr>
          <a:xfrm>
            <a:off x="6250355" y="6386520"/>
            <a:ext cx="2205937" cy="795151"/>
          </a:xfrm>
          <a:prstGeom prst="rect">
            <a:avLst/>
          </a:prstGeom>
          <a:noFill/>
          <a:ln>
            <a:noFill/>
          </a:ln>
        </p:spPr>
      </p:pic>
      <p:pic>
        <p:nvPicPr>
          <p:cNvPr id="376" name="Google Shape;376;p41"/>
          <p:cNvPicPr preferRelativeResize="0"/>
          <p:nvPr/>
        </p:nvPicPr>
        <p:blipFill>
          <a:blip r:embed="rId8">
            <a:alphaModFix/>
          </a:blip>
          <a:stretch>
            <a:fillRect/>
          </a:stretch>
        </p:blipFill>
        <p:spPr>
          <a:xfrm>
            <a:off x="8524556" y="6495794"/>
            <a:ext cx="1987297" cy="574789"/>
          </a:xfrm>
          <a:prstGeom prst="rect">
            <a:avLst/>
          </a:prstGeom>
          <a:noFill/>
          <a:ln>
            <a:noFill/>
          </a:ln>
        </p:spPr>
      </p:pic>
      <p:pic>
        <p:nvPicPr>
          <p:cNvPr id="377" name="Google Shape;377;p41"/>
          <p:cNvPicPr preferRelativeResize="0"/>
          <p:nvPr/>
        </p:nvPicPr>
        <p:blipFill>
          <a:blip r:embed="rId9">
            <a:alphaModFix/>
          </a:blip>
          <a:stretch>
            <a:fillRect/>
          </a:stretch>
        </p:blipFill>
        <p:spPr>
          <a:xfrm>
            <a:off x="10916040" y="6456391"/>
            <a:ext cx="1987298" cy="6533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id="107" name="Google Shape;107;p15"/>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108" name="Google Shape;108;p15"/>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109" name="Google Shape;109;p15"/>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110" name="Google Shape;110;p15"/>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112" name="Google Shape;112;p15"/>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113" name="Google Shape;113;p15"/>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14" name="Google Shape;114;p15"/>
          <p:cNvSpPr txBox="1"/>
          <p:nvPr/>
        </p:nvSpPr>
        <p:spPr>
          <a:xfrm>
            <a:off x="1444575" y="3788050"/>
            <a:ext cx="112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Muli"/>
                <a:ea typeface="Muli"/>
                <a:cs typeface="Muli"/>
                <a:sym typeface="Muli"/>
              </a:rPr>
              <a:t>Plan formativo:</a:t>
            </a:r>
            <a:r>
              <a:rPr lang="en-US" sz="2000">
                <a:solidFill>
                  <a:schemeClr val="lt1"/>
                </a:solidFill>
                <a:latin typeface="Muli"/>
                <a:ea typeface="Muli"/>
                <a:cs typeface="Muli"/>
                <a:sym typeface="Muli"/>
              </a:rPr>
              <a:t> POO en Java</a:t>
            </a:r>
            <a:endParaRPr sz="2000">
              <a:solidFill>
                <a:srgbClr val="FFFFFF"/>
              </a:solidFill>
              <a:latin typeface="Muli"/>
              <a:ea typeface="Muli"/>
              <a:cs typeface="Muli"/>
              <a:sym typeface="Muli"/>
            </a:endParaRPr>
          </a:p>
        </p:txBody>
      </p:sp>
      <p:sp>
        <p:nvSpPr>
          <p:cNvPr id="115" name="Google Shape;115;p15"/>
          <p:cNvSpPr txBox="1"/>
          <p:nvPr/>
        </p:nvSpPr>
        <p:spPr>
          <a:xfrm>
            <a:off x="1444575" y="1759038"/>
            <a:ext cx="9262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rgbClr val="FFFFFF"/>
                </a:solidFill>
                <a:latin typeface="Muli"/>
                <a:ea typeface="Muli"/>
                <a:cs typeface="Muli"/>
                <a:sym typeface="Muli"/>
              </a:rPr>
              <a:t>Programación Orientada a Objetos</a:t>
            </a:r>
            <a:endParaRPr sz="3900">
              <a:solidFill>
                <a:srgbClr val="FFFFFF"/>
              </a:solidFill>
              <a:latin typeface="Muli"/>
              <a:ea typeface="Muli"/>
              <a:cs typeface="Muli"/>
              <a:sym typeface="Muli"/>
            </a:endParaRPr>
          </a:p>
        </p:txBody>
      </p:sp>
      <p:cxnSp>
        <p:nvCxnSpPr>
          <p:cNvPr id="116" name="Google Shape;116;p15"/>
          <p:cNvCxnSpPr/>
          <p:nvPr/>
        </p:nvCxnSpPr>
        <p:spPr>
          <a:xfrm>
            <a:off x="1551300" y="3788050"/>
            <a:ext cx="5778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6"/>
          <p:cNvSpPr txBox="1"/>
          <p:nvPr/>
        </p:nvSpPr>
        <p:spPr>
          <a:xfrm>
            <a:off x="2438400" y="252800"/>
            <a:ext cx="463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HOJA DE RUTA</a:t>
            </a:r>
            <a:endParaRPr sz="4000">
              <a:solidFill>
                <a:schemeClr val="dk1"/>
              </a:solidFill>
              <a:latin typeface="Muli"/>
              <a:ea typeface="Muli"/>
              <a:cs typeface="Muli"/>
              <a:sym typeface="Muli"/>
            </a:endParaRPr>
          </a:p>
        </p:txBody>
      </p:sp>
      <p:sp>
        <p:nvSpPr>
          <p:cNvPr id="122" name="Google Shape;122;p16"/>
          <p:cNvSpPr/>
          <p:nvPr/>
        </p:nvSpPr>
        <p:spPr>
          <a:xfrm>
            <a:off x="1936500"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El entorno Java para la programación</a:t>
            </a:r>
            <a:endParaRPr sz="1100">
              <a:latin typeface="Muli"/>
              <a:ea typeface="Muli"/>
              <a:cs typeface="Muli"/>
              <a:sym typeface="Muli"/>
            </a:endParaRPr>
          </a:p>
        </p:txBody>
      </p:sp>
      <p:grpSp>
        <p:nvGrpSpPr>
          <p:cNvPr id="123" name="Google Shape;123;p16"/>
          <p:cNvGrpSpPr/>
          <p:nvPr/>
        </p:nvGrpSpPr>
        <p:grpSpPr>
          <a:xfrm>
            <a:off x="2481600" y="2449515"/>
            <a:ext cx="752187" cy="731966"/>
            <a:chOff x="3521700" y="2434800"/>
            <a:chExt cx="805167" cy="800400"/>
          </a:xfrm>
        </p:grpSpPr>
        <p:sp>
          <p:nvSpPr>
            <p:cNvPr id="124" name="Google Shape;124;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1.</a:t>
              </a:r>
              <a:endParaRPr sz="2500">
                <a:solidFill>
                  <a:schemeClr val="dk1"/>
                </a:solidFill>
                <a:latin typeface="Muli"/>
                <a:ea typeface="Muli"/>
                <a:cs typeface="Muli"/>
                <a:sym typeface="Muli"/>
              </a:endParaRPr>
            </a:p>
          </p:txBody>
        </p:sp>
      </p:grpSp>
      <p:sp>
        <p:nvSpPr>
          <p:cNvPr id="126" name="Google Shape;126;p16"/>
          <p:cNvSpPr txBox="1"/>
          <p:nvPr/>
        </p:nvSpPr>
        <p:spPr>
          <a:xfrm>
            <a:off x="3892729" y="3500293"/>
            <a:ext cx="10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27" name="Google Shape;127;p16"/>
          <p:cNvSpPr txBox="1"/>
          <p:nvPr/>
        </p:nvSpPr>
        <p:spPr>
          <a:xfrm>
            <a:off x="2438425" y="910600"/>
            <a:ext cx="378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¿Cuáles </a:t>
            </a:r>
            <a:r>
              <a:rPr b="1" lang="en-US" sz="1300">
                <a:solidFill>
                  <a:schemeClr val="dk1"/>
                </a:solidFill>
                <a:latin typeface="Calibri"/>
                <a:ea typeface="Calibri"/>
                <a:cs typeface="Calibri"/>
                <a:sym typeface="Calibri"/>
              </a:rPr>
              <a:t>skill </a:t>
            </a:r>
            <a:r>
              <a:rPr lang="en-US" sz="1300">
                <a:solidFill>
                  <a:schemeClr val="dk1"/>
                </a:solidFill>
                <a:latin typeface="Calibri"/>
                <a:ea typeface="Calibri"/>
                <a:cs typeface="Calibri"/>
                <a:sym typeface="Calibri"/>
              </a:rPr>
              <a:t>conforman el programa?</a:t>
            </a:r>
            <a:endParaRPr sz="1300">
              <a:solidFill>
                <a:schemeClr val="dk1"/>
              </a:solidFill>
              <a:latin typeface="Calibri"/>
              <a:ea typeface="Calibri"/>
              <a:cs typeface="Calibri"/>
              <a:sym typeface="Calibri"/>
            </a:endParaRPr>
          </a:p>
        </p:txBody>
      </p:sp>
      <p:sp>
        <p:nvSpPr>
          <p:cNvPr id="128" name="Google Shape;128;p16"/>
          <p:cNvSpPr/>
          <p:nvPr/>
        </p:nvSpPr>
        <p:spPr>
          <a:xfrm>
            <a:off x="6899925"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Programación Orientada a Objetos</a:t>
            </a:r>
            <a:endParaRPr sz="1100">
              <a:latin typeface="Muli"/>
              <a:ea typeface="Muli"/>
              <a:cs typeface="Muli"/>
              <a:sym typeface="Muli"/>
            </a:endParaRPr>
          </a:p>
        </p:txBody>
      </p:sp>
      <p:grpSp>
        <p:nvGrpSpPr>
          <p:cNvPr id="129" name="Google Shape;129;p16"/>
          <p:cNvGrpSpPr/>
          <p:nvPr/>
        </p:nvGrpSpPr>
        <p:grpSpPr>
          <a:xfrm>
            <a:off x="7445027" y="2449515"/>
            <a:ext cx="752187" cy="731966"/>
            <a:chOff x="3521700" y="2434800"/>
            <a:chExt cx="805167" cy="800400"/>
          </a:xfrm>
        </p:grpSpPr>
        <p:sp>
          <p:nvSpPr>
            <p:cNvPr id="130" name="Google Shape;130;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3.</a:t>
              </a:r>
              <a:endParaRPr sz="2500">
                <a:solidFill>
                  <a:schemeClr val="dk1"/>
                </a:solidFill>
                <a:latin typeface="Muli"/>
                <a:ea typeface="Muli"/>
                <a:cs typeface="Muli"/>
                <a:sym typeface="Muli"/>
              </a:endParaRPr>
            </a:p>
          </p:txBody>
        </p:sp>
      </p:grpSp>
      <p:sp>
        <p:nvSpPr>
          <p:cNvPr id="132" name="Google Shape;132;p16"/>
          <p:cNvSpPr/>
          <p:nvPr/>
        </p:nvSpPr>
        <p:spPr>
          <a:xfrm>
            <a:off x="930545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Proyecto Individual</a:t>
            </a:r>
            <a:endParaRPr sz="1100">
              <a:latin typeface="Muli"/>
              <a:ea typeface="Muli"/>
              <a:cs typeface="Muli"/>
              <a:sym typeface="Muli"/>
            </a:endParaRPr>
          </a:p>
        </p:txBody>
      </p:sp>
      <p:sp>
        <p:nvSpPr>
          <p:cNvPr id="133" name="Google Shape;133;p16"/>
          <p:cNvSpPr/>
          <p:nvPr/>
        </p:nvSpPr>
        <p:spPr>
          <a:xfrm>
            <a:off x="434201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Java</a:t>
            </a:r>
            <a:endParaRPr sz="1100">
              <a:latin typeface="Muli"/>
              <a:ea typeface="Muli"/>
              <a:cs typeface="Muli"/>
              <a:sym typeface="Muli"/>
            </a:endParaRPr>
          </a:p>
        </p:txBody>
      </p:sp>
      <p:grpSp>
        <p:nvGrpSpPr>
          <p:cNvPr id="134" name="Google Shape;134;p16"/>
          <p:cNvGrpSpPr/>
          <p:nvPr/>
        </p:nvGrpSpPr>
        <p:grpSpPr>
          <a:xfrm>
            <a:off x="4887114" y="6100321"/>
            <a:ext cx="752187" cy="731966"/>
            <a:chOff x="3521700" y="2434800"/>
            <a:chExt cx="805167" cy="800400"/>
          </a:xfrm>
        </p:grpSpPr>
        <p:sp>
          <p:nvSpPr>
            <p:cNvPr id="135" name="Google Shape;135;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2.</a:t>
              </a:r>
              <a:endParaRPr sz="2500">
                <a:solidFill>
                  <a:schemeClr val="dk1"/>
                </a:solidFill>
                <a:latin typeface="Muli"/>
                <a:ea typeface="Muli"/>
                <a:cs typeface="Muli"/>
                <a:sym typeface="Muli"/>
              </a:endParaRPr>
            </a:p>
          </p:txBody>
        </p:sp>
      </p:grpSp>
      <p:cxnSp>
        <p:nvCxnSpPr>
          <p:cNvPr id="137" name="Google Shape;137;p16"/>
          <p:cNvCxnSpPr>
            <a:stCxn id="122" idx="3"/>
            <a:endCxn id="133" idx="0"/>
          </p:cNvCxnSpPr>
          <p:nvPr/>
        </p:nvCxnSpPr>
        <p:spPr>
          <a:xfrm>
            <a:off x="3774600" y="4049535"/>
            <a:ext cx="1486500" cy="603000"/>
          </a:xfrm>
          <a:prstGeom prst="bentConnector2">
            <a:avLst/>
          </a:prstGeom>
          <a:noFill/>
          <a:ln cap="flat" cmpd="sng" w="9525">
            <a:solidFill>
              <a:srgbClr val="B7B7B7"/>
            </a:solidFill>
            <a:prstDash val="dash"/>
            <a:round/>
            <a:headEnd len="med" w="med" type="none"/>
            <a:tailEnd len="med" w="med" type="stealth"/>
          </a:ln>
        </p:spPr>
      </p:cxnSp>
      <p:cxnSp>
        <p:nvCxnSpPr>
          <p:cNvPr id="138" name="Google Shape;138;p16"/>
          <p:cNvCxnSpPr>
            <a:stCxn id="133" idx="3"/>
            <a:endCxn id="128" idx="2"/>
          </p:cNvCxnSpPr>
          <p:nvPr/>
        </p:nvCxnSpPr>
        <p:spPr>
          <a:xfrm flipH="1" rot="10800000">
            <a:off x="6180113" y="4578006"/>
            <a:ext cx="1638900" cy="603000"/>
          </a:xfrm>
          <a:prstGeom prst="bentConnector2">
            <a:avLst/>
          </a:prstGeom>
          <a:noFill/>
          <a:ln cap="flat" cmpd="sng" w="9525">
            <a:solidFill>
              <a:srgbClr val="B7B7B7"/>
            </a:solidFill>
            <a:prstDash val="dash"/>
            <a:round/>
            <a:headEnd len="med" w="med" type="none"/>
            <a:tailEnd len="med" w="med" type="stealth"/>
          </a:ln>
        </p:spPr>
      </p:cxnSp>
      <p:cxnSp>
        <p:nvCxnSpPr>
          <p:cNvPr id="139" name="Google Shape;139;p16"/>
          <p:cNvCxnSpPr>
            <a:stCxn id="128" idx="3"/>
            <a:endCxn id="132" idx="0"/>
          </p:cNvCxnSpPr>
          <p:nvPr/>
        </p:nvCxnSpPr>
        <p:spPr>
          <a:xfrm>
            <a:off x="8738025" y="4049535"/>
            <a:ext cx="1486500" cy="603000"/>
          </a:xfrm>
          <a:prstGeom prst="bentConnector2">
            <a:avLst/>
          </a:prstGeom>
          <a:noFill/>
          <a:ln cap="flat" cmpd="sng" w="9525">
            <a:solidFill>
              <a:srgbClr val="B7B7B7"/>
            </a:solidFill>
            <a:prstDash val="dash"/>
            <a:round/>
            <a:headEnd len="med" w="med" type="none"/>
            <a:tailEnd len="med" w="med" type="stealth"/>
          </a:ln>
        </p:spPr>
      </p:cxnSp>
      <p:grpSp>
        <p:nvGrpSpPr>
          <p:cNvPr id="140" name="Google Shape;140;p16"/>
          <p:cNvGrpSpPr/>
          <p:nvPr/>
        </p:nvGrpSpPr>
        <p:grpSpPr>
          <a:xfrm>
            <a:off x="9850554" y="6100321"/>
            <a:ext cx="752187" cy="731966"/>
            <a:chOff x="3521700" y="2434800"/>
            <a:chExt cx="805167" cy="800400"/>
          </a:xfrm>
        </p:grpSpPr>
        <p:sp>
          <p:nvSpPr>
            <p:cNvPr id="141" name="Google Shape;141;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4.</a:t>
              </a:r>
              <a:endParaRPr sz="2500">
                <a:solidFill>
                  <a:schemeClr val="dk1"/>
                </a:solidFill>
                <a:latin typeface="Muli"/>
                <a:ea typeface="Muli"/>
                <a:cs typeface="Muli"/>
                <a:sym typeface="Muli"/>
              </a:endParaRPr>
            </a:p>
          </p:txBody>
        </p:sp>
      </p:grpSp>
      <p:cxnSp>
        <p:nvCxnSpPr>
          <p:cNvPr id="143" name="Google Shape;143;p16"/>
          <p:cNvCxnSpPr>
            <a:stCxn id="124" idx="4"/>
            <a:endCxn id="122" idx="0"/>
          </p:cNvCxnSpPr>
          <p:nvPr/>
        </p:nvCxnSpPr>
        <p:spPr>
          <a:xfrm>
            <a:off x="2855467" y="3181481"/>
            <a:ext cx="0" cy="339600"/>
          </a:xfrm>
          <a:prstGeom prst="straightConnector1">
            <a:avLst/>
          </a:prstGeom>
          <a:noFill/>
          <a:ln cap="flat" cmpd="sng" w="9525">
            <a:solidFill>
              <a:srgbClr val="33B7EE"/>
            </a:solidFill>
            <a:prstDash val="solid"/>
            <a:round/>
            <a:headEnd len="med" w="med" type="none"/>
            <a:tailEnd len="med" w="med" type="none"/>
          </a:ln>
        </p:spPr>
      </p:cxnSp>
      <p:cxnSp>
        <p:nvCxnSpPr>
          <p:cNvPr id="144" name="Google Shape;144;p16"/>
          <p:cNvCxnSpPr>
            <a:stCxn id="130" idx="4"/>
            <a:endCxn id="128" idx="0"/>
          </p:cNvCxnSpPr>
          <p:nvPr/>
        </p:nvCxnSpPr>
        <p:spPr>
          <a:xfrm>
            <a:off x="7818893" y="3181481"/>
            <a:ext cx="0" cy="339600"/>
          </a:xfrm>
          <a:prstGeom prst="straightConnector1">
            <a:avLst/>
          </a:prstGeom>
          <a:noFill/>
          <a:ln cap="flat" cmpd="sng" w="9525">
            <a:solidFill>
              <a:srgbClr val="33B7EE"/>
            </a:solidFill>
            <a:prstDash val="solid"/>
            <a:round/>
            <a:headEnd len="med" w="med" type="none"/>
            <a:tailEnd len="med" w="med" type="none"/>
          </a:ln>
        </p:spPr>
      </p:cxnSp>
      <p:sp>
        <p:nvSpPr>
          <p:cNvPr id="145" name="Google Shape;145;p16"/>
          <p:cNvSpPr txBox="1"/>
          <p:nvPr/>
        </p:nvSpPr>
        <p:spPr>
          <a:xfrm>
            <a:off x="6745212" y="5181000"/>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Level Up!🚀</a:t>
            </a:r>
            <a:endParaRPr>
              <a:latin typeface="Calibri"/>
              <a:ea typeface="Calibri"/>
              <a:cs typeface="Calibri"/>
              <a:sym typeface="Calibri"/>
            </a:endParaRPr>
          </a:p>
        </p:txBody>
      </p:sp>
      <p:sp>
        <p:nvSpPr>
          <p:cNvPr id="146" name="Google Shape;146;p16"/>
          <p:cNvSpPr txBox="1"/>
          <p:nvPr/>
        </p:nvSpPr>
        <p:spPr>
          <a:xfrm>
            <a:off x="10377624" y="5801488"/>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 level🥇</a:t>
            </a:r>
            <a:endParaRPr>
              <a:latin typeface="Calibri"/>
              <a:ea typeface="Calibri"/>
              <a:cs typeface="Calibri"/>
              <a:sym typeface="Calibri"/>
            </a:endParaRPr>
          </a:p>
        </p:txBody>
      </p:sp>
      <p:cxnSp>
        <p:nvCxnSpPr>
          <p:cNvPr id="147" name="Google Shape;147;p16"/>
          <p:cNvCxnSpPr/>
          <p:nvPr/>
        </p:nvCxnSpPr>
        <p:spPr>
          <a:xfrm>
            <a:off x="5261086" y="5735306"/>
            <a:ext cx="0" cy="339300"/>
          </a:xfrm>
          <a:prstGeom prst="straightConnector1">
            <a:avLst/>
          </a:prstGeom>
          <a:noFill/>
          <a:ln cap="flat" cmpd="sng" w="9525">
            <a:solidFill>
              <a:srgbClr val="33B7EE"/>
            </a:solidFill>
            <a:prstDash val="solid"/>
            <a:round/>
            <a:headEnd len="med" w="med" type="none"/>
            <a:tailEnd len="med" w="med" type="none"/>
          </a:ln>
        </p:spPr>
      </p:cxnSp>
      <p:cxnSp>
        <p:nvCxnSpPr>
          <p:cNvPr id="148" name="Google Shape;148;p16"/>
          <p:cNvCxnSpPr/>
          <p:nvPr/>
        </p:nvCxnSpPr>
        <p:spPr>
          <a:xfrm>
            <a:off x="10226661" y="5735293"/>
            <a:ext cx="0" cy="339300"/>
          </a:xfrm>
          <a:prstGeom prst="straightConnector1">
            <a:avLst/>
          </a:prstGeom>
          <a:noFill/>
          <a:ln cap="flat" cmpd="sng" w="9525">
            <a:solidFill>
              <a:srgbClr val="33B7EE"/>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7"/>
          <p:cNvSpPr txBox="1"/>
          <p:nvPr/>
        </p:nvSpPr>
        <p:spPr>
          <a:xfrm>
            <a:off x="2541225" y="3438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REPASO CLASE ANTERIOR</a:t>
            </a:r>
            <a:endParaRPr sz="4000">
              <a:solidFill>
                <a:schemeClr val="dk1"/>
              </a:solidFill>
              <a:latin typeface="Muli"/>
              <a:ea typeface="Muli"/>
              <a:cs typeface="Muli"/>
              <a:sym typeface="Muli"/>
            </a:endParaRPr>
          </a:p>
        </p:txBody>
      </p:sp>
      <p:sp>
        <p:nvSpPr>
          <p:cNvPr id="154" name="Google Shape;154;p17"/>
          <p:cNvSpPr txBox="1"/>
          <p:nvPr/>
        </p:nvSpPr>
        <p:spPr>
          <a:xfrm>
            <a:off x="2613875" y="86412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55" name="Google Shape;155;p17"/>
          <p:cNvSpPr txBox="1"/>
          <p:nvPr/>
        </p:nvSpPr>
        <p:spPr>
          <a:xfrm>
            <a:off x="3620025" y="3148063"/>
            <a:ext cx="56748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En la clase anterior trabajamos 📚:</a:t>
            </a:r>
            <a:endParaRPr sz="2000">
              <a:solidFill>
                <a:schemeClr val="dk1"/>
              </a:solidFill>
              <a:latin typeface="Muli"/>
              <a:ea typeface="Muli"/>
              <a:cs typeface="Muli"/>
              <a:sym typeface="Muli"/>
            </a:endParaRPr>
          </a:p>
          <a:p>
            <a:pPr indent="-355600" lvl="0" marL="457200" rtl="0" algn="l">
              <a:spcBef>
                <a:spcPts val="1000"/>
              </a:spcBef>
              <a:spcAft>
                <a:spcPts val="1000"/>
              </a:spcAft>
              <a:buClr>
                <a:srgbClr val="5EBEEC"/>
              </a:buClr>
              <a:buSzPts val="2000"/>
              <a:buFont typeface="Muli"/>
              <a:buChar char="✓"/>
            </a:pPr>
            <a:r>
              <a:rPr i="1" lang="en-US" sz="2000">
                <a:solidFill>
                  <a:schemeClr val="dk1"/>
                </a:solidFill>
                <a:latin typeface="Muli"/>
                <a:ea typeface="Muli"/>
                <a:cs typeface="Muli"/>
                <a:sym typeface="Muli"/>
              </a:rPr>
              <a:t>Métodos constructores e instanciación de objetos</a:t>
            </a:r>
            <a:endParaRPr i="1" sz="2000">
              <a:solidFill>
                <a:schemeClr val="dk1"/>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18"/>
          <p:cNvSpPr txBox="1"/>
          <p:nvPr/>
        </p:nvSpPr>
        <p:spPr>
          <a:xfrm>
            <a:off x="2357825" y="253625"/>
            <a:ext cx="662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LEARNING PATHWAY</a:t>
            </a:r>
            <a:endParaRPr sz="4000">
              <a:solidFill>
                <a:schemeClr val="dk1"/>
              </a:solidFill>
              <a:latin typeface="Muli"/>
              <a:ea typeface="Muli"/>
              <a:cs typeface="Muli"/>
              <a:sym typeface="Muli"/>
            </a:endParaRPr>
          </a:p>
        </p:txBody>
      </p:sp>
      <p:sp>
        <p:nvSpPr>
          <p:cNvPr id="161" name="Google Shape;161;p18"/>
          <p:cNvSpPr/>
          <p:nvPr/>
        </p:nvSpPr>
        <p:spPr>
          <a:xfrm>
            <a:off x="1957625" y="4424025"/>
            <a:ext cx="2358600" cy="1001700"/>
          </a:xfrm>
          <a:prstGeom prst="roundRect">
            <a:avLst>
              <a:gd fmla="val 16667" name="adj"/>
            </a:avLst>
          </a:prstGeom>
          <a:solidFill>
            <a:srgbClr val="5EBE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Muli"/>
                <a:ea typeface="Muli"/>
                <a:cs typeface="Muli"/>
                <a:sym typeface="Muli"/>
              </a:rPr>
              <a:t>El Paradigma de Orientación a Objetos</a:t>
            </a:r>
            <a:endParaRPr b="1" sz="1600">
              <a:latin typeface="Muli"/>
              <a:ea typeface="Muli"/>
              <a:cs typeface="Muli"/>
              <a:sym typeface="Muli"/>
            </a:endParaRPr>
          </a:p>
        </p:txBody>
      </p:sp>
      <p:sp>
        <p:nvSpPr>
          <p:cNvPr id="162" name="Google Shape;162;p18"/>
          <p:cNvSpPr txBox="1"/>
          <p:nvPr/>
        </p:nvSpPr>
        <p:spPr>
          <a:xfrm>
            <a:off x="1957613" y="5514650"/>
            <a:ext cx="167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Encapsulamiento: Modificadores de acceso.</a:t>
            </a:r>
            <a:endParaRPr>
              <a:latin typeface="Calibri"/>
              <a:ea typeface="Calibri"/>
              <a:cs typeface="Calibri"/>
              <a:sym typeface="Calibri"/>
            </a:endParaRPr>
          </a:p>
        </p:txBody>
      </p:sp>
      <p:grpSp>
        <p:nvGrpSpPr>
          <p:cNvPr id="163" name="Google Shape;163;p18"/>
          <p:cNvGrpSpPr/>
          <p:nvPr/>
        </p:nvGrpSpPr>
        <p:grpSpPr>
          <a:xfrm>
            <a:off x="1957625" y="2998025"/>
            <a:ext cx="800400" cy="800400"/>
            <a:chOff x="3521700" y="2434800"/>
            <a:chExt cx="800400" cy="800400"/>
          </a:xfrm>
        </p:grpSpPr>
        <p:sp>
          <p:nvSpPr>
            <p:cNvPr id="164" name="Google Shape;164;p18"/>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3598500" y="2434800"/>
              <a:ext cx="6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Muli"/>
                  <a:ea typeface="Muli"/>
                  <a:cs typeface="Muli"/>
                  <a:sym typeface="Muli"/>
                </a:rPr>
                <a:t>4.5</a:t>
              </a:r>
              <a:endParaRPr sz="4000">
                <a:solidFill>
                  <a:schemeClr val="dk1"/>
                </a:solidFill>
                <a:latin typeface="Muli"/>
                <a:ea typeface="Muli"/>
                <a:cs typeface="Muli"/>
                <a:sym typeface="Muli"/>
              </a:endParaRPr>
            </a:p>
          </p:txBody>
        </p:sp>
      </p:grpSp>
      <p:cxnSp>
        <p:nvCxnSpPr>
          <p:cNvPr id="166" name="Google Shape;166;p18"/>
          <p:cNvCxnSpPr>
            <a:stCxn id="165" idx="2"/>
          </p:cNvCxnSpPr>
          <p:nvPr/>
        </p:nvCxnSpPr>
        <p:spPr>
          <a:xfrm>
            <a:off x="2357825" y="3552125"/>
            <a:ext cx="0" cy="841500"/>
          </a:xfrm>
          <a:prstGeom prst="straightConnector1">
            <a:avLst/>
          </a:prstGeom>
          <a:noFill/>
          <a:ln cap="flat" cmpd="sng" w="9525">
            <a:solidFill>
              <a:srgbClr val="33B7EE"/>
            </a:solidFill>
            <a:prstDash val="solid"/>
            <a:round/>
            <a:headEnd len="med" w="med" type="none"/>
            <a:tailEnd len="med" w="med" type="none"/>
          </a:ln>
        </p:spPr>
      </p:cxnSp>
      <p:cxnSp>
        <p:nvCxnSpPr>
          <p:cNvPr id="167" name="Google Shape;167;p18"/>
          <p:cNvCxnSpPr>
            <a:stCxn id="161" idx="3"/>
            <a:endCxn id="168" idx="1"/>
          </p:cNvCxnSpPr>
          <p:nvPr/>
        </p:nvCxnSpPr>
        <p:spPr>
          <a:xfrm>
            <a:off x="4316225" y="4924875"/>
            <a:ext cx="1045200" cy="600"/>
          </a:xfrm>
          <a:prstGeom prst="bentConnector3">
            <a:avLst>
              <a:gd fmla="val 49996" name="adj1"/>
            </a:avLst>
          </a:prstGeom>
          <a:noFill/>
          <a:ln cap="flat" cmpd="sng" w="9525">
            <a:solidFill>
              <a:srgbClr val="B7B7B7"/>
            </a:solidFill>
            <a:prstDash val="dash"/>
            <a:round/>
            <a:headEnd len="med" w="med" type="none"/>
            <a:tailEnd len="med" w="med" type="stealth"/>
          </a:ln>
        </p:spPr>
      </p:cxnSp>
      <p:sp>
        <p:nvSpPr>
          <p:cNvPr id="169" name="Google Shape;169;p18"/>
          <p:cNvSpPr txBox="1"/>
          <p:nvPr/>
        </p:nvSpPr>
        <p:spPr>
          <a:xfrm>
            <a:off x="2830645" y="3198113"/>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70" name="Google Shape;170;p18"/>
          <p:cNvSpPr txBox="1"/>
          <p:nvPr/>
        </p:nvSpPr>
        <p:spPr>
          <a:xfrm>
            <a:off x="2415950" y="896900"/>
            <a:ext cx="384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¿Sobre qué temas trabajaremos?</a:t>
            </a:r>
            <a:endParaRPr sz="1300">
              <a:solidFill>
                <a:schemeClr val="dk1"/>
              </a:solidFill>
              <a:latin typeface="Calibri"/>
              <a:ea typeface="Calibri"/>
              <a:cs typeface="Calibri"/>
              <a:sym typeface="Calibri"/>
            </a:endParaRPr>
          </a:p>
        </p:txBody>
      </p:sp>
      <p:sp>
        <p:nvSpPr>
          <p:cNvPr id="168" name="Google Shape;168;p18"/>
          <p:cNvSpPr/>
          <p:nvPr/>
        </p:nvSpPr>
        <p:spPr>
          <a:xfrm>
            <a:off x="5361350" y="4621427"/>
            <a:ext cx="2358600" cy="606300"/>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Muli"/>
                <a:ea typeface="Muli"/>
                <a:cs typeface="Muli"/>
                <a:sym typeface="Muli"/>
              </a:rPr>
              <a:t>Modificadores de acceso</a:t>
            </a:r>
            <a:endParaRPr sz="1300">
              <a:latin typeface="Muli"/>
              <a:ea typeface="Muli"/>
              <a:cs typeface="Muli"/>
              <a:sym typeface="Muli"/>
            </a:endParaRPr>
          </a:p>
        </p:txBody>
      </p:sp>
      <p:sp>
        <p:nvSpPr>
          <p:cNvPr id="171" name="Google Shape;171;p18"/>
          <p:cNvSpPr/>
          <p:nvPr/>
        </p:nvSpPr>
        <p:spPr>
          <a:xfrm>
            <a:off x="8765075" y="4621425"/>
            <a:ext cx="1748700" cy="6063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Muli"/>
                <a:ea typeface="Muli"/>
                <a:cs typeface="Muli"/>
                <a:sym typeface="Muli"/>
              </a:rPr>
              <a:t>CuentaBancaria 3.0</a:t>
            </a:r>
            <a:endParaRPr sz="1300">
              <a:latin typeface="Muli"/>
              <a:ea typeface="Muli"/>
              <a:cs typeface="Muli"/>
              <a:sym typeface="Muli"/>
            </a:endParaRPr>
          </a:p>
        </p:txBody>
      </p:sp>
      <p:cxnSp>
        <p:nvCxnSpPr>
          <p:cNvPr id="172" name="Google Shape;172;p18"/>
          <p:cNvCxnSpPr>
            <a:stCxn id="168" idx="3"/>
            <a:endCxn id="171" idx="1"/>
          </p:cNvCxnSpPr>
          <p:nvPr/>
        </p:nvCxnSpPr>
        <p:spPr>
          <a:xfrm>
            <a:off x="7719950" y="4924577"/>
            <a:ext cx="1045200" cy="600"/>
          </a:xfrm>
          <a:prstGeom prst="bentConnector3">
            <a:avLst>
              <a:gd fmla="val 49996" name="adj1"/>
            </a:avLst>
          </a:prstGeom>
          <a:noFill/>
          <a:ln cap="flat" cmpd="sng" w="9525">
            <a:solidFill>
              <a:srgbClr val="B7B7B7"/>
            </a:solidFill>
            <a:prstDash val="dash"/>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19"/>
          <p:cNvSpPr txBox="1"/>
          <p:nvPr/>
        </p:nvSpPr>
        <p:spPr>
          <a:xfrm>
            <a:off x="2580500" y="20632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OBJETIVOS DE APRENDIZAJE</a:t>
            </a:r>
            <a:endParaRPr sz="4000">
              <a:solidFill>
                <a:schemeClr val="dk1"/>
              </a:solidFill>
              <a:latin typeface="Muli"/>
              <a:ea typeface="Muli"/>
              <a:cs typeface="Muli"/>
              <a:sym typeface="Muli"/>
            </a:endParaRPr>
          </a:p>
        </p:txBody>
      </p:sp>
      <p:sp>
        <p:nvSpPr>
          <p:cNvPr id="178" name="Google Shape;178;p19"/>
          <p:cNvSpPr txBox="1"/>
          <p:nvPr/>
        </p:nvSpPr>
        <p:spPr>
          <a:xfrm>
            <a:off x="2653150" y="86412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a:t>
            </a:r>
            <a:r>
              <a:rPr lang="en-US" sz="1300">
                <a:solidFill>
                  <a:schemeClr val="dk1"/>
                </a:solidFill>
                <a:latin typeface="Calibri"/>
                <a:ea typeface="Calibri"/>
                <a:cs typeface="Calibri"/>
                <a:sym typeface="Calibri"/>
              </a:rPr>
              <a:t>Qué aprenderemos?</a:t>
            </a:r>
            <a:endParaRPr sz="1300">
              <a:solidFill>
                <a:schemeClr val="dk1"/>
              </a:solidFill>
              <a:latin typeface="Calibri"/>
              <a:ea typeface="Calibri"/>
              <a:cs typeface="Calibri"/>
              <a:sym typeface="Calibri"/>
            </a:endParaRPr>
          </a:p>
        </p:txBody>
      </p:sp>
      <p:sp>
        <p:nvSpPr>
          <p:cNvPr id="179" name="Google Shape;179;p19"/>
          <p:cNvSpPr txBox="1"/>
          <p:nvPr/>
        </p:nvSpPr>
        <p:spPr>
          <a:xfrm>
            <a:off x="3807750" y="3244463"/>
            <a:ext cx="567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chemeClr val="dk1"/>
                </a:solidFill>
                <a:latin typeface="Muli"/>
                <a:ea typeface="Muli"/>
                <a:cs typeface="Muli"/>
                <a:sym typeface="Muli"/>
              </a:rPr>
              <a:t>Comprender el concepto de encapsulamiento</a:t>
            </a:r>
            <a:endParaRPr b="1" i="1" sz="2000">
              <a:solidFill>
                <a:schemeClr val="dk1"/>
              </a:solidFill>
              <a:latin typeface="Muli"/>
              <a:ea typeface="Muli"/>
              <a:cs typeface="Muli"/>
              <a:sym typeface="Muli"/>
            </a:endParaRPr>
          </a:p>
        </p:txBody>
      </p:sp>
      <p:sp>
        <p:nvSpPr>
          <p:cNvPr id="180" name="Google Shape;180;p19"/>
          <p:cNvSpPr txBox="1"/>
          <p:nvPr/>
        </p:nvSpPr>
        <p:spPr>
          <a:xfrm>
            <a:off x="3807750" y="4089475"/>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US" sz="2000">
                <a:solidFill>
                  <a:schemeClr val="dk1"/>
                </a:solidFill>
                <a:latin typeface="Muli"/>
                <a:ea typeface="Muli"/>
                <a:cs typeface="Muli"/>
                <a:sym typeface="Muli"/>
              </a:rPr>
              <a:t>Aprender la </a:t>
            </a:r>
            <a:r>
              <a:rPr b="1" i="1" lang="en-US" sz="2000">
                <a:solidFill>
                  <a:schemeClr val="dk1"/>
                </a:solidFill>
                <a:latin typeface="Muli"/>
                <a:ea typeface="Muli"/>
                <a:cs typeface="Muli"/>
                <a:sym typeface="Muli"/>
              </a:rPr>
              <a:t>utilización</a:t>
            </a:r>
            <a:r>
              <a:rPr b="1" i="1" lang="en-US" sz="2000">
                <a:solidFill>
                  <a:schemeClr val="dk1"/>
                </a:solidFill>
                <a:latin typeface="Muli"/>
                <a:ea typeface="Muli"/>
                <a:cs typeface="Muli"/>
                <a:sym typeface="Muli"/>
              </a:rPr>
              <a:t> de accesadores y mutadores</a:t>
            </a:r>
            <a:endParaRPr b="1" sz="2000">
              <a:latin typeface="Muli"/>
              <a:ea typeface="Muli"/>
              <a:cs typeface="Muli"/>
              <a:sym typeface="Muli"/>
            </a:endParaRPr>
          </a:p>
        </p:txBody>
      </p:sp>
      <p:sp>
        <p:nvSpPr>
          <p:cNvPr id="181" name="Google Shape;181;p19"/>
          <p:cNvSpPr txBox="1"/>
          <p:nvPr/>
        </p:nvSpPr>
        <p:spPr>
          <a:xfrm>
            <a:off x="3807750" y="5050863"/>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rgbClr val="000000"/>
                </a:solidFill>
                <a:latin typeface="Muli"/>
                <a:ea typeface="Muli"/>
                <a:cs typeface="Muli"/>
                <a:sym typeface="Muli"/>
              </a:rPr>
              <a:t>Comprender cómo aplicar los métodos de acceso y modificación de objetos.</a:t>
            </a:r>
            <a:endParaRPr b="1" i="1" sz="2000">
              <a:solidFill>
                <a:srgbClr val="000000"/>
              </a:solidFill>
              <a:latin typeface="Muli"/>
              <a:ea typeface="Muli"/>
              <a:cs typeface="Muli"/>
              <a:sym typeface="Muli"/>
            </a:endParaRPr>
          </a:p>
        </p:txBody>
      </p:sp>
      <p:cxnSp>
        <p:nvCxnSpPr>
          <p:cNvPr id="182" name="Google Shape;182;p19"/>
          <p:cNvCxnSpPr>
            <a:stCxn id="183" idx="2"/>
          </p:cNvCxnSpPr>
          <p:nvPr/>
        </p:nvCxnSpPr>
        <p:spPr>
          <a:xfrm>
            <a:off x="3228025" y="3618898"/>
            <a:ext cx="4800" cy="2038500"/>
          </a:xfrm>
          <a:prstGeom prst="straightConnector1">
            <a:avLst/>
          </a:prstGeom>
          <a:noFill/>
          <a:ln cap="flat" cmpd="sng" w="76200">
            <a:solidFill>
              <a:srgbClr val="FDD015"/>
            </a:solidFill>
            <a:prstDash val="solid"/>
            <a:round/>
            <a:headEnd len="med" w="med" type="none"/>
            <a:tailEnd len="med" w="med" type="none"/>
          </a:ln>
        </p:spPr>
      </p:cxnSp>
      <p:grpSp>
        <p:nvGrpSpPr>
          <p:cNvPr id="184" name="Google Shape;184;p19"/>
          <p:cNvGrpSpPr/>
          <p:nvPr/>
        </p:nvGrpSpPr>
        <p:grpSpPr>
          <a:xfrm>
            <a:off x="2874339" y="3259701"/>
            <a:ext cx="707372" cy="718394"/>
            <a:chOff x="-1007627" y="1743900"/>
            <a:chExt cx="2655300" cy="2688600"/>
          </a:xfrm>
        </p:grpSpPr>
        <p:sp>
          <p:nvSpPr>
            <p:cNvPr id="185" name="Google Shape;185;p1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86" name="Google Shape;186;p1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83" name="Google Shape;183;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187" name="Google Shape;187;p19"/>
          <p:cNvGrpSpPr/>
          <p:nvPr/>
        </p:nvGrpSpPr>
        <p:grpSpPr>
          <a:xfrm>
            <a:off x="2874339" y="4130473"/>
            <a:ext cx="707372" cy="718394"/>
            <a:chOff x="-1007627" y="1743900"/>
            <a:chExt cx="2655300" cy="2688600"/>
          </a:xfrm>
        </p:grpSpPr>
        <p:sp>
          <p:nvSpPr>
            <p:cNvPr id="188" name="Google Shape;188;p1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189" name="Google Shape;189;p1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190" name="Google Shape;190;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191" name="Google Shape;191;p19"/>
          <p:cNvGrpSpPr/>
          <p:nvPr/>
        </p:nvGrpSpPr>
        <p:grpSpPr>
          <a:xfrm>
            <a:off x="2874339" y="5001245"/>
            <a:ext cx="707372" cy="718394"/>
            <a:chOff x="-1007627" y="1743900"/>
            <a:chExt cx="2655300" cy="2688600"/>
          </a:xfrm>
        </p:grpSpPr>
        <p:sp>
          <p:nvSpPr>
            <p:cNvPr id="192" name="Google Shape;192;p1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193" name="Google Shape;193;p1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194" name="Google Shape;194;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0"/>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Rompehielo</a:t>
            </a:r>
            <a:r>
              <a:rPr lang="en-US" sz="4000">
                <a:solidFill>
                  <a:schemeClr val="dk1"/>
                </a:solidFill>
                <a:latin typeface="Calibri"/>
                <a:ea typeface="Calibri"/>
                <a:cs typeface="Calibri"/>
                <a:sym typeface="Calibri"/>
              </a:rPr>
              <a:t>🥶</a:t>
            </a:r>
            <a:endParaRPr sz="4000">
              <a:solidFill>
                <a:schemeClr val="dk1"/>
              </a:solidFill>
              <a:latin typeface="Muli"/>
              <a:ea typeface="Muli"/>
              <a:cs typeface="Muli"/>
              <a:sym typeface="Muli"/>
            </a:endParaRPr>
          </a:p>
        </p:txBody>
      </p:sp>
      <p:sp>
        <p:nvSpPr>
          <p:cNvPr id="200" name="Google Shape;200;p20"/>
          <p:cNvSpPr txBox="1"/>
          <p:nvPr/>
        </p:nvSpPr>
        <p:spPr>
          <a:xfrm>
            <a:off x="914425" y="13678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¿Nos conocemos?</a:t>
            </a:r>
            <a:endParaRPr sz="1300">
              <a:solidFill>
                <a:schemeClr val="dk1"/>
              </a:solidFill>
              <a:latin typeface="Calibri"/>
              <a:ea typeface="Calibri"/>
              <a:cs typeface="Calibri"/>
              <a:sym typeface="Calibri"/>
            </a:endParaRPr>
          </a:p>
        </p:txBody>
      </p:sp>
      <p:sp>
        <p:nvSpPr>
          <p:cNvPr id="201" name="Google Shape;201;p20"/>
          <p:cNvSpPr txBox="1"/>
          <p:nvPr/>
        </p:nvSpPr>
        <p:spPr>
          <a:xfrm>
            <a:off x="914425" y="1897700"/>
            <a:ext cx="9670500" cy="52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¿Esto es una receta?: 🙌</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Tenemos en nuestras manos una receta de cocina super especial! Lo que la hace tan especial, es que es </a:t>
            </a:r>
            <a:r>
              <a:rPr lang="en-US" sz="2000">
                <a:solidFill>
                  <a:schemeClr val="dk1"/>
                </a:solidFill>
                <a:latin typeface="Muli"/>
                <a:ea typeface="Muli"/>
                <a:cs typeface="Muli"/>
                <a:sym typeface="Muli"/>
              </a:rPr>
              <a:t>secreta</a:t>
            </a:r>
            <a:r>
              <a:rPr lang="en-US" sz="2000">
                <a:solidFill>
                  <a:schemeClr val="dk1"/>
                </a:solidFill>
                <a:latin typeface="Muli"/>
                <a:ea typeface="Muli"/>
                <a:cs typeface="Muli"/>
                <a:sym typeface="Muli"/>
              </a:rPr>
              <a:t>. Pero, podemos darte algunas pistas…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La receta lleva los siguientes ingredientes:</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Harina</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Huevos</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Leche</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Esencia sabor vainilla</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¿Pueden adivinar qué vamos a cocinar? Levanten la mano o respondan en el chat!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Así como la receta completa está oculta, en POO podemos decidir qué información de un objeto mostrar y qué mantener oculta mediante el </a:t>
            </a:r>
            <a:r>
              <a:rPr lang="en-US" sz="2000">
                <a:solidFill>
                  <a:schemeClr val="dk1"/>
                </a:solidFill>
                <a:latin typeface="Muli"/>
                <a:ea typeface="Muli"/>
                <a:cs typeface="Muli"/>
                <a:sym typeface="Muli"/>
              </a:rPr>
              <a:t>encapsulamiento y los modificadores de acceso</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