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7581900" cx="13436600"/>
  <p:notesSz cx="13436600" cy="7581900"/>
  <p:embeddedFontLst>
    <p:embeddedFont>
      <p:font typeface="Tahom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Tahoma-bold.fntdata"/><Relationship Id="rId23" Type="http://schemas.openxmlformats.org/officeDocument/2006/relationships/slide" Target="slides/slide18.xml"/><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43650" y="3601400"/>
            <a:ext cx="10749275" cy="34118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a71f439c3_1_0: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a71f439c3_1_0: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8835d2458_0_49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8835d2458_0_49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Pensar juegos disparadores, o preguntas disparadoras para introducir el tema de la clase.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a71f439c3_1_278: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a71f439c3_1_278: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01aa8c7c0_0_21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01aa8c7c0_0_21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01aa8c7c0_0_24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01aa8c7c0_0_24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99879194e_0_6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99879194e_0_6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a71f439c3_1_287: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a71f439c3_1_287: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97cc1863f_0_1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97cc1863f_0_1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97cc1863f_0_1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97cc1863f_0_1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a71f439c3_1_36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a71f439c3_1_36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97cc1863f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97cc1863f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a71f439c3_1_1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a71f439c3_1_1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97cc1863f_0_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97cc1863f_0_4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97cc1863f_0_5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97cc1863f_0_5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e97cc1863f_0_6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e97cc1863f_0_62: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97cc1863f_0_6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97cc1863f_0_6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a71f439c3_1_371: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a71f439c3_1_371: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e97cc1863f_0_12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97cc1863f_0_127: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97cc1863f_0_136: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e97cc1863f_0_136: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97cc1863f_0_14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e97cc1863f_0_14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e97cc1863f_0_15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e97cc1863f_0_15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e97cc1863f_0_16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97cc1863f_0_164: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slides para trabajar teoría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71f439c3_1_2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71f439c3_1_2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97cc1863f_0_173: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97cc1863f_0_173: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Versión 2</a:t>
            </a:r>
            <a:r>
              <a:rPr b="1" lang="en-US"/>
              <a:t>: </a:t>
            </a:r>
            <a:r>
              <a:rPr lang="en-US"/>
              <a:t>slides para trabajar teoría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e01aa8c7c0_0_25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e01aa8c7c0_0_259: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99879194e_0_75: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99879194e_0_75: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Nota: slide para puntualizar lo que se realizará en el ejemplo en vivo, por ejemplo un paso a paso de lo que se verá. Usar en caso de que sea necesario y elegir en qué momento. No es obligatorio que esté acá.</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ea71f439c3_1_6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ea71f439c3_1_6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e01aa8c7c0_0_38: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01aa8c7c0_0_38: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f4a3cb7671_0_0: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f4a3cb7671_0_0:notes"/>
          <p:cNvSpPr txBox="1"/>
          <p:nvPr>
            <p:ph idx="1" type="body"/>
          </p:nvPr>
        </p:nvSpPr>
        <p:spPr>
          <a:xfrm>
            <a:off x="1343650" y="3601400"/>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t>Nota: </a:t>
            </a:r>
            <a:r>
              <a:rPr lang="en-US"/>
              <a:t>slide para incluir la ejercitación de la clase (práctica o teórica).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ea71f439c3_1_72: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ea71f439c3_1_72: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8835d2458_0_344: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g228835d2458_0_344: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ea71f439c3_1_80: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1ea71f439c3_1_80: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a71f439c3_1_103:notes"/>
          <p:cNvSpPr/>
          <p:nvPr>
            <p:ph idx="2" type="sldImg"/>
          </p:nvPr>
        </p:nvSpPr>
        <p:spPr>
          <a:xfrm>
            <a:off x="765821" y="568642"/>
            <a:ext cx="11906100" cy="2843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a71f439c3_1_103:notes"/>
          <p:cNvSpPr txBox="1"/>
          <p:nvPr>
            <p:ph idx="1" type="body"/>
          </p:nvPr>
        </p:nvSpPr>
        <p:spPr>
          <a:xfrm>
            <a:off x="1343660" y="3601403"/>
            <a:ext cx="10749300" cy="341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a71f439c3_1_37: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1ea71f439c3_1_37: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a71f439c3_1_50:notes"/>
          <p:cNvSpPr txBox="1"/>
          <p:nvPr>
            <p:ph idx="1" type="body"/>
          </p:nvPr>
        </p:nvSpPr>
        <p:spPr>
          <a:xfrm>
            <a:off x="1343660" y="3601403"/>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1ea71f439c3_1_50:notes"/>
          <p:cNvSpPr/>
          <p:nvPr>
            <p:ph idx="2" type="sldImg"/>
          </p:nvPr>
        </p:nvSpPr>
        <p:spPr>
          <a:xfrm>
            <a:off x="765234" y="568642"/>
            <a:ext cx="119061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a71f439c3_1_189: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1ea71f439c3_1_189: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99879194e_0_2: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799879194e_0_2: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e01aa8c7c0_0_421: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Nota:</a:t>
            </a:r>
            <a:r>
              <a:rPr lang="en-US"/>
              <a:t> usar para recordar los temas vistos en la clase anterior y establecer un puente con los temas que se abordarán en esta clase. </a:t>
            </a:r>
            <a:endParaRPr/>
          </a:p>
        </p:txBody>
      </p:sp>
      <p:sp>
        <p:nvSpPr>
          <p:cNvPr id="182" name="Google Shape;182;g1e01aa8c7c0_0_421: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8835d2458_0_147:notes"/>
          <p:cNvSpPr txBox="1"/>
          <p:nvPr>
            <p:ph idx="1" type="body"/>
          </p:nvPr>
        </p:nvSpPr>
        <p:spPr>
          <a:xfrm>
            <a:off x="1343650" y="3601400"/>
            <a:ext cx="10749300" cy="341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Son los objeivos de la clase. </a:t>
            </a:r>
            <a:endParaRPr/>
          </a:p>
        </p:txBody>
      </p:sp>
      <p:sp>
        <p:nvSpPr>
          <p:cNvPr id="189" name="Google Shape;189;g228835d2458_0_147:notes"/>
          <p:cNvSpPr/>
          <p:nvPr>
            <p:ph idx="2" type="sldImg"/>
          </p:nvPr>
        </p:nvSpPr>
        <p:spPr>
          <a:xfrm>
            <a:off x="2239875" y="568625"/>
            <a:ext cx="8958300" cy="2843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E vertical">
  <p:cSld name="BASE vertical">
    <p:spTree>
      <p:nvGrpSpPr>
        <p:cNvPr id="54" name="Shape 54"/>
        <p:cNvGrpSpPr/>
        <p:nvPr/>
      </p:nvGrpSpPr>
      <p:grpSpPr>
        <a:xfrm>
          <a:off x="0" y="0"/>
          <a:ext cx="0" cy="0"/>
          <a:chOff x="0" y="0"/>
          <a:chExt cx="0" cy="0"/>
        </a:xfrm>
      </p:grpSpPr>
      <p:sp>
        <p:nvSpPr>
          <p:cNvPr id="55" name="Google Shape;55;p11"/>
          <p:cNvSpPr/>
          <p:nvPr/>
        </p:nvSpPr>
        <p:spPr>
          <a:xfrm flipH="1">
            <a:off x="-92" y="-184"/>
            <a:ext cx="3915900" cy="75819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Arial"/>
              <a:ea typeface="Arial"/>
              <a:cs typeface="Arial"/>
              <a:sym typeface="Arial"/>
            </a:endParaRPr>
          </a:p>
        </p:txBody>
      </p:sp>
      <p:sp>
        <p:nvSpPr>
          <p:cNvPr id="56" name="Google Shape;56;p11"/>
          <p:cNvSpPr txBox="1"/>
          <p:nvPr>
            <p:ph idx="12" type="sldNum"/>
          </p:nvPr>
        </p:nvSpPr>
        <p:spPr>
          <a:xfrm>
            <a:off x="12449806" y="6873927"/>
            <a:ext cx="806400" cy="580200"/>
          </a:xfrm>
          <a:prstGeom prst="rect">
            <a:avLst/>
          </a:prstGeom>
          <a:noFill/>
          <a:ln>
            <a:noFill/>
          </a:ln>
        </p:spPr>
        <p:txBody>
          <a:bodyPr anchorCtr="0" anchor="ctr" bIns="134475" lIns="134475" spcFirstLastPara="1" rIns="134475" wrap="square" tIns="1344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1"/>
          <p:cNvSpPr txBox="1"/>
          <p:nvPr>
            <p:ph idx="1" type="subTitle"/>
          </p:nvPr>
        </p:nvSpPr>
        <p:spPr>
          <a:xfrm>
            <a:off x="4536287" y="707604"/>
            <a:ext cx="5944200" cy="7506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3100"/>
              <a:buFont typeface="Encode Sans Condensed Thin"/>
              <a:buNone/>
              <a:defRPr b="0" i="0" sz="2100" u="none" cap="none" strike="noStrike">
                <a:solidFill>
                  <a:srgbClr val="37BBED"/>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100"/>
              <a:buFont typeface="Arial"/>
              <a:buNone/>
              <a:defRPr b="0" i="0" sz="3100" u="none" cap="none" strike="noStrike">
                <a:solidFill>
                  <a:srgbClr val="000000"/>
                </a:solidFill>
                <a:latin typeface="Arial"/>
                <a:ea typeface="Arial"/>
                <a:cs typeface="Arial"/>
                <a:sym typeface="Arial"/>
              </a:defRPr>
            </a:lvl9pPr>
          </a:lstStyle>
          <a:p/>
        </p:txBody>
      </p:sp>
      <p:sp>
        <p:nvSpPr>
          <p:cNvPr id="58" name="Google Shape;58;p11"/>
          <p:cNvSpPr txBox="1"/>
          <p:nvPr>
            <p:ph idx="2" type="body"/>
          </p:nvPr>
        </p:nvSpPr>
        <p:spPr>
          <a:xfrm>
            <a:off x="4536287" y="1790773"/>
            <a:ext cx="8206500" cy="4723500"/>
          </a:xfrm>
          <a:prstGeom prst="rect">
            <a:avLst/>
          </a:prstGeom>
          <a:noFill/>
          <a:ln>
            <a:noFill/>
          </a:ln>
        </p:spPr>
        <p:txBody>
          <a:bodyPr anchorCtr="0" anchor="t" bIns="134475" lIns="134475" spcFirstLastPara="1" rIns="134475" wrap="square" tIns="134475">
            <a:noAutofit/>
          </a:bodyPr>
          <a:lstStyle>
            <a:lvl1pPr indent="-406400" lvl="0" marL="457200" marR="0" rtl="0" algn="l">
              <a:lnSpc>
                <a:spcPct val="115000"/>
              </a:lnSpc>
              <a:spcBef>
                <a:spcPts val="0"/>
              </a:spcBef>
              <a:spcAft>
                <a:spcPts val="0"/>
              </a:spcAft>
              <a:buClr>
                <a:srgbClr val="37BBED"/>
              </a:buClr>
              <a:buSzPts val="2800"/>
              <a:buFont typeface="Noto Sans Symbols"/>
              <a:buChar char="▪"/>
              <a:defRPr b="0" i="0" sz="1600" u="none" cap="none" strike="noStrike">
                <a:solidFill>
                  <a:srgbClr val="595959"/>
                </a:solidFill>
                <a:latin typeface="Calibri"/>
                <a:ea typeface="Calibri"/>
                <a:cs typeface="Calibri"/>
                <a:sym typeface="Calibri"/>
              </a:defRPr>
            </a:lvl1pPr>
            <a:lvl2pPr indent="-361950" lvl="1" marL="914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2pPr>
            <a:lvl3pPr indent="-361950" lvl="2" marL="1371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3pPr>
            <a:lvl4pPr indent="-361950" lvl="3" marL="18288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4pPr>
            <a:lvl5pPr indent="-361950" lvl="4" marL="22860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5pPr>
            <a:lvl6pPr indent="-361950" lvl="5" marL="27432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6pPr>
            <a:lvl7pPr indent="-361950" lvl="6" marL="32004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7pPr>
            <a:lvl8pPr indent="-361950" lvl="7" marL="3657600" marR="0" rtl="0" algn="l">
              <a:lnSpc>
                <a:spcPct val="115000"/>
              </a:lnSpc>
              <a:spcBef>
                <a:spcPts val="2400"/>
              </a:spcBef>
              <a:spcAft>
                <a:spcPts val="0"/>
              </a:spcAft>
              <a:buClr>
                <a:srgbClr val="000000"/>
              </a:buClr>
              <a:buSzPts val="2100"/>
              <a:buFont typeface="Arial"/>
              <a:buChar char="○"/>
              <a:defRPr b="0" i="0" sz="2100" u="none" cap="none" strike="noStrike">
                <a:solidFill>
                  <a:srgbClr val="000000"/>
                </a:solidFill>
                <a:latin typeface="Arial"/>
                <a:ea typeface="Arial"/>
                <a:cs typeface="Arial"/>
                <a:sym typeface="Arial"/>
              </a:defRPr>
            </a:lvl8pPr>
            <a:lvl9pPr indent="-361950" lvl="8" marL="4114800" marR="0" rtl="0" algn="l">
              <a:lnSpc>
                <a:spcPct val="115000"/>
              </a:lnSpc>
              <a:spcBef>
                <a:spcPts val="2400"/>
              </a:spcBef>
              <a:spcAft>
                <a:spcPts val="2400"/>
              </a:spcAft>
              <a:buClr>
                <a:srgbClr val="000000"/>
              </a:buClr>
              <a:buSzPts val="2100"/>
              <a:buFont typeface="Arial"/>
              <a:buChar char="■"/>
              <a:defRPr b="0" i="0" sz="2100" u="none" cap="none" strike="noStrike">
                <a:solidFill>
                  <a:srgbClr val="000000"/>
                </a:solidFill>
                <a:latin typeface="Arial"/>
                <a:ea typeface="Arial"/>
                <a:cs typeface="Arial"/>
                <a:sym typeface="Arial"/>
              </a:defRPr>
            </a:lvl9pPr>
          </a:lstStyle>
          <a:p/>
        </p:txBody>
      </p:sp>
      <p:pic>
        <p:nvPicPr>
          <p:cNvPr id="59" name="Google Shape;59;p11"/>
          <p:cNvPicPr preferRelativeResize="0"/>
          <p:nvPr/>
        </p:nvPicPr>
        <p:blipFill rotWithShape="1">
          <a:blip r:embed="rId2">
            <a:alphaModFix/>
          </a:blip>
          <a:srcRect b="0" l="0" r="0" t="0"/>
          <a:stretch/>
        </p:blipFill>
        <p:spPr>
          <a:xfrm>
            <a:off x="-1" y="-240"/>
            <a:ext cx="3394512" cy="1689610"/>
          </a:xfrm>
          <a:prstGeom prst="rect">
            <a:avLst/>
          </a:prstGeom>
          <a:noFill/>
          <a:ln>
            <a:noFill/>
          </a:ln>
        </p:spPr>
      </p:pic>
      <p:cxnSp>
        <p:nvCxnSpPr>
          <p:cNvPr id="60" name="Google Shape;60;p11"/>
          <p:cNvCxnSpPr/>
          <p:nvPr/>
        </p:nvCxnSpPr>
        <p:spPr>
          <a:xfrm rot="10800000">
            <a:off x="437278" y="3720302"/>
            <a:ext cx="2282700" cy="0"/>
          </a:xfrm>
          <a:prstGeom prst="straightConnector1">
            <a:avLst/>
          </a:prstGeom>
          <a:noFill/>
          <a:ln cap="flat" cmpd="sng" w="9525">
            <a:solidFill>
              <a:srgbClr val="3A4950"/>
            </a:solidFill>
            <a:prstDash val="solid"/>
            <a:round/>
            <a:headEnd len="sm" w="sm" type="none"/>
            <a:tailEnd len="sm" w="sm" type="none"/>
          </a:ln>
        </p:spPr>
      </p:cxnSp>
      <p:sp>
        <p:nvSpPr>
          <p:cNvPr id="61" name="Google Shape;61;p11"/>
          <p:cNvSpPr txBox="1"/>
          <p:nvPr>
            <p:ph idx="3" type="body"/>
          </p:nvPr>
        </p:nvSpPr>
        <p:spPr>
          <a:xfrm>
            <a:off x="414949" y="3946857"/>
            <a:ext cx="3262500" cy="3096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400"/>
              <a:buFont typeface="Arial"/>
              <a:buNone/>
              <a:defRPr b="0" i="0" sz="2400" u="none" cap="none" strike="noStrike">
                <a:solidFill>
                  <a:srgbClr val="0C8DCC"/>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62" name="Google Shape;62;p11"/>
          <p:cNvSpPr txBox="1"/>
          <p:nvPr>
            <p:ph type="title"/>
          </p:nvPr>
        </p:nvSpPr>
        <p:spPr>
          <a:xfrm>
            <a:off x="404281" y="2363887"/>
            <a:ext cx="3511800" cy="1880700"/>
          </a:xfrm>
          <a:prstGeom prst="rect">
            <a:avLst/>
          </a:prstGeom>
          <a:noFill/>
          <a:ln>
            <a:noFill/>
          </a:ln>
        </p:spPr>
        <p:txBody>
          <a:bodyPr anchorCtr="0" anchor="t" bIns="134475" lIns="134475" spcFirstLastPara="1" rIns="134475" wrap="square" tIns="134475">
            <a:noAutofit/>
          </a:bodyPr>
          <a:lstStyle>
            <a:lvl1pPr lvl="0" marR="0" rtl="0" algn="l">
              <a:lnSpc>
                <a:spcPct val="100000"/>
              </a:lnSpc>
              <a:spcBef>
                <a:spcPts val="0"/>
              </a:spcBef>
              <a:spcAft>
                <a:spcPts val="0"/>
              </a:spcAft>
              <a:buClr>
                <a:srgbClr val="000000"/>
              </a:buClr>
              <a:buSzPts val="2900"/>
              <a:buFont typeface="Encode Sans"/>
              <a:buNone/>
              <a:defRPr b="1" i="0" sz="3200" u="none" cap="none" strike="noStrike">
                <a:solidFill>
                  <a:srgbClr val="595959"/>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6200"/>
              <a:buFont typeface="Arial"/>
              <a:buNone/>
              <a:defRPr b="0" i="0" sz="6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1007745" y="2350389"/>
            <a:ext cx="11421000" cy="1592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2015490" y="4245864"/>
            <a:ext cx="9405600" cy="1895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900">
                <a:solidFill>
                  <a:srgbClr val="5EBEEC"/>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671830"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5"/>
          <p:cNvSpPr txBox="1"/>
          <p:nvPr>
            <p:ph idx="2" type="body"/>
          </p:nvPr>
        </p:nvSpPr>
        <p:spPr>
          <a:xfrm>
            <a:off x="6919849" y="1743837"/>
            <a:ext cx="5844900" cy="5004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458026" y="656000"/>
            <a:ext cx="12520500" cy="844200"/>
          </a:xfrm>
          <a:prstGeom prst="rect">
            <a:avLst/>
          </a:prstGeom>
        </p:spPr>
        <p:txBody>
          <a:bodyPr anchorCtr="0" anchor="t" bIns="0" lIns="0" spcFirstLastPara="1" rIns="0" wrap="square" tIns="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458026" y="1698834"/>
            <a:ext cx="12520500" cy="5036100"/>
          </a:xfrm>
          <a:prstGeom prst="rect">
            <a:avLst/>
          </a:prstGeom>
        </p:spPr>
        <p:txBody>
          <a:bodyPr anchorCtr="0" anchor="t" bIns="0" lIns="0" spcFirstLastPara="1" rIns="0" wrap="square" tIns="0">
            <a:spAutoFit/>
          </a:bodyPr>
          <a:lstStyle>
            <a:lvl1pPr indent="-228600" lvl="0" marL="457200" rtl="0">
              <a:spcBef>
                <a:spcPts val="0"/>
              </a:spcBef>
              <a:spcAft>
                <a:spcPts val="0"/>
              </a:spcAft>
              <a:buSzPts val="1400"/>
              <a:buNone/>
              <a:defRPr/>
            </a:lvl1pPr>
            <a:lvl2pPr indent="-228600" lvl="1" marL="914400" rtl="0">
              <a:spcBef>
                <a:spcPts val="0"/>
              </a:spcBef>
              <a:spcAft>
                <a:spcPts val="0"/>
              </a:spcAft>
              <a:buSzPts val="1400"/>
              <a:buNone/>
              <a:defRPr/>
            </a:lvl2pPr>
            <a:lvl3pPr indent="-228600" lvl="2" marL="1371600" rtl="0">
              <a:spcBef>
                <a:spcPts val="0"/>
              </a:spcBef>
              <a:spcAft>
                <a:spcPts val="0"/>
              </a:spcAft>
              <a:buSzPts val="1400"/>
              <a:buNone/>
              <a:defRPr/>
            </a:lvl3pPr>
            <a:lvl4pPr indent="-228600" lvl="3" marL="1828800" rtl="0">
              <a:spcBef>
                <a:spcPts val="0"/>
              </a:spcBef>
              <a:spcAft>
                <a:spcPts val="0"/>
              </a:spcAft>
              <a:buSzPts val="1400"/>
              <a:buNone/>
              <a:defRPr/>
            </a:lvl4pPr>
            <a:lvl5pPr indent="-228600" lvl="4" marL="2286000" rtl="0">
              <a:spcBef>
                <a:spcPts val="0"/>
              </a:spcBef>
              <a:spcAft>
                <a:spcPts val="0"/>
              </a:spcAft>
              <a:buSzPts val="1400"/>
              <a:buNone/>
              <a:defRPr/>
            </a:lvl5pPr>
            <a:lvl6pPr indent="-228600" lvl="5" marL="2743200" rtl="0">
              <a:spcBef>
                <a:spcPts val="0"/>
              </a:spcBef>
              <a:spcAft>
                <a:spcPts val="0"/>
              </a:spcAft>
              <a:buSzPts val="1400"/>
              <a:buNone/>
              <a:defRPr/>
            </a:lvl6pPr>
            <a:lvl7pPr indent="-228600" lvl="6" marL="3200400" rtl="0">
              <a:spcBef>
                <a:spcPts val="0"/>
              </a:spcBef>
              <a:spcAft>
                <a:spcPts val="0"/>
              </a:spcAft>
              <a:buSzPts val="1400"/>
              <a:buNone/>
              <a:defRPr/>
            </a:lvl7pPr>
            <a:lvl8pPr indent="-228600" lvl="7" marL="3657600" rtl="0">
              <a:spcBef>
                <a:spcPts val="0"/>
              </a:spcBef>
              <a:spcAft>
                <a:spcPts val="0"/>
              </a:spcAft>
              <a:buSzPts val="1400"/>
              <a:buNone/>
              <a:defRPr/>
            </a:lvl8pPr>
            <a:lvl9pPr indent="-228600" lvl="8" marL="4114800" rtl="0">
              <a:spcBef>
                <a:spcPts val="0"/>
              </a:spcBef>
              <a:spcAft>
                <a:spcPts val="0"/>
              </a:spcAft>
              <a:buSzPts val="1400"/>
              <a:buNone/>
              <a:defRPr/>
            </a:lvl9pPr>
          </a:lstStyle>
          <a:p/>
        </p:txBody>
      </p:sp>
      <p:sp>
        <p:nvSpPr>
          <p:cNvPr id="42" name="Google Shape;42;p7"/>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8"/>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9"/>
          <p:cNvSpPr txBox="1"/>
          <p:nvPr>
            <p:ph type="ctrTitle"/>
          </p:nvPr>
        </p:nvSpPr>
        <p:spPr>
          <a:xfrm>
            <a:off x="458038" y="1097559"/>
            <a:ext cx="12520500" cy="3025800"/>
          </a:xfrm>
          <a:prstGeom prst="rect">
            <a:avLst/>
          </a:prstGeom>
        </p:spPr>
        <p:txBody>
          <a:bodyPr anchorCtr="0" anchor="b" bIns="0" lIns="0" spcFirstLastPara="1" rIns="0" wrap="square" tIns="0">
            <a:spAutoFit/>
          </a:bodyPr>
          <a:lstStyle>
            <a:lvl1pPr lvl="0" rtl="0" algn="ctr">
              <a:spcBef>
                <a:spcPts val="0"/>
              </a:spcBef>
              <a:spcAft>
                <a:spcPts val="0"/>
              </a:spcAft>
              <a:buSzPts val="7600"/>
              <a:buNone/>
              <a:defRPr sz="7600"/>
            </a:lvl1pPr>
            <a:lvl2pPr lvl="1" rtl="0" algn="ctr">
              <a:spcBef>
                <a:spcPts val="0"/>
              </a:spcBef>
              <a:spcAft>
                <a:spcPts val="0"/>
              </a:spcAft>
              <a:buSzPts val="7600"/>
              <a:buNone/>
              <a:defRPr sz="7600"/>
            </a:lvl2pPr>
            <a:lvl3pPr lvl="2" rtl="0" algn="ctr">
              <a:spcBef>
                <a:spcPts val="0"/>
              </a:spcBef>
              <a:spcAft>
                <a:spcPts val="0"/>
              </a:spcAft>
              <a:buSzPts val="7600"/>
              <a:buNone/>
              <a:defRPr sz="7600"/>
            </a:lvl3pPr>
            <a:lvl4pPr lvl="3" rtl="0" algn="ctr">
              <a:spcBef>
                <a:spcPts val="0"/>
              </a:spcBef>
              <a:spcAft>
                <a:spcPts val="0"/>
              </a:spcAft>
              <a:buSzPts val="7600"/>
              <a:buNone/>
              <a:defRPr sz="7600"/>
            </a:lvl4pPr>
            <a:lvl5pPr lvl="4" rtl="0" algn="ctr">
              <a:spcBef>
                <a:spcPts val="0"/>
              </a:spcBef>
              <a:spcAft>
                <a:spcPts val="0"/>
              </a:spcAft>
              <a:buSzPts val="7600"/>
              <a:buNone/>
              <a:defRPr sz="7600"/>
            </a:lvl5pPr>
            <a:lvl6pPr lvl="5" rtl="0" algn="ctr">
              <a:spcBef>
                <a:spcPts val="0"/>
              </a:spcBef>
              <a:spcAft>
                <a:spcPts val="0"/>
              </a:spcAft>
              <a:buSzPts val="7600"/>
              <a:buNone/>
              <a:defRPr sz="7600"/>
            </a:lvl6pPr>
            <a:lvl7pPr lvl="6" rtl="0" algn="ctr">
              <a:spcBef>
                <a:spcPts val="0"/>
              </a:spcBef>
              <a:spcAft>
                <a:spcPts val="0"/>
              </a:spcAft>
              <a:buSzPts val="7600"/>
              <a:buNone/>
              <a:defRPr sz="7600"/>
            </a:lvl7pPr>
            <a:lvl8pPr lvl="7" rtl="0" algn="ctr">
              <a:spcBef>
                <a:spcPts val="0"/>
              </a:spcBef>
              <a:spcAft>
                <a:spcPts val="0"/>
              </a:spcAft>
              <a:buSzPts val="7600"/>
              <a:buNone/>
              <a:defRPr sz="7600"/>
            </a:lvl8pPr>
            <a:lvl9pPr lvl="8" rtl="0" algn="ctr">
              <a:spcBef>
                <a:spcPts val="0"/>
              </a:spcBef>
              <a:spcAft>
                <a:spcPts val="0"/>
              </a:spcAft>
              <a:buSzPts val="7600"/>
              <a:buNone/>
              <a:defRPr sz="7600"/>
            </a:lvl9pPr>
          </a:lstStyle>
          <a:p/>
        </p:txBody>
      </p:sp>
      <p:sp>
        <p:nvSpPr>
          <p:cNvPr id="47" name="Google Shape;47;p9"/>
          <p:cNvSpPr txBox="1"/>
          <p:nvPr>
            <p:ph idx="1" type="subTitle"/>
          </p:nvPr>
        </p:nvSpPr>
        <p:spPr>
          <a:xfrm>
            <a:off x="458026" y="4177710"/>
            <a:ext cx="12520500" cy="1168500"/>
          </a:xfrm>
          <a:prstGeom prst="rect">
            <a:avLst/>
          </a:prstGeom>
        </p:spPr>
        <p:txBody>
          <a:bodyPr anchorCtr="0" anchor="t" bIns="0" lIns="0" spcFirstLastPara="1" rIns="0" wrap="square" tIns="0">
            <a:spAutoFit/>
          </a:bodyPr>
          <a:lstStyle>
            <a:lvl1pPr lvl="0" rtl="0" algn="ctr">
              <a:lnSpc>
                <a:spcPct val="100000"/>
              </a:lnSpc>
              <a:spcBef>
                <a:spcPts val="0"/>
              </a:spcBef>
              <a:spcAft>
                <a:spcPts val="0"/>
              </a:spcAft>
              <a:buSzPts val="4100"/>
              <a:buNone/>
              <a:defRPr sz="4100"/>
            </a:lvl1pPr>
            <a:lvl2pPr lvl="1" rtl="0" algn="ctr">
              <a:lnSpc>
                <a:spcPct val="100000"/>
              </a:lnSpc>
              <a:spcBef>
                <a:spcPts val="0"/>
              </a:spcBef>
              <a:spcAft>
                <a:spcPts val="0"/>
              </a:spcAft>
              <a:buSzPts val="4100"/>
              <a:buNone/>
              <a:defRPr sz="4100"/>
            </a:lvl2pPr>
            <a:lvl3pPr lvl="2" rtl="0" algn="ctr">
              <a:lnSpc>
                <a:spcPct val="100000"/>
              </a:lnSpc>
              <a:spcBef>
                <a:spcPts val="0"/>
              </a:spcBef>
              <a:spcAft>
                <a:spcPts val="0"/>
              </a:spcAft>
              <a:buSzPts val="4100"/>
              <a:buNone/>
              <a:defRPr sz="4100"/>
            </a:lvl3pPr>
            <a:lvl4pPr lvl="3" rtl="0" algn="ctr">
              <a:lnSpc>
                <a:spcPct val="100000"/>
              </a:lnSpc>
              <a:spcBef>
                <a:spcPts val="0"/>
              </a:spcBef>
              <a:spcAft>
                <a:spcPts val="0"/>
              </a:spcAft>
              <a:buSzPts val="4100"/>
              <a:buNone/>
              <a:defRPr sz="4100"/>
            </a:lvl4pPr>
            <a:lvl5pPr lvl="4" rtl="0" algn="ctr">
              <a:lnSpc>
                <a:spcPct val="100000"/>
              </a:lnSpc>
              <a:spcBef>
                <a:spcPts val="0"/>
              </a:spcBef>
              <a:spcAft>
                <a:spcPts val="0"/>
              </a:spcAft>
              <a:buSzPts val="4100"/>
              <a:buNone/>
              <a:defRPr sz="4100"/>
            </a:lvl5pPr>
            <a:lvl6pPr lvl="5" rtl="0" algn="ctr">
              <a:lnSpc>
                <a:spcPct val="100000"/>
              </a:lnSpc>
              <a:spcBef>
                <a:spcPts val="0"/>
              </a:spcBef>
              <a:spcAft>
                <a:spcPts val="0"/>
              </a:spcAft>
              <a:buSzPts val="4100"/>
              <a:buNone/>
              <a:defRPr sz="4100"/>
            </a:lvl6pPr>
            <a:lvl7pPr lvl="6" rtl="0" algn="ctr">
              <a:lnSpc>
                <a:spcPct val="100000"/>
              </a:lnSpc>
              <a:spcBef>
                <a:spcPts val="0"/>
              </a:spcBef>
              <a:spcAft>
                <a:spcPts val="0"/>
              </a:spcAft>
              <a:buSzPts val="4100"/>
              <a:buNone/>
              <a:defRPr sz="4100"/>
            </a:lvl7pPr>
            <a:lvl8pPr lvl="7" rtl="0" algn="ctr">
              <a:lnSpc>
                <a:spcPct val="100000"/>
              </a:lnSpc>
              <a:spcBef>
                <a:spcPts val="0"/>
              </a:spcBef>
              <a:spcAft>
                <a:spcPts val="0"/>
              </a:spcAft>
              <a:buSzPts val="4100"/>
              <a:buNone/>
              <a:defRPr sz="4100"/>
            </a:lvl8pPr>
            <a:lvl9pPr lvl="8" rtl="0" algn="ctr">
              <a:lnSpc>
                <a:spcPct val="100000"/>
              </a:lnSpc>
              <a:spcBef>
                <a:spcPts val="0"/>
              </a:spcBef>
              <a:spcAft>
                <a:spcPts val="0"/>
              </a:spcAft>
              <a:buSzPts val="4100"/>
              <a:buNone/>
              <a:defRPr sz="4100"/>
            </a:lvl9pPr>
          </a:lstStyle>
          <a:p/>
        </p:txBody>
      </p:sp>
      <p:sp>
        <p:nvSpPr>
          <p:cNvPr id="48" name="Google Shape;48;p9"/>
          <p:cNvSpPr txBox="1"/>
          <p:nvPr>
            <p:ph idx="12" type="sldNum"/>
          </p:nvPr>
        </p:nvSpPr>
        <p:spPr>
          <a:xfrm>
            <a:off x="12449806" y="6873927"/>
            <a:ext cx="806400" cy="277200"/>
          </a:xfrm>
          <a:prstGeom prst="rect">
            <a:avLst/>
          </a:prstGeom>
        </p:spPr>
        <p:txBody>
          <a:bodyPr anchorCtr="0" anchor="t" bIns="0" lIns="0" spcFirstLastPara="1" rIns="0" wrap="square" tIns="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 separador">
  <p:cSld name="Separador">
    <p:spTree>
      <p:nvGrpSpPr>
        <p:cNvPr id="49" name="Shape 49"/>
        <p:cNvGrpSpPr/>
        <p:nvPr/>
      </p:nvGrpSpPr>
      <p:grpSpPr>
        <a:xfrm>
          <a:off x="0" y="0"/>
          <a:ext cx="0" cy="0"/>
          <a:chOff x="0" y="0"/>
          <a:chExt cx="0" cy="0"/>
        </a:xfrm>
      </p:grpSpPr>
      <p:pic>
        <p:nvPicPr>
          <p:cNvPr id="50" name="Google Shape;50;p10"/>
          <p:cNvPicPr preferRelativeResize="0"/>
          <p:nvPr/>
        </p:nvPicPr>
        <p:blipFill rotWithShape="1">
          <a:blip r:embed="rId2">
            <a:alphaModFix/>
          </a:blip>
          <a:srcRect b="0" l="0" r="0" t="0"/>
          <a:stretch/>
        </p:blipFill>
        <p:spPr>
          <a:xfrm>
            <a:off x="0" y="0"/>
            <a:ext cx="13436601" cy="7558090"/>
          </a:xfrm>
          <a:prstGeom prst="rect">
            <a:avLst/>
          </a:prstGeom>
          <a:noFill/>
          <a:ln>
            <a:noFill/>
          </a:ln>
        </p:spPr>
      </p:pic>
      <p:sp>
        <p:nvSpPr>
          <p:cNvPr id="51" name="Google Shape;51;p10"/>
          <p:cNvSpPr txBox="1"/>
          <p:nvPr>
            <p:ph type="title"/>
          </p:nvPr>
        </p:nvSpPr>
        <p:spPr>
          <a:xfrm>
            <a:off x="3314951" y="3058500"/>
            <a:ext cx="8689800" cy="1465200"/>
          </a:xfrm>
          <a:prstGeom prst="rect">
            <a:avLst/>
          </a:prstGeom>
          <a:noFill/>
          <a:ln>
            <a:noFill/>
          </a:ln>
        </p:spPr>
        <p:txBody>
          <a:bodyPr anchorCtr="0" anchor="b" bIns="67225" lIns="134475" spcFirstLastPara="1" rIns="134475" wrap="square" tIns="67225">
            <a:noAutofit/>
          </a:bodyPr>
          <a:lstStyle>
            <a:lvl1pPr lvl="0" marR="0" rtl="0" algn="l">
              <a:lnSpc>
                <a:spcPct val="80000"/>
              </a:lnSpc>
              <a:spcBef>
                <a:spcPts val="0"/>
              </a:spcBef>
              <a:spcAft>
                <a:spcPts val="0"/>
              </a:spcAft>
              <a:buClr>
                <a:srgbClr val="000000"/>
              </a:buClr>
              <a:buSzPts val="2100"/>
              <a:buFont typeface="Arial"/>
              <a:buNone/>
              <a:defRPr b="1" i="0" sz="8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2" name="Google Shape;52;p10"/>
          <p:cNvSpPr txBox="1"/>
          <p:nvPr>
            <p:ph idx="1" type="body"/>
          </p:nvPr>
        </p:nvSpPr>
        <p:spPr>
          <a:xfrm>
            <a:off x="3314949" y="5537377"/>
            <a:ext cx="9570900" cy="2028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2600"/>
              <a:buFont typeface="Arial"/>
              <a:buNone/>
              <a:defRPr b="0" i="0" sz="26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3" name="Google Shape;53;p10"/>
          <p:cNvSpPr txBox="1"/>
          <p:nvPr>
            <p:ph idx="2" type="body"/>
          </p:nvPr>
        </p:nvSpPr>
        <p:spPr>
          <a:xfrm>
            <a:off x="3314951" y="4523398"/>
            <a:ext cx="12390600" cy="1014000"/>
          </a:xfrm>
          <a:prstGeom prst="rect">
            <a:avLst/>
          </a:prstGeom>
          <a:noFill/>
          <a:ln>
            <a:noFill/>
          </a:ln>
        </p:spPr>
        <p:txBody>
          <a:bodyPr anchorCtr="0" anchor="t" bIns="67225" lIns="134475" spcFirstLastPara="1" rIns="134475" wrap="square" tIns="67225">
            <a:noAutofit/>
          </a:bodyPr>
          <a:lstStyle>
            <a:lvl1pPr indent="-228600" lvl="0" marL="457200" marR="0" rtl="0" algn="l">
              <a:lnSpc>
                <a:spcPct val="100000"/>
              </a:lnSpc>
              <a:spcBef>
                <a:spcPts val="0"/>
              </a:spcBef>
              <a:spcAft>
                <a:spcPts val="0"/>
              </a:spcAft>
              <a:buClr>
                <a:srgbClr val="000000"/>
              </a:buClr>
              <a:buSzPts val="4100"/>
              <a:buFont typeface="Arial"/>
              <a:buNone/>
              <a:defRPr b="1" i="0" sz="41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388">
          <p15:clr>
            <a:srgbClr val="FBAE40"/>
          </p15:clr>
        </p15:guide>
        <p15:guide id="2" pos="423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99426" y="678423"/>
            <a:ext cx="3637800" cy="471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900" u="none" cap="none" strike="noStrike">
                <a:solidFill>
                  <a:srgbClr val="5EBEEC"/>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84112" y="1469383"/>
            <a:ext cx="12268500" cy="21462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
          <p:cNvSpPr txBox="1"/>
          <p:nvPr>
            <p:ph idx="11" type="ftr"/>
          </p:nvPr>
        </p:nvSpPr>
        <p:spPr>
          <a:xfrm>
            <a:off x="4568444" y="7051167"/>
            <a:ext cx="4299600" cy="3792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671830" y="7051167"/>
            <a:ext cx="3090300" cy="3792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674352" y="7051167"/>
            <a:ext cx="3090300" cy="379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10" Type="http://schemas.openxmlformats.org/officeDocument/2006/relationships/image" Target="../media/image14.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7.png"/><Relationship Id="rId5" Type="http://schemas.openxmlformats.org/officeDocument/2006/relationships/image" Target="../media/image29.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5.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2.png"/><Relationship Id="rId4" Type="http://schemas.openxmlformats.org/officeDocument/2006/relationships/image" Target="../media/image3.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2"/>
          <p:cNvSpPr txBox="1"/>
          <p:nvPr/>
        </p:nvSpPr>
        <p:spPr>
          <a:xfrm>
            <a:off x="2544850" y="2618300"/>
            <a:ext cx="8346900" cy="240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Muli"/>
                <a:ea typeface="Muli"/>
                <a:cs typeface="Muli"/>
                <a:sym typeface="Muli"/>
              </a:rPr>
              <a:t>Recibe una cálida:</a:t>
            </a:r>
            <a:endParaRPr sz="2000">
              <a:solidFill>
                <a:schemeClr val="dk1"/>
              </a:solidFill>
              <a:latin typeface="Muli"/>
              <a:ea typeface="Muli"/>
              <a:cs typeface="Muli"/>
              <a:sym typeface="Muli"/>
            </a:endParaRPr>
          </a:p>
          <a:p>
            <a:pPr indent="0" lvl="0" marL="0" rtl="0" algn="ctr">
              <a:spcBef>
                <a:spcPts val="0"/>
              </a:spcBef>
              <a:spcAft>
                <a:spcPts val="0"/>
              </a:spcAft>
              <a:buNone/>
            </a:pPr>
            <a:r>
              <a:rPr lang="en-US" sz="9600">
                <a:solidFill>
                  <a:schemeClr val="dk1"/>
                </a:solidFill>
                <a:latin typeface="Muli"/>
                <a:ea typeface="Muli"/>
                <a:cs typeface="Muli"/>
                <a:sym typeface="Muli"/>
              </a:rPr>
              <a:t>¡Bienvenida!</a:t>
            </a:r>
            <a:endParaRPr sz="2000">
              <a:solidFill>
                <a:schemeClr val="dk1"/>
              </a:solidFill>
              <a:latin typeface="Muli"/>
              <a:ea typeface="Muli"/>
              <a:cs typeface="Muli"/>
              <a:sym typeface="Muli"/>
            </a:endParaRPr>
          </a:p>
          <a:p>
            <a:pPr indent="0" lvl="0" marL="0" rtl="0" algn="ctr">
              <a:spcBef>
                <a:spcPts val="1000"/>
              </a:spcBef>
              <a:spcAft>
                <a:spcPts val="1000"/>
              </a:spcAft>
              <a:buNone/>
            </a:pPr>
            <a:r>
              <a:rPr lang="en-US" sz="2000">
                <a:solidFill>
                  <a:schemeClr val="dk1"/>
                </a:solidFill>
                <a:latin typeface="Muli"/>
                <a:ea typeface="Muli"/>
                <a:cs typeface="Muli"/>
                <a:sym typeface="Muli"/>
              </a:rPr>
              <a:t>Te estábamos esperando 😁</a:t>
            </a:r>
            <a:endParaRPr sz="2000">
              <a:solidFill>
                <a:schemeClr val="dk1"/>
              </a:solidFill>
              <a:latin typeface="Muli"/>
              <a:ea typeface="Muli"/>
              <a:cs typeface="Muli"/>
              <a:sym typeface="Muli"/>
            </a:endParaRPr>
          </a:p>
        </p:txBody>
      </p:sp>
      <p:cxnSp>
        <p:nvCxnSpPr>
          <p:cNvPr id="68" name="Google Shape;68;p12"/>
          <p:cNvCxnSpPr/>
          <p:nvPr/>
        </p:nvCxnSpPr>
        <p:spPr>
          <a:xfrm>
            <a:off x="3469475" y="4390375"/>
            <a:ext cx="6899400" cy="0"/>
          </a:xfrm>
          <a:prstGeom prst="straightConnector1">
            <a:avLst/>
          </a:prstGeom>
          <a:noFill/>
          <a:ln cap="flat" cmpd="sng" w="19050">
            <a:solidFill>
              <a:srgbClr val="5EBEEC"/>
            </a:solidFill>
            <a:prstDash val="solid"/>
            <a:round/>
            <a:headEnd len="med" w="med" type="none"/>
            <a:tailEnd len="med" w="med" type="none"/>
          </a:ln>
        </p:spPr>
      </p:cxnSp>
      <p:grpSp>
        <p:nvGrpSpPr>
          <p:cNvPr id="69" name="Google Shape;69;p12"/>
          <p:cNvGrpSpPr/>
          <p:nvPr/>
        </p:nvGrpSpPr>
        <p:grpSpPr>
          <a:xfrm>
            <a:off x="8842998" y="4707473"/>
            <a:ext cx="292645" cy="284928"/>
            <a:chOff x="2797873" y="624854"/>
            <a:chExt cx="193843" cy="193842"/>
          </a:xfrm>
        </p:grpSpPr>
        <p:sp>
          <p:nvSpPr>
            <p:cNvPr id="70" name="Google Shape;70;p12"/>
            <p:cNvSpPr/>
            <p:nvPr/>
          </p:nvSpPr>
          <p:spPr>
            <a:xfrm>
              <a:off x="2797873" y="705536"/>
              <a:ext cx="76151" cy="29532"/>
            </a:xfrm>
            <a:custGeom>
              <a:rect b="b" l="l" r="r" t="t"/>
              <a:pathLst>
                <a:path extrusionOk="0" h="29532" w="76151">
                  <a:moveTo>
                    <a:pt x="62592" y="1228"/>
                  </a:moveTo>
                  <a:lnTo>
                    <a:pt x="49898" y="909"/>
                  </a:lnTo>
                  <a:lnTo>
                    <a:pt x="37203" y="590"/>
                  </a:lnTo>
                  <a:lnTo>
                    <a:pt x="24507" y="273"/>
                  </a:lnTo>
                  <a:lnTo>
                    <a:pt x="13557" y="0"/>
                  </a:lnTo>
                  <a:lnTo>
                    <a:pt x="2737" y="4867"/>
                  </a:lnTo>
                  <a:lnTo>
                    <a:pt x="0" y="15666"/>
                  </a:lnTo>
                  <a:lnTo>
                    <a:pt x="5344" y="25566"/>
                  </a:lnTo>
                  <a:lnTo>
                    <a:pt x="13557" y="28300"/>
                  </a:lnTo>
                  <a:lnTo>
                    <a:pt x="26256" y="28619"/>
                  </a:lnTo>
                  <a:lnTo>
                    <a:pt x="38952" y="28938"/>
                  </a:lnTo>
                  <a:lnTo>
                    <a:pt x="51647" y="29257"/>
                  </a:lnTo>
                  <a:lnTo>
                    <a:pt x="62592" y="29532"/>
                  </a:lnTo>
                  <a:lnTo>
                    <a:pt x="73413" y="24663"/>
                  </a:lnTo>
                  <a:lnTo>
                    <a:pt x="76151" y="13864"/>
                  </a:lnTo>
                  <a:lnTo>
                    <a:pt x="70808" y="3963"/>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1" name="Google Shape;71;p12"/>
            <p:cNvSpPr/>
            <p:nvPr/>
          </p:nvSpPr>
          <p:spPr>
            <a:xfrm>
              <a:off x="2915567" y="708484"/>
              <a:ext cx="76149" cy="29532"/>
            </a:xfrm>
            <a:custGeom>
              <a:rect b="b" l="l" r="r" t="t"/>
              <a:pathLst>
                <a:path extrusionOk="0" h="29532" w="76149">
                  <a:moveTo>
                    <a:pt x="62592" y="1228"/>
                  </a:moveTo>
                  <a:lnTo>
                    <a:pt x="49895" y="909"/>
                  </a:lnTo>
                  <a:lnTo>
                    <a:pt x="37198" y="590"/>
                  </a:lnTo>
                  <a:lnTo>
                    <a:pt x="24503" y="273"/>
                  </a:lnTo>
                  <a:lnTo>
                    <a:pt x="13557" y="0"/>
                  </a:lnTo>
                  <a:lnTo>
                    <a:pt x="2737" y="4867"/>
                  </a:lnTo>
                  <a:lnTo>
                    <a:pt x="0" y="15666"/>
                  </a:lnTo>
                  <a:lnTo>
                    <a:pt x="5342" y="25568"/>
                  </a:lnTo>
                  <a:lnTo>
                    <a:pt x="13557" y="28304"/>
                  </a:lnTo>
                  <a:lnTo>
                    <a:pt x="26252" y="28621"/>
                  </a:lnTo>
                  <a:lnTo>
                    <a:pt x="38947" y="28938"/>
                  </a:lnTo>
                  <a:lnTo>
                    <a:pt x="51644" y="29257"/>
                  </a:lnTo>
                  <a:lnTo>
                    <a:pt x="62592" y="29532"/>
                  </a:lnTo>
                  <a:lnTo>
                    <a:pt x="73413" y="24662"/>
                  </a:lnTo>
                  <a:lnTo>
                    <a:pt x="76149" y="13861"/>
                  </a:lnTo>
                  <a:lnTo>
                    <a:pt x="70804" y="3960"/>
                  </a:lnTo>
                  <a:lnTo>
                    <a:pt x="62592" y="1228"/>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2" name="Google Shape;72;p12"/>
            <p:cNvSpPr/>
            <p:nvPr/>
          </p:nvSpPr>
          <p:spPr>
            <a:xfrm>
              <a:off x="2881505" y="624854"/>
              <a:ext cx="29532" cy="76151"/>
            </a:xfrm>
            <a:custGeom>
              <a:rect b="b" l="l" r="r" t="t"/>
              <a:pathLst>
                <a:path extrusionOk="0" h="76151" w="29532">
                  <a:moveTo>
                    <a:pt x="4867" y="73413"/>
                  </a:moveTo>
                  <a:lnTo>
                    <a:pt x="15666" y="76151"/>
                  </a:lnTo>
                  <a:lnTo>
                    <a:pt x="25568" y="70808"/>
                  </a:lnTo>
                  <a:lnTo>
                    <a:pt x="28304" y="62593"/>
                  </a:lnTo>
                  <a:lnTo>
                    <a:pt x="28622" y="49896"/>
                  </a:lnTo>
                  <a:lnTo>
                    <a:pt x="28940" y="37198"/>
                  </a:lnTo>
                  <a:lnTo>
                    <a:pt x="29259" y="24502"/>
                  </a:lnTo>
                  <a:lnTo>
                    <a:pt x="29532" y="13558"/>
                  </a:lnTo>
                  <a:lnTo>
                    <a:pt x="24660" y="2736"/>
                  </a:lnTo>
                  <a:lnTo>
                    <a:pt x="13860" y="0"/>
                  </a:lnTo>
                  <a:lnTo>
                    <a:pt x="3960" y="5346"/>
                  </a:lnTo>
                  <a:lnTo>
                    <a:pt x="1228" y="13558"/>
                  </a:lnTo>
                  <a:lnTo>
                    <a:pt x="910" y="26251"/>
                  </a:lnTo>
                  <a:lnTo>
                    <a:pt x="592" y="38947"/>
                  </a:lnTo>
                  <a:lnTo>
                    <a:pt x="273" y="51645"/>
                  </a:lnTo>
                  <a:lnTo>
                    <a:pt x="0" y="62593"/>
                  </a:lnTo>
                  <a:lnTo>
                    <a:pt x="4867" y="73413"/>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3" name="Google Shape;73;p12"/>
            <p:cNvSpPr/>
            <p:nvPr/>
          </p:nvSpPr>
          <p:spPr>
            <a:xfrm>
              <a:off x="2878555" y="742544"/>
              <a:ext cx="29528" cy="76152"/>
            </a:xfrm>
            <a:custGeom>
              <a:rect b="b" l="l" r="r" t="t"/>
              <a:pathLst>
                <a:path extrusionOk="0" h="76152" w="29528">
                  <a:moveTo>
                    <a:pt x="28304" y="62594"/>
                  </a:moveTo>
                  <a:lnTo>
                    <a:pt x="28621" y="49898"/>
                  </a:lnTo>
                  <a:lnTo>
                    <a:pt x="28938" y="37202"/>
                  </a:lnTo>
                  <a:lnTo>
                    <a:pt x="29255" y="24506"/>
                  </a:lnTo>
                  <a:lnTo>
                    <a:pt x="29528" y="13555"/>
                  </a:lnTo>
                  <a:lnTo>
                    <a:pt x="24661" y="2736"/>
                  </a:lnTo>
                  <a:lnTo>
                    <a:pt x="13863" y="0"/>
                  </a:lnTo>
                  <a:lnTo>
                    <a:pt x="3963" y="5344"/>
                  </a:lnTo>
                  <a:lnTo>
                    <a:pt x="1228" y="13555"/>
                  </a:lnTo>
                  <a:lnTo>
                    <a:pt x="909" y="26251"/>
                  </a:lnTo>
                  <a:lnTo>
                    <a:pt x="590" y="38947"/>
                  </a:lnTo>
                  <a:lnTo>
                    <a:pt x="273" y="51643"/>
                  </a:lnTo>
                  <a:lnTo>
                    <a:pt x="0" y="62594"/>
                  </a:lnTo>
                  <a:lnTo>
                    <a:pt x="4870" y="73415"/>
                  </a:lnTo>
                  <a:lnTo>
                    <a:pt x="15671" y="76152"/>
                  </a:lnTo>
                  <a:lnTo>
                    <a:pt x="25572" y="70806"/>
                  </a:lnTo>
                  <a:lnTo>
                    <a:pt x="28304" y="62594"/>
                  </a:lnTo>
                  <a:close/>
                </a:path>
              </a:pathLst>
            </a:custGeom>
            <a:solidFill>
              <a:srgbClr val="5EBEE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4" name="Google Shape;74;p12"/>
          <p:cNvSpPr/>
          <p:nvPr/>
        </p:nvSpPr>
        <p:spPr>
          <a:xfrm>
            <a:off x="5074125" y="2313491"/>
            <a:ext cx="232813" cy="232813"/>
          </a:xfrm>
          <a:custGeom>
            <a:rect b="b" l="l" r="r" t="t"/>
            <a:pathLst>
              <a:path extrusionOk="0" h="232813" w="232813">
                <a:moveTo>
                  <a:pt x="912" y="131051"/>
                </a:moveTo>
                <a:lnTo>
                  <a:pt x="3575" y="145150"/>
                </a:lnTo>
                <a:lnTo>
                  <a:pt x="7879" y="158595"/>
                </a:lnTo>
                <a:lnTo>
                  <a:pt x="13714" y="171274"/>
                </a:lnTo>
                <a:lnTo>
                  <a:pt x="20970" y="183078"/>
                </a:lnTo>
                <a:lnTo>
                  <a:pt x="20423" y="127526"/>
                </a:lnTo>
                <a:lnTo>
                  <a:pt x="19788" y="116406"/>
                </a:lnTo>
                <a:lnTo>
                  <a:pt x="20884" y="101835"/>
                </a:lnTo>
                <a:lnTo>
                  <a:pt x="24066" y="87940"/>
                </a:lnTo>
                <a:lnTo>
                  <a:pt x="29172" y="74882"/>
                </a:lnTo>
                <a:lnTo>
                  <a:pt x="36042" y="62821"/>
                </a:lnTo>
                <a:lnTo>
                  <a:pt x="44515" y="51919"/>
                </a:lnTo>
                <a:lnTo>
                  <a:pt x="54430" y="42337"/>
                </a:lnTo>
                <a:lnTo>
                  <a:pt x="65626" y="34235"/>
                </a:lnTo>
                <a:lnTo>
                  <a:pt x="77942" y="27775"/>
                </a:lnTo>
                <a:lnTo>
                  <a:pt x="91217" y="23117"/>
                </a:lnTo>
                <a:lnTo>
                  <a:pt x="105290" y="20423"/>
                </a:lnTo>
                <a:lnTo>
                  <a:pt x="116406" y="19788"/>
                </a:lnTo>
                <a:lnTo>
                  <a:pt x="130978" y="20884"/>
                </a:lnTo>
                <a:lnTo>
                  <a:pt x="144874" y="24066"/>
                </a:lnTo>
                <a:lnTo>
                  <a:pt x="157933" y="29173"/>
                </a:lnTo>
                <a:lnTo>
                  <a:pt x="169994" y="36043"/>
                </a:lnTo>
                <a:lnTo>
                  <a:pt x="180895" y="44517"/>
                </a:lnTo>
                <a:lnTo>
                  <a:pt x="190477" y="54432"/>
                </a:lnTo>
                <a:lnTo>
                  <a:pt x="198579" y="65628"/>
                </a:lnTo>
                <a:lnTo>
                  <a:pt x="205038" y="77943"/>
                </a:lnTo>
                <a:lnTo>
                  <a:pt x="209696" y="91218"/>
                </a:lnTo>
                <a:lnTo>
                  <a:pt x="212390" y="105291"/>
                </a:lnTo>
                <a:lnTo>
                  <a:pt x="213025" y="116406"/>
                </a:lnTo>
                <a:lnTo>
                  <a:pt x="211929" y="130978"/>
                </a:lnTo>
                <a:lnTo>
                  <a:pt x="208747" y="144874"/>
                </a:lnTo>
                <a:lnTo>
                  <a:pt x="203641" y="157933"/>
                </a:lnTo>
                <a:lnTo>
                  <a:pt x="196771" y="169994"/>
                </a:lnTo>
                <a:lnTo>
                  <a:pt x="188298" y="180896"/>
                </a:lnTo>
                <a:lnTo>
                  <a:pt x="178384" y="190479"/>
                </a:lnTo>
                <a:lnTo>
                  <a:pt x="167189" y="198581"/>
                </a:lnTo>
                <a:lnTo>
                  <a:pt x="154873" y="205041"/>
                </a:lnTo>
                <a:lnTo>
                  <a:pt x="141599" y="209699"/>
                </a:lnTo>
                <a:lnTo>
                  <a:pt x="127525" y="212393"/>
                </a:lnTo>
                <a:lnTo>
                  <a:pt x="116406" y="213029"/>
                </a:lnTo>
                <a:lnTo>
                  <a:pt x="101835" y="211933"/>
                </a:lnTo>
                <a:lnTo>
                  <a:pt x="87939" y="208751"/>
                </a:lnTo>
                <a:lnTo>
                  <a:pt x="74881" y="203644"/>
                </a:lnTo>
                <a:lnTo>
                  <a:pt x="62820" y="196774"/>
                </a:lnTo>
                <a:lnTo>
                  <a:pt x="51918" y="188301"/>
                </a:lnTo>
                <a:lnTo>
                  <a:pt x="42336" y="178386"/>
                </a:lnTo>
                <a:lnTo>
                  <a:pt x="34235" y="167190"/>
                </a:lnTo>
                <a:lnTo>
                  <a:pt x="27775" y="154874"/>
                </a:lnTo>
                <a:lnTo>
                  <a:pt x="29537" y="193897"/>
                </a:lnTo>
                <a:lnTo>
                  <a:pt x="39305" y="203622"/>
                </a:lnTo>
                <a:lnTo>
                  <a:pt x="50163" y="212141"/>
                </a:lnTo>
                <a:lnTo>
                  <a:pt x="62002" y="219345"/>
                </a:lnTo>
                <a:lnTo>
                  <a:pt x="74712" y="225124"/>
                </a:lnTo>
                <a:lnTo>
                  <a:pt x="88182" y="229368"/>
                </a:lnTo>
                <a:lnTo>
                  <a:pt x="102303" y="231968"/>
                </a:lnTo>
                <a:lnTo>
                  <a:pt x="116406" y="232813"/>
                </a:lnTo>
                <a:lnTo>
                  <a:pt x="131049" y="231901"/>
                </a:lnTo>
                <a:lnTo>
                  <a:pt x="145148" y="229238"/>
                </a:lnTo>
                <a:lnTo>
                  <a:pt x="158591" y="224935"/>
                </a:lnTo>
                <a:lnTo>
                  <a:pt x="171270" y="219100"/>
                </a:lnTo>
                <a:lnTo>
                  <a:pt x="183075" y="211845"/>
                </a:lnTo>
                <a:lnTo>
                  <a:pt x="193894" y="203278"/>
                </a:lnTo>
                <a:lnTo>
                  <a:pt x="203619" y="193511"/>
                </a:lnTo>
                <a:lnTo>
                  <a:pt x="212138" y="182653"/>
                </a:lnTo>
                <a:lnTo>
                  <a:pt x="219343" y="170814"/>
                </a:lnTo>
                <a:lnTo>
                  <a:pt x="225123" y="158104"/>
                </a:lnTo>
                <a:lnTo>
                  <a:pt x="229368" y="144633"/>
                </a:lnTo>
                <a:lnTo>
                  <a:pt x="231967" y="130511"/>
                </a:lnTo>
                <a:lnTo>
                  <a:pt x="232813" y="116406"/>
                </a:lnTo>
                <a:lnTo>
                  <a:pt x="231901" y="101763"/>
                </a:lnTo>
                <a:lnTo>
                  <a:pt x="229238" y="87664"/>
                </a:lnTo>
                <a:lnTo>
                  <a:pt x="224933" y="74220"/>
                </a:lnTo>
                <a:lnTo>
                  <a:pt x="219098" y="61541"/>
                </a:lnTo>
                <a:lnTo>
                  <a:pt x="211842" y="49736"/>
                </a:lnTo>
                <a:lnTo>
                  <a:pt x="203275" y="38917"/>
                </a:lnTo>
                <a:lnTo>
                  <a:pt x="193508" y="29193"/>
                </a:lnTo>
                <a:lnTo>
                  <a:pt x="182649" y="20673"/>
                </a:lnTo>
                <a:lnTo>
                  <a:pt x="170810" y="13469"/>
                </a:lnTo>
                <a:lnTo>
                  <a:pt x="158101" y="7689"/>
                </a:lnTo>
                <a:lnTo>
                  <a:pt x="144630" y="3445"/>
                </a:lnTo>
                <a:lnTo>
                  <a:pt x="130510" y="845"/>
                </a:lnTo>
                <a:lnTo>
                  <a:pt x="116406" y="0"/>
                </a:lnTo>
                <a:lnTo>
                  <a:pt x="101763" y="912"/>
                </a:lnTo>
                <a:lnTo>
                  <a:pt x="87665" y="3575"/>
                </a:lnTo>
                <a:lnTo>
                  <a:pt x="74221" y="7879"/>
                </a:lnTo>
                <a:lnTo>
                  <a:pt x="61542" y="13714"/>
                </a:lnTo>
                <a:lnTo>
                  <a:pt x="49738" y="20969"/>
                </a:lnTo>
                <a:lnTo>
                  <a:pt x="38919" y="29536"/>
                </a:lnTo>
                <a:lnTo>
                  <a:pt x="29194" y="39303"/>
                </a:lnTo>
                <a:lnTo>
                  <a:pt x="20674" y="50162"/>
                </a:lnTo>
                <a:lnTo>
                  <a:pt x="13469" y="62001"/>
                </a:lnTo>
                <a:lnTo>
                  <a:pt x="7690" y="74710"/>
                </a:lnTo>
                <a:lnTo>
                  <a:pt x="3445" y="88181"/>
                </a:lnTo>
                <a:lnTo>
                  <a:pt x="845" y="102302"/>
                </a:lnTo>
                <a:lnTo>
                  <a:pt x="0" y="116406"/>
                </a:lnTo>
                <a:lnTo>
                  <a:pt x="912" y="131051"/>
                </a:lnTo>
                <a:close/>
              </a:path>
            </a:pathLst>
          </a:custGeom>
          <a:solidFill>
            <a:srgbClr val="52C0F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 name="Google Shape;75;p12"/>
          <p:cNvSpPr/>
          <p:nvPr/>
        </p:nvSpPr>
        <p:spPr>
          <a:xfrm>
            <a:off x="914400" y="1599475"/>
            <a:ext cx="194400" cy="194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txBox="1"/>
          <p:nvPr/>
        </p:nvSpPr>
        <p:spPr>
          <a:xfrm>
            <a:off x="1199025" y="1519675"/>
            <a:ext cx="214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solidFill>
                  <a:schemeClr val="dk1"/>
                </a:solidFill>
                <a:latin typeface="Muli"/>
                <a:ea typeface="Muli"/>
                <a:cs typeface="Muli"/>
                <a:sym typeface="Muli"/>
              </a:rPr>
              <a:t>Clase grabada</a:t>
            </a:r>
            <a:endParaRPr sz="1100">
              <a:solidFill>
                <a:schemeClr val="dk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1"/>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Rompehielo</a:t>
            </a:r>
            <a:r>
              <a:rPr lang="en-US" sz="4000">
                <a:solidFill>
                  <a:schemeClr val="dk1"/>
                </a:solidFill>
                <a:latin typeface="Calibri"/>
                <a:ea typeface="Calibri"/>
                <a:cs typeface="Calibri"/>
                <a:sym typeface="Calibri"/>
              </a:rPr>
              <a:t>🥶</a:t>
            </a:r>
            <a:endParaRPr sz="4000">
              <a:solidFill>
                <a:schemeClr val="dk1"/>
              </a:solidFill>
              <a:latin typeface="Muli"/>
              <a:ea typeface="Muli"/>
              <a:cs typeface="Muli"/>
              <a:sym typeface="Muli"/>
            </a:endParaRPr>
          </a:p>
        </p:txBody>
      </p:sp>
      <p:sp>
        <p:nvSpPr>
          <p:cNvPr id="214" name="Google Shape;214;p21"/>
          <p:cNvSpPr txBox="1"/>
          <p:nvPr/>
        </p:nvSpPr>
        <p:spPr>
          <a:xfrm>
            <a:off x="914425" y="1367800"/>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215" name="Google Shape;215;p21"/>
          <p:cNvSpPr txBox="1"/>
          <p:nvPr/>
        </p:nvSpPr>
        <p:spPr>
          <a:xfrm>
            <a:off x="914425" y="2081750"/>
            <a:ext cx="10959000" cy="123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ven en esta imagen?: 🙌 Respondan en el chat, ¿Coincidieron?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Claramente, podemos referirnos a distintos tipos de objetos usando una clase padre común. A fines prácticos, ¿cómo lo definirías en programación?</a:t>
            </a:r>
            <a:endParaRPr sz="2000">
              <a:solidFill>
                <a:schemeClr val="dk1"/>
              </a:solidFill>
              <a:latin typeface="Muli"/>
              <a:ea typeface="Muli"/>
              <a:cs typeface="Muli"/>
              <a:sym typeface="Muli"/>
            </a:endParaRPr>
          </a:p>
        </p:txBody>
      </p:sp>
      <p:pic>
        <p:nvPicPr>
          <p:cNvPr id="216" name="Google Shape;216;p21"/>
          <p:cNvPicPr preferRelativeResize="0"/>
          <p:nvPr/>
        </p:nvPicPr>
        <p:blipFill>
          <a:blip r:embed="rId4">
            <a:alphaModFix/>
          </a:blip>
          <a:stretch>
            <a:fillRect/>
          </a:stretch>
        </p:blipFill>
        <p:spPr>
          <a:xfrm>
            <a:off x="3908450" y="3647400"/>
            <a:ext cx="4970950" cy="348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2"/>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1.</a:t>
            </a:r>
            <a:endParaRPr sz="2100">
              <a:solidFill>
                <a:schemeClr val="dk1"/>
              </a:solidFill>
            </a:endParaRPr>
          </a:p>
        </p:txBody>
      </p:sp>
      <p:sp>
        <p:nvSpPr>
          <p:cNvPr id="222" name="Google Shape;222;p22"/>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23" name="Google Shape;223;p22"/>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Polimorfismo</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24" name="Google Shape;224;p22"/>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25" name="Google Shape;225;p22"/>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26" name="Google Shape;226;p22"/>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3"/>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Polimorfismo</a:t>
            </a:r>
            <a:endParaRPr sz="4000">
              <a:solidFill>
                <a:schemeClr val="dk1"/>
              </a:solidFill>
              <a:latin typeface="Muli"/>
              <a:ea typeface="Muli"/>
              <a:cs typeface="Muli"/>
              <a:sym typeface="Muli"/>
            </a:endParaRPr>
          </a:p>
        </p:txBody>
      </p:sp>
      <p:sp>
        <p:nvSpPr>
          <p:cNvPr id="232" name="Google Shape;232;p23"/>
          <p:cNvSpPr txBox="1"/>
          <p:nvPr/>
        </p:nvSpPr>
        <p:spPr>
          <a:xfrm>
            <a:off x="914425" y="2334600"/>
            <a:ext cx="10608600" cy="369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es el polimorfismo?</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programación orientada a objetos, polimorfismo </a:t>
            </a:r>
            <a:r>
              <a:rPr lang="en-US" sz="2000">
                <a:solidFill>
                  <a:schemeClr val="dk1"/>
                </a:solidFill>
                <a:latin typeface="Muli"/>
                <a:ea typeface="Muli"/>
                <a:cs typeface="Muli"/>
                <a:sym typeface="Muli"/>
              </a:rPr>
              <a:t>es la capacidad que tienen los objetos de una clase en ofrecer respuesta distinta e independiente en función de los parámetros</a:t>
            </a:r>
            <a:r>
              <a:rPr lang="en-US" sz="2000">
                <a:solidFill>
                  <a:schemeClr val="dk1"/>
                </a:solidFill>
                <a:latin typeface="Muli"/>
                <a:ea typeface="Muli"/>
                <a:cs typeface="Muli"/>
                <a:sym typeface="Muli"/>
              </a:rPr>
              <a:t> (diferentes implementaciones) </a:t>
            </a:r>
            <a:r>
              <a:rPr lang="en-US" sz="2000">
                <a:solidFill>
                  <a:schemeClr val="dk1"/>
                </a:solidFill>
                <a:latin typeface="Muli"/>
                <a:ea typeface="Muli"/>
                <a:cs typeface="Muli"/>
                <a:sym typeface="Muli"/>
              </a:rPr>
              <a:t>utilizados durante su invocación</a:t>
            </a:r>
            <a:r>
              <a:rPr lang="en-US" sz="2000">
                <a:solidFill>
                  <a:schemeClr val="dk1"/>
                </a:solidFill>
                <a:latin typeface="Muli"/>
                <a:ea typeface="Muli"/>
                <a:cs typeface="Muli"/>
                <a:sym typeface="Muli"/>
              </a:rPr>
              <a:t>. Dicho de otro modo el objeto como entidad puede contener valores de diferentes tipos durante la ejecución del programa.</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Basicamente, el polimorfismo en Java alude al </a:t>
            </a:r>
            <a:r>
              <a:rPr lang="en-US" sz="2000">
                <a:solidFill>
                  <a:schemeClr val="dk1"/>
                </a:solidFill>
                <a:latin typeface="Muli"/>
                <a:ea typeface="Muli"/>
                <a:cs typeface="Muli"/>
                <a:sym typeface="Muli"/>
              </a:rPr>
              <a:t>modo en que se pueden crear y utilizar dos o más métodos con el mismo nombre para ejecutar funciones diferentes</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6" name="Shape 236"/>
        <p:cNvGrpSpPr/>
        <p:nvPr/>
      </p:nvGrpSpPr>
      <p:grpSpPr>
        <a:xfrm>
          <a:off x="0" y="0"/>
          <a:ext cx="0" cy="0"/>
          <a:chOff x="0" y="0"/>
          <a:chExt cx="0" cy="0"/>
        </a:xfrm>
      </p:grpSpPr>
      <p:sp>
        <p:nvSpPr>
          <p:cNvPr id="237" name="Google Shape;237;p24"/>
          <p:cNvSpPr txBox="1"/>
          <p:nvPr/>
        </p:nvSpPr>
        <p:spPr>
          <a:xfrm>
            <a:off x="914400" y="5576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Polimorfismo</a:t>
            </a:r>
            <a:endParaRPr sz="4000">
              <a:solidFill>
                <a:schemeClr val="dk1"/>
              </a:solidFill>
              <a:latin typeface="Muli"/>
              <a:ea typeface="Muli"/>
              <a:cs typeface="Muli"/>
              <a:sym typeface="Muli"/>
            </a:endParaRPr>
          </a:p>
        </p:txBody>
      </p:sp>
      <p:sp>
        <p:nvSpPr>
          <p:cNvPr id="238" name="Google Shape;238;p24"/>
          <p:cNvSpPr txBox="1"/>
          <p:nvPr/>
        </p:nvSpPr>
        <p:spPr>
          <a:xfrm>
            <a:off x="914400" y="1499100"/>
            <a:ext cx="6663000" cy="4930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Veamos un ejemplo</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Imagina que tienes una mascota. Puede ser un perro, un gato o un pájaro. Cada uno de ellos tiene sus propias características y comportamientos específicos, como ladrar, maullar o volar. Ahora, piensa en cómo podrías representar todas estas mascotas en un programa de Java.</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En lugar de crear una clase separada para cada tipo de mascota, podemos utilizar el polimorfismo para tratar a todas las mascotas de manera general. Esto significa que podemos tener una clase genérica llamada "Mascota" y luego crear subclases como "Perro", "Gato" y "Pájaro" que heredan de la clase "Mascota".</a:t>
            </a:r>
            <a:endParaRPr sz="2000">
              <a:solidFill>
                <a:schemeClr val="dk1"/>
              </a:solidFill>
              <a:latin typeface="Muli"/>
              <a:ea typeface="Muli"/>
              <a:cs typeface="Muli"/>
              <a:sym typeface="Muli"/>
            </a:endParaRPr>
          </a:p>
        </p:txBody>
      </p:sp>
      <p:pic>
        <p:nvPicPr>
          <p:cNvPr id="239" name="Google Shape;239;p24"/>
          <p:cNvPicPr preferRelativeResize="0"/>
          <p:nvPr/>
        </p:nvPicPr>
        <p:blipFill>
          <a:blip r:embed="rId4">
            <a:alphaModFix/>
          </a:blip>
          <a:stretch>
            <a:fillRect/>
          </a:stretch>
        </p:blipFill>
        <p:spPr>
          <a:xfrm>
            <a:off x="7577399" y="2596725"/>
            <a:ext cx="5676000" cy="3192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25"/>
          <p:cNvSpPr txBox="1"/>
          <p:nvPr/>
        </p:nvSpPr>
        <p:spPr>
          <a:xfrm>
            <a:off x="914400" y="4052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Polimorfismo</a:t>
            </a:r>
            <a:endParaRPr sz="4000">
              <a:solidFill>
                <a:schemeClr val="dk1"/>
              </a:solidFill>
              <a:latin typeface="Muli"/>
              <a:ea typeface="Muli"/>
              <a:cs typeface="Muli"/>
              <a:sym typeface="Muli"/>
            </a:endParaRPr>
          </a:p>
        </p:txBody>
      </p:sp>
      <p:sp>
        <p:nvSpPr>
          <p:cNvPr id="245" name="Google Shape;245;p25"/>
          <p:cNvSpPr txBox="1"/>
          <p:nvPr/>
        </p:nvSpPr>
        <p:spPr>
          <a:xfrm>
            <a:off x="914400" y="1422900"/>
            <a:ext cx="6663000" cy="4930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¿Pero, es igual a la clase Animal de los ejercicios?</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En realidad en este caso, por ejemplo, </a:t>
            </a:r>
            <a:r>
              <a:rPr lang="en-US" sz="2000">
                <a:solidFill>
                  <a:schemeClr val="dk1"/>
                </a:solidFill>
                <a:latin typeface="Muli"/>
                <a:ea typeface="Muli"/>
                <a:cs typeface="Muli"/>
                <a:sym typeface="Muli"/>
              </a:rPr>
              <a:t>la magia del polimorfismo ocurre cuando creamos un arreglo o una lista de mascotas</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Podemos agregar instancias de diferentes subclases en la misma lista y </a:t>
            </a:r>
            <a:r>
              <a:rPr lang="en-US" sz="2000">
                <a:solidFill>
                  <a:schemeClr val="dk1"/>
                </a:solidFill>
                <a:latin typeface="Muli"/>
                <a:ea typeface="Muli"/>
                <a:cs typeface="Muli"/>
                <a:sym typeface="Muli"/>
              </a:rPr>
              <a:t>tratarlas como si fueran del tipo genérico "Mascota"</a:t>
            </a:r>
            <a:r>
              <a:rPr lang="en-US" sz="2000">
                <a:solidFill>
                  <a:schemeClr val="dk1"/>
                </a:solidFill>
                <a:latin typeface="Muli"/>
                <a:ea typeface="Muli"/>
                <a:cs typeface="Muli"/>
                <a:sym typeface="Muli"/>
              </a:rPr>
              <a:t>.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Cuando llamamos al método "hacerSonido()" en una mascota particular, Java se encarga de invocar el comportamiento correspondiente según el tipo de mascota real. Por ejemplo, si la mascota es un perro, se ladrará; si es un gato, se maullará; y así con todas las mascotas que agregues.</a:t>
            </a:r>
            <a:endParaRPr sz="2000">
              <a:solidFill>
                <a:schemeClr val="dk1"/>
              </a:solidFill>
              <a:latin typeface="Muli"/>
              <a:ea typeface="Muli"/>
              <a:cs typeface="Muli"/>
              <a:sym typeface="Muli"/>
            </a:endParaRPr>
          </a:p>
        </p:txBody>
      </p:sp>
      <p:pic>
        <p:nvPicPr>
          <p:cNvPr id="246" name="Google Shape;246;p25"/>
          <p:cNvPicPr preferRelativeResize="0"/>
          <p:nvPr/>
        </p:nvPicPr>
        <p:blipFill>
          <a:blip r:embed="rId4">
            <a:alphaModFix/>
          </a:blip>
          <a:stretch>
            <a:fillRect/>
          </a:stretch>
        </p:blipFill>
        <p:spPr>
          <a:xfrm>
            <a:off x="7577399" y="2547925"/>
            <a:ext cx="5676000" cy="3192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6"/>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2.</a:t>
            </a:r>
            <a:endParaRPr sz="2100">
              <a:solidFill>
                <a:schemeClr val="dk1"/>
              </a:solidFill>
            </a:endParaRPr>
          </a:p>
        </p:txBody>
      </p:sp>
      <p:sp>
        <p:nvSpPr>
          <p:cNvPr id="252" name="Google Shape;252;p26"/>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53" name="Google Shape;253;p26"/>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Clases abstractas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54" name="Google Shape;254;p26"/>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55" name="Google Shape;255;p26"/>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56" name="Google Shape;256;p26"/>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27"/>
          <p:cNvSpPr txBox="1"/>
          <p:nvPr/>
        </p:nvSpPr>
        <p:spPr>
          <a:xfrm>
            <a:off x="914400" y="710000"/>
            <a:ext cx="553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Clases abstractas</a:t>
            </a:r>
            <a:endParaRPr sz="4000">
              <a:solidFill>
                <a:schemeClr val="dk1"/>
              </a:solidFill>
              <a:latin typeface="Muli"/>
              <a:ea typeface="Muli"/>
              <a:cs typeface="Muli"/>
              <a:sym typeface="Muli"/>
            </a:endParaRPr>
          </a:p>
        </p:txBody>
      </p:sp>
      <p:sp>
        <p:nvSpPr>
          <p:cNvPr id="262" name="Google Shape;262;p27"/>
          <p:cNvSpPr txBox="1"/>
          <p:nvPr/>
        </p:nvSpPr>
        <p:spPr>
          <a:xfrm>
            <a:off x="914425" y="2334600"/>
            <a:ext cx="10608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y para qué sirven?: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Las clases abstractas son una característica importante de la programación orientada a objetos en Java. Una clase abstracta es una clase que</a:t>
            </a:r>
            <a:r>
              <a:rPr lang="en-US" sz="2000">
                <a:solidFill>
                  <a:schemeClr val="dk1"/>
                </a:solidFill>
                <a:latin typeface="Muli"/>
                <a:ea typeface="Muli"/>
                <a:cs typeface="Muli"/>
                <a:sym typeface="Muli"/>
              </a:rPr>
              <a:t> no se puede instanciar </a:t>
            </a:r>
            <a:r>
              <a:rPr lang="en-US" sz="2000">
                <a:solidFill>
                  <a:schemeClr val="dk1"/>
                </a:solidFill>
                <a:latin typeface="Muli"/>
                <a:ea typeface="Muli"/>
                <a:cs typeface="Muli"/>
                <a:sym typeface="Muli"/>
              </a:rPr>
              <a:t>directamente y se utiliza como base para otras clases.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Habrá ocasiones en las cuales necesitemos crear una clase padre donde únicamente coloquemos la estructura de una abstracción, una estructura muy general, dejando que sean las clases hijas quienes definan los detalles. En estos casos haremos uso de las clases abstractas.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28"/>
          <p:cNvSpPr txBox="1"/>
          <p:nvPr/>
        </p:nvSpPr>
        <p:spPr>
          <a:xfrm>
            <a:off x="914400" y="710000"/>
            <a:ext cx="5789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Clases abstractas</a:t>
            </a:r>
            <a:endParaRPr sz="4000">
              <a:solidFill>
                <a:schemeClr val="dk1"/>
              </a:solidFill>
              <a:latin typeface="Muli"/>
              <a:ea typeface="Muli"/>
              <a:cs typeface="Muli"/>
              <a:sym typeface="Muli"/>
            </a:endParaRPr>
          </a:p>
        </p:txBody>
      </p:sp>
      <p:sp>
        <p:nvSpPr>
          <p:cNvPr id="268" name="Google Shape;268;p28"/>
          <p:cNvSpPr txBox="1"/>
          <p:nvPr/>
        </p:nvSpPr>
        <p:spPr>
          <a:xfrm>
            <a:off x="914425" y="2334600"/>
            <a:ext cx="11188800" cy="400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y para qué sirven?:</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Usualmente las clases abstractas suelen ser las </a:t>
            </a:r>
            <a:r>
              <a:rPr lang="en-US" sz="2000">
                <a:solidFill>
                  <a:schemeClr val="dk1"/>
                </a:solidFill>
                <a:latin typeface="Muli"/>
                <a:ea typeface="Muli"/>
                <a:cs typeface="Muli"/>
                <a:sym typeface="Muli"/>
              </a:rPr>
              <a:t>superclases</a:t>
            </a:r>
            <a:r>
              <a:rPr lang="en-US" sz="2000">
                <a:solidFill>
                  <a:schemeClr val="dk1"/>
                </a:solidFill>
                <a:latin typeface="Muli"/>
                <a:ea typeface="Muli"/>
                <a:cs typeface="Muli"/>
                <a:sym typeface="Muli"/>
              </a:rPr>
              <a:t>, esto sucede porque creemos que la superclase o clase padre no debería poder instanciarse. Por ejemplo, si tenemos una clase Animal, el usuario no debería poder crear un Animal, sino que sólo debería poder instanciar objetos de las subclases (Perro, Gato, etc).</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public </a:t>
            </a:r>
            <a:r>
              <a:rPr lang="en-US" sz="2000">
                <a:solidFill>
                  <a:schemeClr val="dk1"/>
                </a:solidFill>
                <a:latin typeface="Muli"/>
                <a:ea typeface="Muli"/>
                <a:cs typeface="Muli"/>
                <a:sym typeface="Muli"/>
              </a:rPr>
              <a:t>abstract </a:t>
            </a:r>
            <a:r>
              <a:rPr lang="en-US" sz="2000">
                <a:solidFill>
                  <a:schemeClr val="dk1"/>
                </a:solidFill>
                <a:latin typeface="Muli"/>
                <a:ea typeface="Muli"/>
                <a:cs typeface="Muli"/>
                <a:sym typeface="Muli"/>
              </a:rPr>
              <a:t>class Animal {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Una clase abstracta es practicamente identica a una clase convencional; las clases abstractas</a:t>
            </a:r>
            <a:r>
              <a:rPr lang="en-US" sz="2000">
                <a:solidFill>
                  <a:schemeClr val="dk1"/>
                </a:solidFill>
                <a:latin typeface="Muli"/>
                <a:ea typeface="Muli"/>
                <a:cs typeface="Muli"/>
                <a:sym typeface="Muli"/>
              </a:rPr>
              <a:t> pueden poseer atributos, métodos, constructores, etc</a:t>
            </a:r>
            <a:r>
              <a:rPr lang="en-US" sz="2000">
                <a:solidFill>
                  <a:schemeClr val="dk1"/>
                </a:solidFill>
                <a:latin typeface="Muli"/>
                <a:ea typeface="Muli"/>
                <a:cs typeface="Muli"/>
                <a:sym typeface="Muli"/>
              </a:rPr>
              <a:t> ... La principal diferencia entre una clases convencional y una clase abstracta es que</a:t>
            </a:r>
            <a:r>
              <a:rPr lang="en-US" sz="2000">
                <a:solidFill>
                  <a:schemeClr val="dk1"/>
                </a:solidFill>
                <a:latin typeface="Muli"/>
                <a:ea typeface="Muli"/>
                <a:cs typeface="Muli"/>
                <a:sym typeface="Muli"/>
              </a:rPr>
              <a:t> la clase abstracta debe poseer por lo menos un método abstracto.</a:t>
            </a:r>
            <a:endParaRPr sz="2000">
              <a:solidFill>
                <a:schemeClr val="dk1"/>
              </a:solidFill>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29"/>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3</a:t>
            </a:r>
            <a:r>
              <a:rPr b="1" lang="en-US" sz="8800">
                <a:solidFill>
                  <a:schemeClr val="dk1"/>
                </a:solidFill>
                <a:latin typeface="Calibri"/>
                <a:ea typeface="Calibri"/>
                <a:cs typeface="Calibri"/>
                <a:sym typeface="Calibri"/>
              </a:rPr>
              <a:t>.</a:t>
            </a:r>
            <a:endParaRPr sz="2100">
              <a:solidFill>
                <a:schemeClr val="dk1"/>
              </a:solidFill>
            </a:endParaRPr>
          </a:p>
        </p:txBody>
      </p:sp>
      <p:sp>
        <p:nvSpPr>
          <p:cNvPr id="274" name="Google Shape;274;p29"/>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75" name="Google Shape;275;p29"/>
          <p:cNvSpPr txBox="1"/>
          <p:nvPr/>
        </p:nvSpPr>
        <p:spPr>
          <a:xfrm>
            <a:off x="5563978" y="25574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Métodos abstractos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276" name="Google Shape;276;p29"/>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277" name="Google Shape;277;p29"/>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278" name="Google Shape;278;p29"/>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30"/>
          <p:cNvSpPr txBox="1"/>
          <p:nvPr/>
        </p:nvSpPr>
        <p:spPr>
          <a:xfrm>
            <a:off x="914400" y="710000"/>
            <a:ext cx="5440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Métodos abstractos</a:t>
            </a:r>
            <a:endParaRPr sz="4000">
              <a:solidFill>
                <a:schemeClr val="dk1"/>
              </a:solidFill>
              <a:latin typeface="Muli"/>
              <a:ea typeface="Muli"/>
              <a:cs typeface="Muli"/>
              <a:sym typeface="Muli"/>
            </a:endParaRPr>
          </a:p>
        </p:txBody>
      </p:sp>
      <p:sp>
        <p:nvSpPr>
          <p:cNvPr id="284" name="Google Shape;284;p30"/>
          <p:cNvSpPr txBox="1"/>
          <p:nvPr/>
        </p:nvSpPr>
        <p:spPr>
          <a:xfrm>
            <a:off x="914425" y="2334600"/>
            <a:ext cx="10608600" cy="339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y para qué se utilizan?: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Un método abstracto para Java es un método que </a:t>
            </a:r>
            <a:r>
              <a:rPr lang="en-US" sz="2000">
                <a:solidFill>
                  <a:schemeClr val="dk1"/>
                </a:solidFill>
                <a:latin typeface="Muli"/>
                <a:ea typeface="Muli"/>
                <a:cs typeface="Muli"/>
                <a:sym typeface="Muli"/>
              </a:rPr>
              <a:t>nunca va a ser ejecutado porque no tiene cuerpo</a:t>
            </a:r>
            <a:r>
              <a:rPr lang="en-US" sz="2000">
                <a:solidFill>
                  <a:schemeClr val="dk1"/>
                </a:solidFill>
                <a:latin typeface="Muli"/>
                <a:ea typeface="Muli"/>
                <a:cs typeface="Muli"/>
                <a:sym typeface="Muli"/>
              </a:rPr>
              <a:t>. Simplemente, un método abstracto referencia a otros métodos de las subclases.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¿Qué utilidad tiene un método abstracto? Podemos ver un método abstracto como una palanca que fuerza dos cosas: la primera, q</a:t>
            </a:r>
            <a:r>
              <a:rPr lang="en-US" sz="2000">
                <a:solidFill>
                  <a:schemeClr val="dk1"/>
                </a:solidFill>
                <a:latin typeface="Muli"/>
                <a:ea typeface="Muli"/>
                <a:cs typeface="Muli"/>
                <a:sym typeface="Muli"/>
              </a:rPr>
              <a:t>ue no se puedan crear objetos de una clase</a:t>
            </a:r>
            <a:r>
              <a:rPr lang="en-US" sz="2000">
                <a:solidFill>
                  <a:schemeClr val="dk1"/>
                </a:solidFill>
                <a:latin typeface="Muli"/>
                <a:ea typeface="Muli"/>
                <a:cs typeface="Muli"/>
                <a:sym typeface="Muli"/>
              </a:rPr>
              <a:t>. La segunda, que </a:t>
            </a:r>
            <a:r>
              <a:rPr lang="en-US" sz="2000">
                <a:solidFill>
                  <a:schemeClr val="dk1"/>
                </a:solidFill>
                <a:latin typeface="Muli"/>
                <a:ea typeface="Muli"/>
                <a:cs typeface="Muli"/>
                <a:sym typeface="Muli"/>
              </a:rPr>
              <a:t>todas las subclases sobreescriban el método</a:t>
            </a:r>
            <a:r>
              <a:rPr lang="en-US" sz="2000">
                <a:solidFill>
                  <a:schemeClr val="dk1"/>
                </a:solidFill>
                <a:latin typeface="Muli"/>
                <a:ea typeface="Muli"/>
                <a:cs typeface="Muli"/>
                <a:sym typeface="Muli"/>
              </a:rPr>
              <a:t> declarado como abstracto.</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pic>
        <p:nvPicPr>
          <p:cNvPr id="81" name="Google Shape;81;p13"/>
          <p:cNvPicPr preferRelativeResize="0"/>
          <p:nvPr/>
        </p:nvPicPr>
        <p:blipFill>
          <a:blip r:embed="rId4">
            <a:alphaModFix/>
          </a:blip>
          <a:stretch>
            <a:fillRect/>
          </a:stretch>
        </p:blipFill>
        <p:spPr>
          <a:xfrm>
            <a:off x="7657882" y="5454258"/>
            <a:ext cx="2796877" cy="1078352"/>
          </a:xfrm>
          <a:prstGeom prst="rect">
            <a:avLst/>
          </a:prstGeom>
          <a:noFill/>
          <a:ln>
            <a:noFill/>
          </a:ln>
        </p:spPr>
      </p:pic>
      <p:pic>
        <p:nvPicPr>
          <p:cNvPr id="82" name="Google Shape;82;p13"/>
          <p:cNvPicPr preferRelativeResize="0"/>
          <p:nvPr/>
        </p:nvPicPr>
        <p:blipFill rotWithShape="1">
          <a:blip r:embed="rId5">
            <a:alphaModFix/>
          </a:blip>
          <a:srcRect b="0" l="826" r="826" t="0"/>
          <a:stretch/>
        </p:blipFill>
        <p:spPr>
          <a:xfrm>
            <a:off x="10505028" y="5506334"/>
            <a:ext cx="2510280" cy="921040"/>
          </a:xfrm>
          <a:prstGeom prst="rect">
            <a:avLst/>
          </a:prstGeom>
          <a:noFill/>
          <a:ln>
            <a:noFill/>
          </a:ln>
        </p:spPr>
      </p:pic>
      <p:pic>
        <p:nvPicPr>
          <p:cNvPr id="83" name="Google Shape;83;p13"/>
          <p:cNvPicPr preferRelativeResize="0"/>
          <p:nvPr/>
        </p:nvPicPr>
        <p:blipFill rotWithShape="1">
          <a:blip r:embed="rId6">
            <a:alphaModFix/>
          </a:blip>
          <a:srcRect b="32031" l="0" r="0" t="32034"/>
          <a:stretch/>
        </p:blipFill>
        <p:spPr>
          <a:xfrm>
            <a:off x="4927268" y="5569823"/>
            <a:ext cx="2680366" cy="966185"/>
          </a:xfrm>
          <a:prstGeom prst="rect">
            <a:avLst/>
          </a:prstGeom>
          <a:noFill/>
          <a:ln>
            <a:noFill/>
          </a:ln>
        </p:spPr>
      </p:pic>
      <p:sp>
        <p:nvSpPr>
          <p:cNvPr id="84" name="Google Shape;84;p13"/>
          <p:cNvSpPr/>
          <p:nvPr/>
        </p:nvSpPr>
        <p:spPr>
          <a:xfrm>
            <a:off x="-95918" y="5514695"/>
            <a:ext cx="13532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rotWithShape="1">
          <a:blip r:embed="rId7">
            <a:alphaModFix/>
          </a:blip>
          <a:srcRect b="33630" l="0" r="0" t="30435"/>
          <a:stretch/>
        </p:blipFill>
        <p:spPr>
          <a:xfrm>
            <a:off x="6250355" y="5600249"/>
            <a:ext cx="2205937" cy="795151"/>
          </a:xfrm>
          <a:prstGeom prst="rect">
            <a:avLst/>
          </a:prstGeom>
          <a:noFill/>
          <a:ln>
            <a:noFill/>
          </a:ln>
        </p:spPr>
      </p:pic>
      <p:pic>
        <p:nvPicPr>
          <p:cNvPr id="86" name="Google Shape;86;p13"/>
          <p:cNvPicPr preferRelativeResize="0"/>
          <p:nvPr/>
        </p:nvPicPr>
        <p:blipFill>
          <a:blip r:embed="rId8">
            <a:alphaModFix/>
          </a:blip>
          <a:stretch>
            <a:fillRect/>
          </a:stretch>
        </p:blipFill>
        <p:spPr>
          <a:xfrm>
            <a:off x="8524556" y="5709523"/>
            <a:ext cx="1987297" cy="574789"/>
          </a:xfrm>
          <a:prstGeom prst="rect">
            <a:avLst/>
          </a:prstGeom>
          <a:noFill/>
          <a:ln>
            <a:noFill/>
          </a:ln>
        </p:spPr>
      </p:pic>
      <p:pic>
        <p:nvPicPr>
          <p:cNvPr id="87" name="Google Shape;87;p13"/>
          <p:cNvPicPr preferRelativeResize="0"/>
          <p:nvPr/>
        </p:nvPicPr>
        <p:blipFill>
          <a:blip r:embed="rId9">
            <a:alphaModFix/>
          </a:blip>
          <a:stretch>
            <a:fillRect/>
          </a:stretch>
        </p:blipFill>
        <p:spPr>
          <a:xfrm>
            <a:off x="10916040" y="5670120"/>
            <a:ext cx="1987298" cy="6533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31"/>
          <p:cNvSpPr txBox="1"/>
          <p:nvPr/>
        </p:nvSpPr>
        <p:spPr>
          <a:xfrm>
            <a:off x="914425" y="2334600"/>
            <a:ext cx="10608600" cy="285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Los métodos abstractos </a:t>
            </a:r>
            <a:r>
              <a:rPr lang="en-US" sz="2000">
                <a:latin typeface="Muli"/>
                <a:ea typeface="Muli"/>
                <a:cs typeface="Muli"/>
                <a:sym typeface="Muli"/>
              </a:rPr>
              <a:t>deben ser declarados en clases abstractas y deben ser implementados por las clases que heredan</a:t>
            </a:r>
            <a:r>
              <a:rPr lang="en-US" sz="2000">
                <a:latin typeface="Muli"/>
                <a:ea typeface="Muli"/>
                <a:cs typeface="Muli"/>
                <a:sym typeface="Muli"/>
              </a:rPr>
              <a:t> de la clase abstracta.</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Los métodos abstractos se escriben</a:t>
            </a:r>
            <a:r>
              <a:rPr lang="en-US" sz="2000">
                <a:latin typeface="Muli"/>
                <a:ea typeface="Muli"/>
                <a:cs typeface="Muli"/>
                <a:sym typeface="Muli"/>
              </a:rPr>
              <a:t> sin llaves {} y con ; al final </a:t>
            </a:r>
            <a:r>
              <a:rPr lang="en-US" sz="2000">
                <a:latin typeface="Muli"/>
                <a:ea typeface="Muli"/>
                <a:cs typeface="Muli"/>
                <a:sym typeface="Muli"/>
              </a:rPr>
              <a:t>de la declaración.</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Por ejemplo:</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public </a:t>
            </a:r>
            <a:r>
              <a:rPr lang="en-US" sz="2000">
                <a:latin typeface="Muli"/>
                <a:ea typeface="Muli"/>
                <a:cs typeface="Muli"/>
                <a:sym typeface="Muli"/>
              </a:rPr>
              <a:t>abstract </a:t>
            </a:r>
            <a:r>
              <a:rPr lang="en-US" sz="2000">
                <a:latin typeface="Muli"/>
                <a:ea typeface="Muli"/>
                <a:cs typeface="Muli"/>
                <a:sym typeface="Muli"/>
              </a:rPr>
              <a:t>double area</a:t>
            </a:r>
            <a:r>
              <a:rPr lang="en-US" sz="2000">
                <a:latin typeface="Muli"/>
                <a:ea typeface="Muli"/>
                <a:cs typeface="Muli"/>
                <a:sym typeface="Muli"/>
              </a:rPr>
              <a:t>();</a:t>
            </a:r>
            <a:endParaRPr sz="2000">
              <a:latin typeface="Muli"/>
              <a:ea typeface="Muli"/>
              <a:cs typeface="Muli"/>
              <a:sym typeface="Muli"/>
            </a:endParaRPr>
          </a:p>
          <a:p>
            <a:pPr indent="0" lvl="0" marL="0" rtl="0" algn="l">
              <a:spcBef>
                <a:spcPts val="1000"/>
              </a:spcBef>
              <a:spcAft>
                <a:spcPts val="1000"/>
              </a:spcAft>
              <a:buNone/>
            </a:pPr>
            <a:r>
              <a:rPr lang="en-US" sz="2000">
                <a:latin typeface="Muli"/>
                <a:ea typeface="Muli"/>
                <a:cs typeface="Muli"/>
                <a:sym typeface="Muli"/>
              </a:rPr>
              <a:t>Un método se declara como abstracto porque en ese momento (en esa clase) no se conoce cómo va a ser su implementación.</a:t>
            </a:r>
            <a:endParaRPr sz="2000">
              <a:solidFill>
                <a:schemeClr val="dk1"/>
              </a:solidFill>
              <a:latin typeface="Muli"/>
              <a:ea typeface="Muli"/>
              <a:cs typeface="Muli"/>
              <a:sym typeface="Muli"/>
            </a:endParaRPr>
          </a:p>
        </p:txBody>
      </p:sp>
      <p:sp>
        <p:nvSpPr>
          <p:cNvPr id="290" name="Google Shape;290;p31"/>
          <p:cNvSpPr txBox="1"/>
          <p:nvPr/>
        </p:nvSpPr>
        <p:spPr>
          <a:xfrm>
            <a:off x="914400" y="710000"/>
            <a:ext cx="608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Métodos abstractos</a:t>
            </a:r>
            <a:endParaRPr sz="4000">
              <a:solidFill>
                <a:schemeClr val="dk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32"/>
          <p:cNvSpPr txBox="1"/>
          <p:nvPr/>
        </p:nvSpPr>
        <p:spPr>
          <a:xfrm>
            <a:off x="914400" y="710000"/>
            <a:ext cx="596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Clases y métodos abstractos</a:t>
            </a:r>
            <a:endParaRPr sz="4000">
              <a:solidFill>
                <a:schemeClr val="dk1"/>
              </a:solidFill>
              <a:latin typeface="Muli"/>
              <a:ea typeface="Muli"/>
              <a:cs typeface="Muli"/>
              <a:sym typeface="Muli"/>
            </a:endParaRPr>
          </a:p>
        </p:txBody>
      </p:sp>
      <p:sp>
        <p:nvSpPr>
          <p:cNvPr id="296" name="Google Shape;296;p32"/>
          <p:cNvSpPr txBox="1"/>
          <p:nvPr/>
        </p:nvSpPr>
        <p:spPr>
          <a:xfrm>
            <a:off x="914425" y="2334600"/>
            <a:ext cx="7013100" cy="40071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Veamos un ejemplo:</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En este caso la clase Figura posee una atributo, un constructor y un método, a partir de esta clase podré generar la n cantidad de figuras que necesite, ya sean cuadrados, rectangulos, triangulos, circulos etc...</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US" sz="2000">
                <a:solidFill>
                  <a:schemeClr val="dk1"/>
                </a:solidFill>
                <a:latin typeface="Muli"/>
                <a:ea typeface="Muli"/>
                <a:cs typeface="Muli"/>
                <a:sym typeface="Muli"/>
              </a:rPr>
              <a:t>Dentro de la clase encontramos el </a:t>
            </a:r>
            <a:r>
              <a:rPr lang="en-US" sz="2000">
                <a:solidFill>
                  <a:schemeClr val="dk1"/>
                </a:solidFill>
                <a:latin typeface="Muli"/>
                <a:ea typeface="Muli"/>
                <a:cs typeface="Muli"/>
                <a:sym typeface="Muli"/>
              </a:rPr>
              <a:t>método área</a:t>
            </a:r>
            <a:r>
              <a:rPr lang="en-US" sz="2000">
                <a:solidFill>
                  <a:schemeClr val="dk1"/>
                </a:solidFill>
                <a:latin typeface="Muli"/>
                <a:ea typeface="Muli"/>
                <a:cs typeface="Muli"/>
                <a:sym typeface="Muli"/>
              </a:rPr>
              <a:t>, método que se encuentra pensado para obtener el área de cualquier figura, sin embargo cómo sabemos todas las figuras poseen su propia fórmula matemática para calcular su área.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pic>
        <p:nvPicPr>
          <p:cNvPr id="297" name="Google Shape;297;p32"/>
          <p:cNvPicPr preferRelativeResize="0"/>
          <p:nvPr/>
        </p:nvPicPr>
        <p:blipFill>
          <a:blip r:embed="rId4">
            <a:alphaModFix/>
          </a:blip>
          <a:stretch>
            <a:fillRect/>
          </a:stretch>
        </p:blipFill>
        <p:spPr>
          <a:xfrm>
            <a:off x="8928475" y="1494950"/>
            <a:ext cx="4238775" cy="459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3"/>
          <p:cNvSpPr txBox="1"/>
          <p:nvPr/>
        </p:nvSpPr>
        <p:spPr>
          <a:xfrm>
            <a:off x="914400" y="710000"/>
            <a:ext cx="596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Clases y métodos abstractos</a:t>
            </a:r>
            <a:endParaRPr sz="4000">
              <a:solidFill>
                <a:schemeClr val="dk1"/>
              </a:solidFill>
              <a:latin typeface="Muli"/>
              <a:ea typeface="Muli"/>
              <a:cs typeface="Muli"/>
              <a:sym typeface="Muli"/>
            </a:endParaRPr>
          </a:p>
        </p:txBody>
      </p:sp>
      <p:sp>
        <p:nvSpPr>
          <p:cNvPr id="303" name="Google Shape;303;p33"/>
          <p:cNvSpPr txBox="1"/>
          <p:nvPr/>
        </p:nvSpPr>
        <p:spPr>
          <a:xfrm>
            <a:off x="914400" y="2936600"/>
            <a:ext cx="7013100" cy="2339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US" sz="2000">
                <a:latin typeface="Muli"/>
                <a:ea typeface="Muli"/>
                <a:cs typeface="Muli"/>
                <a:sym typeface="Muli"/>
              </a:rPr>
              <a:t>Si comenzamos a </a:t>
            </a:r>
            <a:r>
              <a:rPr lang="en-US" sz="2000">
                <a:latin typeface="Muli"/>
                <a:ea typeface="Muli"/>
                <a:cs typeface="Muli"/>
                <a:sym typeface="Muli"/>
              </a:rPr>
              <a:t>heredar de la clase Figura,</a:t>
            </a:r>
            <a:r>
              <a:rPr lang="en-US" sz="2000">
                <a:latin typeface="Muli"/>
                <a:ea typeface="Muli"/>
                <a:cs typeface="Muli"/>
                <a:sym typeface="Muli"/>
              </a:rPr>
              <a:t> todas las clases hijas tendrían que </a:t>
            </a:r>
            <a:r>
              <a:rPr lang="en-US" sz="2000">
                <a:latin typeface="Muli"/>
                <a:ea typeface="Muli"/>
                <a:cs typeface="Muli"/>
                <a:sym typeface="Muli"/>
              </a:rPr>
              <a:t>sobreescribir el método área</a:t>
            </a:r>
            <a:r>
              <a:rPr lang="en-US" sz="2000">
                <a:latin typeface="Muli"/>
                <a:ea typeface="Muli"/>
                <a:cs typeface="Muli"/>
                <a:sym typeface="Muli"/>
              </a:rPr>
              <a:t> e implementar su propia fórmula para así poder calcular su área. En estos casos en los que la clase hija siempre deba sobreescribir el método, es cuando debemos convertir al método convencional en un método abstracto, un método que defina qué hacer, pero no cómo se deba hacer. 😃</a:t>
            </a:r>
            <a:endParaRPr sz="2000">
              <a:solidFill>
                <a:schemeClr val="dk1"/>
              </a:solidFill>
              <a:latin typeface="Muli"/>
              <a:ea typeface="Muli"/>
              <a:cs typeface="Muli"/>
              <a:sym typeface="Muli"/>
            </a:endParaRPr>
          </a:p>
        </p:txBody>
      </p:sp>
      <p:pic>
        <p:nvPicPr>
          <p:cNvPr id="304" name="Google Shape;304;p33"/>
          <p:cNvPicPr preferRelativeResize="0"/>
          <p:nvPr/>
        </p:nvPicPr>
        <p:blipFill>
          <a:blip r:embed="rId4">
            <a:alphaModFix/>
          </a:blip>
          <a:stretch>
            <a:fillRect/>
          </a:stretch>
        </p:blipFill>
        <p:spPr>
          <a:xfrm>
            <a:off x="8578175" y="3688988"/>
            <a:ext cx="4543025" cy="1142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4"/>
          <p:cNvSpPr txBox="1"/>
          <p:nvPr/>
        </p:nvSpPr>
        <p:spPr>
          <a:xfrm>
            <a:off x="914400" y="710000"/>
            <a:ext cx="5966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Clases y métodos abstractos</a:t>
            </a:r>
            <a:endParaRPr sz="4000">
              <a:solidFill>
                <a:schemeClr val="dk1"/>
              </a:solidFill>
              <a:latin typeface="Muli"/>
              <a:ea typeface="Muli"/>
              <a:cs typeface="Muli"/>
              <a:sym typeface="Muli"/>
            </a:endParaRPr>
          </a:p>
        </p:txBody>
      </p:sp>
      <p:sp>
        <p:nvSpPr>
          <p:cNvPr id="310" name="Google Shape;310;p34"/>
          <p:cNvSpPr txBox="1"/>
          <p:nvPr/>
        </p:nvSpPr>
        <p:spPr>
          <a:xfrm>
            <a:off x="914400" y="2594925"/>
            <a:ext cx="7013100" cy="3211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Ahora que el método área es un método abstracto la clase se convierte en una clase abstracta.</a:t>
            </a:r>
            <a:endParaRPr sz="2000">
              <a:solidFill>
                <a:schemeClr val="dk1"/>
              </a:solidFill>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Es importante recordar que las clases abstractas pueden ser heredadas por la n cantidad de clases que necesitemos, pero </a:t>
            </a:r>
            <a:r>
              <a:rPr lang="en-US" sz="2000">
                <a:solidFill>
                  <a:schemeClr val="dk1"/>
                </a:solidFill>
                <a:latin typeface="Muli"/>
                <a:ea typeface="Muli"/>
                <a:cs typeface="Muli"/>
                <a:sym typeface="Muli"/>
              </a:rPr>
              <a:t>no pueden ser instanciadas</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Al heredar de una clase abstracta </a:t>
            </a:r>
            <a:r>
              <a:rPr lang="en-US" sz="2000">
                <a:solidFill>
                  <a:schemeClr val="dk1"/>
                </a:solidFill>
                <a:latin typeface="Muli"/>
                <a:ea typeface="Muli"/>
                <a:cs typeface="Muli"/>
                <a:sym typeface="Muli"/>
              </a:rPr>
              <a:t>es obligatorio implementar todos sus métodos abstractos</a:t>
            </a:r>
            <a:r>
              <a:rPr lang="en-US" sz="2000">
                <a:solidFill>
                  <a:schemeClr val="dk1"/>
                </a:solidFill>
                <a:latin typeface="Muli"/>
                <a:ea typeface="Muli"/>
                <a:cs typeface="Muli"/>
                <a:sym typeface="Muli"/>
              </a:rPr>
              <a:t>, es decir debemos definir comportamiento, definir cómo se va a realizar la tarea.</a:t>
            </a:r>
            <a:endParaRPr sz="2000">
              <a:solidFill>
                <a:schemeClr val="dk1"/>
              </a:solidFill>
              <a:latin typeface="Muli"/>
              <a:ea typeface="Muli"/>
              <a:cs typeface="Muli"/>
              <a:sym typeface="Muli"/>
            </a:endParaRPr>
          </a:p>
        </p:txBody>
      </p:sp>
      <p:pic>
        <p:nvPicPr>
          <p:cNvPr id="311" name="Google Shape;311;p34"/>
          <p:cNvPicPr preferRelativeResize="0"/>
          <p:nvPr/>
        </p:nvPicPr>
        <p:blipFill>
          <a:blip r:embed="rId4">
            <a:alphaModFix/>
          </a:blip>
          <a:stretch>
            <a:fillRect/>
          </a:stretch>
        </p:blipFill>
        <p:spPr>
          <a:xfrm>
            <a:off x="8123761" y="3082950"/>
            <a:ext cx="5091589" cy="1416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35"/>
          <p:cNvSpPr txBox="1"/>
          <p:nvPr/>
        </p:nvSpPr>
        <p:spPr>
          <a:xfrm>
            <a:off x="3237223" y="2786074"/>
            <a:ext cx="14142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chemeClr val="dk1"/>
                </a:solidFill>
                <a:latin typeface="Calibri"/>
                <a:ea typeface="Calibri"/>
                <a:cs typeface="Calibri"/>
                <a:sym typeface="Calibri"/>
              </a:rPr>
              <a:t>4</a:t>
            </a:r>
            <a:r>
              <a:rPr b="1" lang="en-US" sz="8800">
                <a:solidFill>
                  <a:schemeClr val="dk1"/>
                </a:solidFill>
                <a:latin typeface="Calibri"/>
                <a:ea typeface="Calibri"/>
                <a:cs typeface="Calibri"/>
                <a:sym typeface="Calibri"/>
              </a:rPr>
              <a:t>.</a:t>
            </a:r>
            <a:endParaRPr sz="2100">
              <a:solidFill>
                <a:schemeClr val="dk1"/>
              </a:solidFill>
            </a:endParaRPr>
          </a:p>
        </p:txBody>
      </p:sp>
      <p:sp>
        <p:nvSpPr>
          <p:cNvPr id="317" name="Google Shape;317;p35"/>
          <p:cNvSpPr/>
          <p:nvPr/>
        </p:nvSpPr>
        <p:spPr>
          <a:xfrm>
            <a:off x="4436767" y="4627819"/>
            <a:ext cx="9077700" cy="1728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318" name="Google Shape;318;p35"/>
          <p:cNvSpPr txBox="1"/>
          <p:nvPr/>
        </p:nvSpPr>
        <p:spPr>
          <a:xfrm>
            <a:off x="5563978" y="2786074"/>
            <a:ext cx="7316100" cy="12585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Clr>
                <a:schemeClr val="dk1"/>
              </a:buClr>
              <a:buSzPts val="1100"/>
              <a:buFont typeface="Arial"/>
              <a:buNone/>
            </a:pPr>
            <a:r>
              <a:rPr b="1" lang="en-US" sz="7400">
                <a:solidFill>
                  <a:schemeClr val="lt1"/>
                </a:solidFill>
                <a:latin typeface="Calibri"/>
                <a:ea typeface="Calibri"/>
                <a:cs typeface="Calibri"/>
                <a:sym typeface="Calibri"/>
              </a:rPr>
              <a:t>Interfaces</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Clr>
                <a:schemeClr val="dk1"/>
              </a:buClr>
              <a:buSzPts val="1100"/>
              <a:buFont typeface="Arial"/>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p:txBody>
      </p:sp>
      <p:pic>
        <p:nvPicPr>
          <p:cNvPr id="319" name="Google Shape;319;p35"/>
          <p:cNvPicPr preferRelativeResize="0"/>
          <p:nvPr/>
        </p:nvPicPr>
        <p:blipFill>
          <a:blip r:embed="rId4">
            <a:alphaModFix/>
          </a:blip>
          <a:stretch>
            <a:fillRect/>
          </a:stretch>
        </p:blipFill>
        <p:spPr>
          <a:xfrm>
            <a:off x="8249656" y="6448263"/>
            <a:ext cx="2370580" cy="913981"/>
          </a:xfrm>
          <a:prstGeom prst="rect">
            <a:avLst/>
          </a:prstGeom>
          <a:noFill/>
          <a:ln>
            <a:noFill/>
          </a:ln>
        </p:spPr>
      </p:pic>
      <p:pic>
        <p:nvPicPr>
          <p:cNvPr id="320" name="Google Shape;320;p35"/>
          <p:cNvPicPr preferRelativeResize="0"/>
          <p:nvPr/>
        </p:nvPicPr>
        <p:blipFill rotWithShape="1">
          <a:blip r:embed="rId5">
            <a:alphaModFix/>
          </a:blip>
          <a:srcRect b="0" l="826" r="826" t="0"/>
          <a:stretch/>
        </p:blipFill>
        <p:spPr>
          <a:xfrm>
            <a:off x="10662848" y="6492402"/>
            <a:ext cx="2127667" cy="780648"/>
          </a:xfrm>
          <a:prstGeom prst="rect">
            <a:avLst/>
          </a:prstGeom>
          <a:noFill/>
          <a:ln>
            <a:noFill/>
          </a:ln>
        </p:spPr>
      </p:pic>
      <p:pic>
        <p:nvPicPr>
          <p:cNvPr id="321" name="Google Shape;321;p35"/>
          <p:cNvPicPr preferRelativeResize="0"/>
          <p:nvPr/>
        </p:nvPicPr>
        <p:blipFill rotWithShape="1">
          <a:blip r:embed="rId6">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p36"/>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27" name="Google Shape;327;p36"/>
          <p:cNvSpPr txBox="1"/>
          <p:nvPr/>
        </p:nvSpPr>
        <p:spPr>
          <a:xfrm>
            <a:off x="914400" y="1834213"/>
            <a:ext cx="10608600" cy="400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¿Qué son y para qué se utilizan?:</a:t>
            </a:r>
            <a:endParaRPr sz="2000">
              <a:latin typeface="Muli"/>
              <a:ea typeface="Muli"/>
              <a:cs typeface="Muli"/>
              <a:sym typeface="Muli"/>
            </a:endParaRPr>
          </a:p>
          <a:p>
            <a:pPr indent="0" lvl="0" marL="0" rtl="0" algn="l">
              <a:spcBef>
                <a:spcPts val="1000"/>
              </a:spcBef>
              <a:spcAft>
                <a:spcPts val="0"/>
              </a:spcAft>
              <a:buNone/>
            </a:pPr>
            <a:r>
              <a:rPr lang="en-US" sz="2000">
                <a:solidFill>
                  <a:schemeClr val="dk1"/>
                </a:solidFill>
                <a:latin typeface="Muli"/>
                <a:ea typeface="Muli"/>
                <a:cs typeface="Muli"/>
                <a:sym typeface="Muli"/>
              </a:rPr>
              <a:t>Una interfaz </a:t>
            </a:r>
            <a:r>
              <a:rPr lang="en-US" sz="2000">
                <a:solidFill>
                  <a:schemeClr val="dk1"/>
                </a:solidFill>
                <a:latin typeface="Muli"/>
                <a:ea typeface="Muli"/>
                <a:cs typeface="Muli"/>
                <a:sym typeface="Muli"/>
              </a:rPr>
              <a:t>es una especie de plantilla</a:t>
            </a:r>
            <a:r>
              <a:rPr lang="en-US" sz="2000">
                <a:solidFill>
                  <a:schemeClr val="dk1"/>
                </a:solidFill>
                <a:latin typeface="Muli"/>
                <a:ea typeface="Muli"/>
                <a:cs typeface="Muli"/>
                <a:sym typeface="Muli"/>
              </a:rPr>
              <a:t> para la construcción de clases. Normalmente una interfaz </a:t>
            </a:r>
            <a:r>
              <a:rPr lang="en-US" sz="2000">
                <a:solidFill>
                  <a:schemeClr val="dk1"/>
                </a:solidFill>
                <a:latin typeface="Muli"/>
                <a:ea typeface="Muli"/>
                <a:cs typeface="Muli"/>
                <a:sym typeface="Muli"/>
              </a:rPr>
              <a:t>se compone de un conjunto de declaraciones de cabeceras de métodos</a:t>
            </a:r>
            <a:r>
              <a:rPr lang="en-US" sz="2000">
                <a:solidFill>
                  <a:schemeClr val="dk1"/>
                </a:solidFill>
                <a:latin typeface="Muli"/>
                <a:ea typeface="Muli"/>
                <a:cs typeface="Muli"/>
                <a:sym typeface="Muli"/>
              </a:rPr>
              <a:t> (sin implementar, de forma similar a un método abstracto) que especifican un protocolo de comportamiento para una o varias clases. </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Una clase puede implementar una o varias interfaces</a:t>
            </a:r>
            <a:r>
              <a:rPr lang="en-US" sz="2000">
                <a:solidFill>
                  <a:schemeClr val="dk1"/>
                </a:solidFill>
                <a:latin typeface="Muli"/>
                <a:ea typeface="Muli"/>
                <a:cs typeface="Muli"/>
                <a:sym typeface="Muli"/>
              </a:rPr>
              <a:t>. Por otro lado, una interfaz puede emplearse también para declarar constantes que luego puedan ser utilizadas por otras clases.</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Las interfaces no pueden definir atributos salvo que estos sean estáticos o constantes; es decir, "</a:t>
            </a:r>
            <a:r>
              <a:rPr lang="en-US" sz="2000">
                <a:solidFill>
                  <a:schemeClr val="dk1"/>
                </a:solidFill>
                <a:latin typeface="Muli"/>
                <a:ea typeface="Muli"/>
                <a:cs typeface="Muli"/>
                <a:sym typeface="Muli"/>
              </a:rPr>
              <a:t>static</a:t>
            </a:r>
            <a:r>
              <a:rPr lang="en-US" sz="2000">
                <a:solidFill>
                  <a:schemeClr val="dk1"/>
                </a:solidFill>
                <a:latin typeface="Muli"/>
                <a:ea typeface="Muli"/>
                <a:cs typeface="Muli"/>
                <a:sym typeface="Muli"/>
              </a:rPr>
              <a:t>" o "</a:t>
            </a:r>
            <a:r>
              <a:rPr lang="en-US" sz="2000">
                <a:solidFill>
                  <a:schemeClr val="dk1"/>
                </a:solidFill>
                <a:latin typeface="Muli"/>
                <a:ea typeface="Muli"/>
                <a:cs typeface="Muli"/>
                <a:sym typeface="Muli"/>
              </a:rPr>
              <a:t>final</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p:txBody>
      </p:sp>
      <p:grpSp>
        <p:nvGrpSpPr>
          <p:cNvPr id="328" name="Google Shape;328;p36"/>
          <p:cNvGrpSpPr/>
          <p:nvPr/>
        </p:nvGrpSpPr>
        <p:grpSpPr>
          <a:xfrm>
            <a:off x="10584835" y="6780726"/>
            <a:ext cx="2628178" cy="459478"/>
            <a:chOff x="10584835" y="6933126"/>
            <a:chExt cx="2628178" cy="459478"/>
          </a:xfrm>
        </p:grpSpPr>
        <p:pic>
          <p:nvPicPr>
            <p:cNvPr id="329" name="Google Shape;329;p36"/>
            <p:cNvPicPr preferRelativeResize="0"/>
            <p:nvPr/>
          </p:nvPicPr>
          <p:blipFill rotWithShape="1">
            <a:blip r:embed="rId4">
              <a:alphaModFix/>
            </a:blip>
            <a:srcRect b="36531" l="8153" r="7791" t="34565"/>
            <a:stretch/>
          </p:blipFill>
          <p:spPr>
            <a:xfrm>
              <a:off x="12008676" y="6978544"/>
              <a:ext cx="1204337" cy="414060"/>
            </a:xfrm>
            <a:prstGeom prst="rect">
              <a:avLst/>
            </a:prstGeom>
            <a:noFill/>
            <a:ln>
              <a:noFill/>
            </a:ln>
          </p:spPr>
        </p:pic>
        <p:pic>
          <p:nvPicPr>
            <p:cNvPr id="330" name="Google Shape;330;p36"/>
            <p:cNvPicPr preferRelativeResize="0"/>
            <p:nvPr/>
          </p:nvPicPr>
          <p:blipFill rotWithShape="1">
            <a:blip r:embed="rId5">
              <a:alphaModFix/>
            </a:blip>
            <a:srcRect b="0" l="0" r="0" t="9"/>
            <a:stretch/>
          </p:blipFill>
          <p:spPr>
            <a:xfrm>
              <a:off x="10584835" y="6933126"/>
              <a:ext cx="1072239" cy="459478"/>
            </a:xfrm>
            <a:prstGeom prst="rect">
              <a:avLst/>
            </a:prstGeom>
            <a:noFill/>
            <a:ln>
              <a:noFill/>
            </a:ln>
          </p:spPr>
        </p:pic>
        <p:cxnSp>
          <p:nvCxnSpPr>
            <p:cNvPr id="331" name="Google Shape;331;p36"/>
            <p:cNvCxnSpPr/>
            <p:nvPr/>
          </p:nvCxnSpPr>
          <p:spPr>
            <a:xfrm>
              <a:off x="11839265" y="7052047"/>
              <a:ext cx="0" cy="286200"/>
            </a:xfrm>
            <a:prstGeom prst="straightConnector1">
              <a:avLst/>
            </a:prstGeom>
            <a:noFill/>
            <a:ln cap="flat" cmpd="sng" w="38100">
              <a:solidFill>
                <a:srgbClr val="C9C9C9"/>
              </a:solidFill>
              <a:prstDash val="solid"/>
              <a:round/>
              <a:headEnd len="med" w="med" type="none"/>
              <a:tailEnd len="med" w="med" type="none"/>
            </a:ln>
          </p:spPr>
        </p:cxn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37"/>
          <p:cNvSpPr txBox="1"/>
          <p:nvPr/>
        </p:nvSpPr>
        <p:spPr>
          <a:xfrm>
            <a:off x="914400" y="4052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37" name="Google Shape;337;p37"/>
          <p:cNvSpPr txBox="1"/>
          <p:nvPr/>
        </p:nvSpPr>
        <p:spPr>
          <a:xfrm>
            <a:off x="914400" y="1444075"/>
            <a:ext cx="10608600" cy="52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Entonces, ¿en qué se diferencian de una clase abstracta?</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Una interfaz puede parecer similar a una clase abstracta, pero existen una serie de diferencias como las que mostramos a continuación:</a:t>
            </a:r>
            <a:endParaRPr sz="2000">
              <a:solidFill>
                <a:schemeClr val="dk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Todos los métodos de una interfaz se declaran </a:t>
            </a:r>
            <a:r>
              <a:rPr lang="en-US" sz="2000">
                <a:solidFill>
                  <a:schemeClr val="dk1"/>
                </a:solidFill>
                <a:latin typeface="Muli"/>
                <a:ea typeface="Muli"/>
                <a:cs typeface="Muli"/>
                <a:sym typeface="Muli"/>
              </a:rPr>
              <a:t>implícitamente </a:t>
            </a:r>
            <a:r>
              <a:rPr lang="en-US" sz="2000">
                <a:solidFill>
                  <a:schemeClr val="dk1"/>
                </a:solidFill>
                <a:latin typeface="Muli"/>
                <a:ea typeface="Muli"/>
                <a:cs typeface="Muli"/>
                <a:sym typeface="Muli"/>
              </a:rPr>
              <a:t>como abstractos y públicos.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Una clase abstracta no puede implementar los métodos declarados como abstractos, </a:t>
            </a:r>
            <a:r>
              <a:rPr lang="en-US" sz="2000">
                <a:solidFill>
                  <a:schemeClr val="dk1"/>
                </a:solidFill>
                <a:latin typeface="Muli"/>
                <a:ea typeface="Muli"/>
                <a:cs typeface="Muli"/>
                <a:sym typeface="Muli"/>
              </a:rPr>
              <a:t>una interfaz no puede implementar ningún método</a:t>
            </a:r>
            <a:r>
              <a:rPr lang="en-US" sz="2000">
                <a:solidFill>
                  <a:schemeClr val="dk1"/>
                </a:solidFill>
                <a:latin typeface="Muli"/>
                <a:ea typeface="Muli"/>
                <a:cs typeface="Muli"/>
                <a:sym typeface="Muli"/>
              </a:rPr>
              <a:t> (ya que todos son abstractos).</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Una interfaz </a:t>
            </a:r>
            <a:r>
              <a:rPr lang="en-US" sz="2000">
                <a:solidFill>
                  <a:schemeClr val="dk1"/>
                </a:solidFill>
                <a:latin typeface="Muli"/>
                <a:ea typeface="Muli"/>
                <a:cs typeface="Muli"/>
                <a:sym typeface="Muli"/>
              </a:rPr>
              <a:t>no declara variables</a:t>
            </a:r>
            <a:r>
              <a:rPr lang="en-US" sz="2000">
                <a:solidFill>
                  <a:schemeClr val="dk1"/>
                </a:solidFill>
                <a:latin typeface="Muli"/>
                <a:ea typeface="Muli"/>
                <a:cs typeface="Muli"/>
                <a:sym typeface="Muli"/>
              </a:rPr>
              <a:t> </a:t>
            </a:r>
            <a:r>
              <a:rPr lang="en-US" sz="2000">
                <a:solidFill>
                  <a:schemeClr val="dk1"/>
                </a:solidFill>
                <a:latin typeface="Muli"/>
                <a:ea typeface="Muli"/>
                <a:cs typeface="Muli"/>
                <a:sym typeface="Muli"/>
              </a:rPr>
              <a:t>de instancia</a:t>
            </a:r>
            <a:r>
              <a:rPr lang="en-US" sz="2000">
                <a:solidFill>
                  <a:schemeClr val="dk1"/>
                </a:solidFill>
                <a:latin typeface="Muli"/>
                <a:ea typeface="Muli"/>
                <a:cs typeface="Muli"/>
                <a:sym typeface="Muli"/>
              </a:rPr>
              <a:t>.</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Una clase puede implementar varias interfaces, pero sólo puede tener una clase ascendiente directa.</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Una clase abstracta pertenece a una jerarquía de clases mientras que una interfaz no pertenece a una jerarquía de clases. En consecuencia, </a:t>
            </a:r>
            <a:r>
              <a:rPr lang="en-US" sz="2000">
                <a:solidFill>
                  <a:schemeClr val="dk1"/>
                </a:solidFill>
                <a:latin typeface="Muli"/>
                <a:ea typeface="Muli"/>
                <a:cs typeface="Muli"/>
                <a:sym typeface="Muli"/>
              </a:rPr>
              <a:t>clases sin relación de herencia pueden implementar la misma interfaz.</a:t>
            </a:r>
            <a:endParaRPr sz="2000">
              <a:solidFill>
                <a:schemeClr val="dk1"/>
              </a:solidFill>
              <a:latin typeface="Muli"/>
              <a:ea typeface="Muli"/>
              <a:cs typeface="Muli"/>
              <a:sym typeface="Muli"/>
            </a:endParaRPr>
          </a:p>
          <a:p>
            <a:pPr indent="0" lvl="0" marL="0" rtl="0" algn="l">
              <a:spcBef>
                <a:spcPts val="0"/>
              </a:spcBef>
              <a:spcAft>
                <a:spcPts val="0"/>
              </a:spcAft>
              <a:buNone/>
            </a:pPr>
            <a:r>
              <a:t/>
            </a:r>
            <a:endParaRPr sz="2000">
              <a:solidFill>
                <a:schemeClr val="dk1"/>
              </a:solidFill>
              <a:latin typeface="Muli"/>
              <a:ea typeface="Muli"/>
              <a:cs typeface="Muli"/>
              <a:sym typeface="Mu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38"/>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43" name="Google Shape;343;p38"/>
          <p:cNvSpPr txBox="1"/>
          <p:nvPr/>
        </p:nvSpPr>
        <p:spPr>
          <a:xfrm>
            <a:off x="914400" y="1748875"/>
            <a:ext cx="10608600" cy="359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Declaración de una Interfaz</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La declaración de una interfaz es similar a una clase, aunque emplea la palabra reservada </a:t>
            </a:r>
            <a:r>
              <a:rPr lang="en-US" sz="2000">
                <a:latin typeface="Muli"/>
                <a:ea typeface="Muli"/>
                <a:cs typeface="Muli"/>
                <a:sym typeface="Muli"/>
              </a:rPr>
              <a:t>interface </a:t>
            </a:r>
            <a:r>
              <a:rPr lang="en-US" sz="2000">
                <a:latin typeface="Muli"/>
                <a:ea typeface="Muli"/>
                <a:cs typeface="Muli"/>
                <a:sym typeface="Muli"/>
              </a:rPr>
              <a:t>en lugar de class y </a:t>
            </a:r>
            <a:r>
              <a:rPr lang="en-US" sz="2000">
                <a:latin typeface="Muli"/>
                <a:ea typeface="Muli"/>
                <a:cs typeface="Muli"/>
                <a:sym typeface="Muli"/>
              </a:rPr>
              <a:t>no incluye ni la declaración de variables de instancia </a:t>
            </a:r>
            <a:r>
              <a:rPr lang="en-US" sz="2000">
                <a:latin typeface="Muli"/>
                <a:ea typeface="Muli"/>
                <a:cs typeface="Muli"/>
                <a:sym typeface="Muli"/>
              </a:rPr>
              <a:t>(atributos)</a:t>
            </a:r>
            <a:r>
              <a:rPr lang="en-US" sz="2000">
                <a:latin typeface="Muli"/>
                <a:ea typeface="Muli"/>
                <a:cs typeface="Muli"/>
                <a:sym typeface="Muli"/>
              </a:rPr>
              <a:t> ni la implementación del cuerpo de los métodos </a:t>
            </a:r>
            <a:r>
              <a:rPr lang="en-US" sz="2000">
                <a:latin typeface="Muli"/>
                <a:ea typeface="Muli"/>
                <a:cs typeface="Muli"/>
                <a:sym typeface="Muli"/>
              </a:rPr>
              <a:t>(sólo las cabeceras). La sintaxis de declaración de una interfaz es la siguiente:</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public </a:t>
            </a:r>
            <a:r>
              <a:rPr lang="en-US" sz="2000">
                <a:latin typeface="Muli"/>
                <a:ea typeface="Muli"/>
                <a:cs typeface="Muli"/>
                <a:sym typeface="Muli"/>
              </a:rPr>
              <a:t>interface </a:t>
            </a:r>
            <a:r>
              <a:rPr lang="en-US" sz="2000">
                <a:latin typeface="Muli"/>
                <a:ea typeface="Muli"/>
                <a:cs typeface="Muli"/>
                <a:sym typeface="Muli"/>
              </a:rPr>
              <a:t>NombreInterfaz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    // Cuerpo de la interfaz ...</a:t>
            </a:r>
            <a:endParaRPr sz="2000">
              <a:latin typeface="Muli"/>
              <a:ea typeface="Muli"/>
              <a:cs typeface="Muli"/>
              <a:sym typeface="Muli"/>
            </a:endParaRPr>
          </a:p>
          <a:p>
            <a:pPr indent="0" lvl="0" marL="0" rtl="0" algn="l">
              <a:spcBef>
                <a:spcPts val="1000"/>
              </a:spcBef>
              <a:spcAft>
                <a:spcPts val="1000"/>
              </a:spcAft>
              <a:buNone/>
            </a:pPr>
            <a:r>
              <a:rPr lang="en-US" sz="2000">
                <a:latin typeface="Muli"/>
                <a:ea typeface="Muli"/>
                <a:cs typeface="Muli"/>
                <a:sym typeface="Muli"/>
              </a:rPr>
              <a:t>} </a:t>
            </a:r>
            <a:endParaRPr sz="2000">
              <a:solidFill>
                <a:schemeClr val="dk1"/>
              </a:solidFill>
              <a:latin typeface="Muli"/>
              <a:ea typeface="Muli"/>
              <a:cs typeface="Muli"/>
              <a:sym typeface="Muli"/>
            </a:endParaRPr>
          </a:p>
        </p:txBody>
      </p:sp>
      <p:pic>
        <p:nvPicPr>
          <p:cNvPr id="344" name="Google Shape;344;p38"/>
          <p:cNvPicPr preferRelativeResize="0"/>
          <p:nvPr/>
        </p:nvPicPr>
        <p:blipFill>
          <a:blip r:embed="rId4">
            <a:alphaModFix/>
          </a:blip>
          <a:stretch>
            <a:fillRect/>
          </a:stretch>
        </p:blipFill>
        <p:spPr>
          <a:xfrm>
            <a:off x="6611650" y="3968575"/>
            <a:ext cx="6305950" cy="2109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8" name="Shape 348"/>
        <p:cNvGrpSpPr/>
        <p:nvPr/>
      </p:nvGrpSpPr>
      <p:grpSpPr>
        <a:xfrm>
          <a:off x="0" y="0"/>
          <a:ext cx="0" cy="0"/>
          <a:chOff x="0" y="0"/>
          <a:chExt cx="0" cy="0"/>
        </a:xfrm>
      </p:grpSpPr>
      <p:sp>
        <p:nvSpPr>
          <p:cNvPr id="349" name="Google Shape;349;p39"/>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50" name="Google Shape;350;p39"/>
          <p:cNvSpPr txBox="1"/>
          <p:nvPr/>
        </p:nvSpPr>
        <p:spPr>
          <a:xfrm>
            <a:off x="914400" y="1748875"/>
            <a:ext cx="10608600" cy="485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Declaración de métodos y constantes:</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Las constantes siempre son finales y se deben inicializar en la misma línea.</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Los métodos son públicos y con declarar el tipo de retorno alcanza.</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public </a:t>
            </a:r>
            <a:r>
              <a:rPr lang="en-US" sz="2000">
                <a:latin typeface="Muli"/>
                <a:ea typeface="Muli"/>
                <a:cs typeface="Muli"/>
                <a:sym typeface="Muli"/>
              </a:rPr>
              <a:t>interface </a:t>
            </a:r>
            <a:r>
              <a:rPr lang="en-US" sz="2000">
                <a:latin typeface="Muli"/>
                <a:ea typeface="Muli"/>
                <a:cs typeface="Muli"/>
                <a:sym typeface="Muli"/>
              </a:rPr>
              <a:t>MiInterfaz {</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a:t>
            </a:r>
            <a:r>
              <a:rPr lang="en-US" sz="2000">
                <a:latin typeface="Muli"/>
                <a:ea typeface="Muli"/>
                <a:cs typeface="Muli"/>
                <a:sym typeface="Muli"/>
              </a:rPr>
              <a:t>  public final</a:t>
            </a:r>
            <a:r>
              <a:rPr lang="en-US" sz="2000">
                <a:latin typeface="Muli"/>
                <a:ea typeface="Muli"/>
                <a:cs typeface="Muli"/>
                <a:sym typeface="Muli"/>
              </a:rPr>
              <a:t> double CONSTANTE= 358,25;</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a:t>
            </a:r>
            <a:r>
              <a:rPr lang="en-US" sz="2000">
                <a:latin typeface="Muli"/>
                <a:ea typeface="Muli"/>
                <a:cs typeface="Muli"/>
                <a:sym typeface="Muli"/>
              </a:rPr>
              <a:t> public final</a:t>
            </a:r>
            <a:r>
              <a:rPr lang="en-US" sz="2000">
                <a:latin typeface="Muli"/>
                <a:ea typeface="Muli"/>
                <a:cs typeface="Muli"/>
                <a:sym typeface="Muli"/>
              </a:rPr>
              <a:t> int ENTERO= 125;</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a:t>
            </a:r>
            <a:r>
              <a:rPr lang="en-US" sz="2000">
                <a:latin typeface="Muli"/>
                <a:ea typeface="Muli"/>
                <a:cs typeface="Muli"/>
                <a:sym typeface="Muli"/>
              </a:rPr>
              <a:t> void put </a:t>
            </a:r>
            <a:r>
              <a:rPr lang="en-US" sz="2000">
                <a:latin typeface="Muli"/>
                <a:ea typeface="Muli"/>
                <a:cs typeface="Muli"/>
                <a:sym typeface="Muli"/>
              </a:rPr>
              <a:t>( int dato );</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a:t>
            </a:r>
            <a:r>
              <a:rPr lang="en-US" sz="2000">
                <a:latin typeface="Muli"/>
                <a:ea typeface="Muli"/>
                <a:cs typeface="Muli"/>
                <a:sym typeface="Muli"/>
              </a:rPr>
              <a:t>int get </a:t>
            </a:r>
            <a:r>
              <a:rPr lang="en-US" sz="2000">
                <a:latin typeface="Muli"/>
                <a:ea typeface="Muli"/>
                <a:cs typeface="Muli"/>
                <a:sym typeface="Muli"/>
              </a:rPr>
              <a:t>(Object object);</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1000"/>
              </a:spcAft>
              <a:buNone/>
            </a:pPr>
            <a:r>
              <a:t/>
            </a:r>
            <a:endParaRPr sz="2000">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40"/>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56" name="Google Shape;356;p40"/>
          <p:cNvSpPr txBox="1"/>
          <p:nvPr/>
        </p:nvSpPr>
        <p:spPr>
          <a:xfrm>
            <a:off x="914400" y="1748875"/>
            <a:ext cx="10608600" cy="298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¿Cómo se implementan?</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Para declarar una clase que implemente una interfaz es necesario utilizar la palabra reservada </a:t>
            </a:r>
            <a:r>
              <a:rPr lang="en-US" sz="2000">
                <a:latin typeface="Muli"/>
                <a:ea typeface="Muli"/>
                <a:cs typeface="Muli"/>
                <a:sym typeface="Muli"/>
              </a:rPr>
              <a:t>implements </a:t>
            </a:r>
            <a:r>
              <a:rPr lang="en-US" sz="2000">
                <a:latin typeface="Muli"/>
                <a:ea typeface="Muli"/>
                <a:cs typeface="Muli"/>
                <a:sym typeface="Muli"/>
              </a:rPr>
              <a:t>en la cabecera de declaración de la clase.</a:t>
            </a:r>
            <a:endParaRPr sz="2000">
              <a:latin typeface="Muli"/>
              <a:ea typeface="Muli"/>
              <a:cs typeface="Muli"/>
              <a:sym typeface="Muli"/>
            </a:endParaRPr>
          </a:p>
          <a:p>
            <a:pPr indent="0" lvl="0" marL="0" rtl="0" algn="l">
              <a:spcBef>
                <a:spcPts val="1000"/>
              </a:spcBef>
              <a:spcAft>
                <a:spcPts val="0"/>
              </a:spcAft>
              <a:buNone/>
            </a:pPr>
            <a:r>
              <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public class Clase </a:t>
            </a:r>
            <a:r>
              <a:rPr lang="en-US" sz="2000">
                <a:latin typeface="Muli"/>
                <a:ea typeface="Muli"/>
                <a:cs typeface="Muli"/>
                <a:sym typeface="Muli"/>
              </a:rPr>
              <a:t>implements </a:t>
            </a:r>
            <a:r>
              <a:rPr lang="en-US" sz="2000">
                <a:latin typeface="Muli"/>
                <a:ea typeface="Muli"/>
                <a:cs typeface="Muli"/>
                <a:sym typeface="Muli"/>
              </a:rPr>
              <a:t>NombreInterfaz {</a:t>
            </a:r>
            <a:endParaRPr sz="2000">
              <a:latin typeface="Muli"/>
              <a:ea typeface="Muli"/>
              <a:cs typeface="Muli"/>
              <a:sym typeface="Muli"/>
            </a:endParaRPr>
          </a:p>
          <a:p>
            <a:pPr indent="0" lvl="0" marL="0" rtl="0" algn="l">
              <a:spcBef>
                <a:spcPts val="1000"/>
              </a:spcBef>
              <a:spcAft>
                <a:spcPts val="0"/>
              </a:spcAft>
              <a:buNone/>
            </a:pPr>
            <a:r>
              <a:rPr lang="en-US" sz="2000">
                <a:latin typeface="Muli"/>
                <a:ea typeface="Muli"/>
                <a:cs typeface="Muli"/>
                <a:sym typeface="Muli"/>
              </a:rPr>
              <a:t>    // Cuerpo de la interfaz ...</a:t>
            </a:r>
            <a:endParaRPr sz="2000">
              <a:latin typeface="Muli"/>
              <a:ea typeface="Muli"/>
              <a:cs typeface="Muli"/>
              <a:sym typeface="Muli"/>
            </a:endParaRPr>
          </a:p>
          <a:p>
            <a:pPr indent="0" lvl="0" marL="0" rtl="0" algn="l">
              <a:spcBef>
                <a:spcPts val="1000"/>
              </a:spcBef>
              <a:spcAft>
                <a:spcPts val="1000"/>
              </a:spcAft>
              <a:buNone/>
            </a:pPr>
            <a:r>
              <a:rPr lang="en-US" sz="2000">
                <a:latin typeface="Muli"/>
                <a:ea typeface="Muli"/>
                <a:cs typeface="Muli"/>
                <a:sym typeface="Muli"/>
              </a:rPr>
              <a:t>} </a:t>
            </a:r>
            <a:endParaRPr sz="2000">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4"/>
          <p:cNvSpPr txBox="1"/>
          <p:nvPr/>
        </p:nvSpPr>
        <p:spPr>
          <a:xfrm>
            <a:off x="5742948" y="3107400"/>
            <a:ext cx="7057800" cy="36834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8800">
                <a:solidFill>
                  <a:srgbClr val="FFFFFF"/>
                </a:solidFill>
                <a:latin typeface="Calibri"/>
                <a:ea typeface="Calibri"/>
                <a:cs typeface="Calibri"/>
                <a:sym typeface="Calibri"/>
              </a:rPr>
              <a:t>POO en Java</a:t>
            </a:r>
            <a:endParaRPr b="1" sz="8800">
              <a:solidFill>
                <a:srgbClr val="FFFFFF"/>
              </a:solidFill>
              <a:latin typeface="Calibri"/>
              <a:ea typeface="Calibri"/>
              <a:cs typeface="Calibri"/>
              <a:sym typeface="Calibri"/>
            </a:endParaRPr>
          </a:p>
          <a:p>
            <a:pPr indent="0" lvl="0" marL="0" rtl="0" algn="l">
              <a:spcBef>
                <a:spcPts val="0"/>
              </a:spcBef>
              <a:spcAft>
                <a:spcPts val="1500"/>
              </a:spcAft>
              <a:buNone/>
            </a:pPr>
            <a:r>
              <a:t/>
            </a:r>
            <a:endParaRPr sz="2100"/>
          </a:p>
        </p:txBody>
      </p:sp>
      <p:pic>
        <p:nvPicPr>
          <p:cNvPr id="93" name="Google Shape;93;p14"/>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94" name="Google Shape;94;p14"/>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95" name="Google Shape;95;p14"/>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96" name="Google Shape;96;p14"/>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97" name="Google Shape;97;p14"/>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98" name="Google Shape;98;p14"/>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99" name="Google Shape;99;p14"/>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00" name="Google Shape;100;p14"/>
          <p:cNvSpPr/>
          <p:nvPr/>
        </p:nvSpPr>
        <p:spPr>
          <a:xfrm>
            <a:off x="505526" y="6790801"/>
            <a:ext cx="285600" cy="286500"/>
          </a:xfrm>
          <a:prstGeom prst="ellipse">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01" name="Google Shape;101;p14"/>
          <p:cNvSpPr txBox="1"/>
          <p:nvPr/>
        </p:nvSpPr>
        <p:spPr>
          <a:xfrm>
            <a:off x="791186" y="6681757"/>
            <a:ext cx="1352100" cy="7335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Clase grabada</a:t>
            </a:r>
            <a:endParaRPr b="1" sz="1500">
              <a:solidFill>
                <a:schemeClr val="dk1"/>
              </a:solidFill>
              <a:latin typeface="Calibri"/>
              <a:ea typeface="Calibri"/>
              <a:cs typeface="Calibri"/>
              <a:sym typeface="Calibri"/>
            </a:endParaRPr>
          </a:p>
        </p:txBody>
      </p:sp>
      <p:pic>
        <p:nvPicPr>
          <p:cNvPr id="102" name="Google Shape;102;p14"/>
          <p:cNvPicPr preferRelativeResize="0"/>
          <p:nvPr/>
        </p:nvPicPr>
        <p:blipFill>
          <a:blip r:embed="rId10">
            <a:alphaModFix/>
          </a:blip>
          <a:stretch>
            <a:fillRect/>
          </a:stretch>
        </p:blipFill>
        <p:spPr>
          <a:xfrm>
            <a:off x="2774025" y="2454050"/>
            <a:ext cx="1767700" cy="1767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41"/>
          <p:cNvSpPr txBox="1"/>
          <p:nvPr/>
        </p:nvSpPr>
        <p:spPr>
          <a:xfrm>
            <a:off x="914400" y="710000"/>
            <a:ext cx="4008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Interfaces</a:t>
            </a:r>
            <a:endParaRPr sz="4000">
              <a:solidFill>
                <a:schemeClr val="dk1"/>
              </a:solidFill>
              <a:latin typeface="Muli"/>
              <a:ea typeface="Muli"/>
              <a:cs typeface="Muli"/>
              <a:sym typeface="Muli"/>
            </a:endParaRPr>
          </a:p>
        </p:txBody>
      </p:sp>
      <p:sp>
        <p:nvSpPr>
          <p:cNvPr id="362" name="Google Shape;362;p41"/>
          <p:cNvSpPr txBox="1"/>
          <p:nvPr/>
        </p:nvSpPr>
        <p:spPr>
          <a:xfrm>
            <a:off x="914425" y="2334600"/>
            <a:ext cx="7013100" cy="1852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Veamos un ejemplo codificado:</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Como podemos ver en la interfaz teníamos dos métodos sin cuerpo y al implementar la interfaz en </a:t>
            </a:r>
            <a:endParaRPr sz="2000">
              <a:solidFill>
                <a:schemeClr val="dk1"/>
              </a:solidFill>
              <a:latin typeface="Muli"/>
              <a:ea typeface="Muli"/>
              <a:cs typeface="Muli"/>
              <a:sym typeface="Muli"/>
            </a:endParaRPr>
          </a:p>
          <a:p>
            <a:pPr indent="0" lvl="0" marL="0" rtl="0" algn="l">
              <a:spcBef>
                <a:spcPts val="0"/>
              </a:spcBef>
              <a:spcAft>
                <a:spcPts val="0"/>
              </a:spcAft>
              <a:buNone/>
            </a:pPr>
            <a:r>
              <a:rPr lang="en-US" sz="2000">
                <a:solidFill>
                  <a:schemeClr val="dk1"/>
                </a:solidFill>
                <a:latin typeface="Muli"/>
                <a:ea typeface="Muli"/>
                <a:cs typeface="Muli"/>
                <a:sym typeface="Muli"/>
              </a:rPr>
              <a:t>nuestra clase, los sobreescribimos y les dimos una funcionalidad a dichos métodos.</a:t>
            </a:r>
            <a:endParaRPr sz="2000">
              <a:solidFill>
                <a:schemeClr val="dk1"/>
              </a:solidFill>
              <a:latin typeface="Muli"/>
              <a:ea typeface="Muli"/>
              <a:cs typeface="Muli"/>
              <a:sym typeface="Muli"/>
            </a:endParaRPr>
          </a:p>
        </p:txBody>
      </p:sp>
      <p:pic>
        <p:nvPicPr>
          <p:cNvPr id="363" name="Google Shape;363;p41"/>
          <p:cNvPicPr preferRelativeResize="0"/>
          <p:nvPr/>
        </p:nvPicPr>
        <p:blipFill>
          <a:blip r:embed="rId4">
            <a:alphaModFix/>
          </a:blip>
          <a:stretch>
            <a:fillRect/>
          </a:stretch>
        </p:blipFill>
        <p:spPr>
          <a:xfrm>
            <a:off x="8307700" y="1983063"/>
            <a:ext cx="4968450" cy="3615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42"/>
          <p:cNvSpPr txBox="1"/>
          <p:nvPr/>
        </p:nvSpPr>
        <p:spPr>
          <a:xfrm>
            <a:off x="2387100" y="1889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69" name="Google Shape;369;p42"/>
          <p:cNvSpPr txBox="1"/>
          <p:nvPr/>
        </p:nvSpPr>
        <p:spPr>
          <a:xfrm>
            <a:off x="2459750" y="8467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70" name="Google Shape;370;p42"/>
          <p:cNvSpPr txBox="1"/>
          <p:nvPr/>
        </p:nvSpPr>
        <p:spPr>
          <a:xfrm>
            <a:off x="914400" y="2055425"/>
            <a:ext cx="107778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Veamos un ejemplo de polimorfismo en una billetera virtual</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1-</a:t>
            </a:r>
            <a:r>
              <a:rPr lang="en-US" sz="3000">
                <a:solidFill>
                  <a:schemeClr val="dk1"/>
                </a:solidFill>
                <a:latin typeface="Calibri"/>
                <a:ea typeface="Calibri"/>
                <a:cs typeface="Calibri"/>
                <a:sym typeface="Calibri"/>
              </a:rPr>
              <a:t> </a:t>
            </a:r>
            <a:r>
              <a:rPr i="1" lang="en-US" sz="3000">
                <a:solidFill>
                  <a:schemeClr val="dk1"/>
                </a:solidFill>
                <a:latin typeface="Calibri"/>
                <a:ea typeface="Calibri"/>
                <a:cs typeface="Calibri"/>
                <a:sym typeface="Calibri"/>
              </a:rPr>
              <a:t>Declararemos una superclase FormaDePago con el método void realizarPago():</a:t>
            </a:r>
            <a:endParaRPr i="1" sz="3000">
              <a:solidFill>
                <a:schemeClr val="dk1"/>
              </a:solidFill>
              <a:latin typeface="Calibri"/>
              <a:ea typeface="Calibri"/>
              <a:cs typeface="Calibri"/>
              <a:sym typeface="Calibri"/>
            </a:endParaRPr>
          </a:p>
          <a:p>
            <a:pPr indent="0" lvl="0" marL="0" rtl="0" algn="l">
              <a:spcBef>
                <a:spcPts val="1000"/>
              </a:spcBef>
              <a:spcAft>
                <a:spcPts val="0"/>
              </a:spcAft>
              <a:buNone/>
            </a:pPr>
            <a:r>
              <a:rPr i="1" lang="en-US" sz="3000">
                <a:solidFill>
                  <a:schemeClr val="dk1"/>
                </a:solidFill>
                <a:latin typeface="Calibri"/>
                <a:ea typeface="Calibri"/>
                <a:cs typeface="Calibri"/>
                <a:sym typeface="Calibri"/>
              </a:rPr>
              <a:t>2- Luego se crean subclases TarjetaDeCrédito y PayPal que heredan de FormaDePago. La particularidad del pago con tarjeta es poder elegir cantidad de cuotas, mientras que PayPal puedes elegir el tipo de moneda.</a:t>
            </a:r>
            <a:endParaRPr i="1" sz="3000">
              <a:solidFill>
                <a:schemeClr val="dk1"/>
              </a:solidFill>
              <a:latin typeface="Calibri"/>
              <a:ea typeface="Calibri"/>
              <a:cs typeface="Calibri"/>
              <a:sym typeface="Calibri"/>
            </a:endParaRPr>
          </a:p>
          <a:p>
            <a:pPr indent="0" lvl="0" marL="0" rtl="0" algn="l">
              <a:spcBef>
                <a:spcPts val="1000"/>
              </a:spcBef>
              <a:spcAft>
                <a:spcPts val="1000"/>
              </a:spcAft>
              <a:buNone/>
            </a:pPr>
            <a:r>
              <a:rPr i="1" lang="en-US" sz="3000">
                <a:solidFill>
                  <a:schemeClr val="dk1"/>
                </a:solidFill>
                <a:latin typeface="Calibri"/>
                <a:ea typeface="Calibri"/>
                <a:cs typeface="Calibri"/>
                <a:sym typeface="Calibri"/>
              </a:rPr>
              <a:t>3- En la clase Billetera se debe declarar una referencia de tipo FormaDePago: FormaDePago metodoPago;</a:t>
            </a:r>
            <a:endParaRPr i="1" sz="3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4" name="Shape 374"/>
        <p:cNvGrpSpPr/>
        <p:nvPr/>
      </p:nvGrpSpPr>
      <p:grpSpPr>
        <a:xfrm>
          <a:off x="0" y="0"/>
          <a:ext cx="0" cy="0"/>
          <a:chOff x="0" y="0"/>
          <a:chExt cx="0" cy="0"/>
        </a:xfrm>
      </p:grpSpPr>
      <p:sp>
        <p:nvSpPr>
          <p:cNvPr id="375" name="Google Shape;375;p43"/>
          <p:cNvSpPr txBox="1"/>
          <p:nvPr/>
        </p:nvSpPr>
        <p:spPr>
          <a:xfrm>
            <a:off x="2505900" y="2564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LIVE CODING</a:t>
            </a:r>
            <a:endParaRPr sz="4000">
              <a:solidFill>
                <a:schemeClr val="dk1"/>
              </a:solidFill>
              <a:latin typeface="Muli"/>
              <a:ea typeface="Muli"/>
              <a:cs typeface="Muli"/>
              <a:sym typeface="Muli"/>
            </a:endParaRPr>
          </a:p>
        </p:txBody>
      </p:sp>
      <p:sp>
        <p:nvSpPr>
          <p:cNvPr id="376" name="Google Shape;376;p43"/>
          <p:cNvSpPr txBox="1"/>
          <p:nvPr/>
        </p:nvSpPr>
        <p:spPr>
          <a:xfrm>
            <a:off x="2578550" y="9142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Ejemplo en vivo</a:t>
            </a:r>
            <a:endParaRPr sz="1300">
              <a:solidFill>
                <a:schemeClr val="dk1"/>
              </a:solidFill>
              <a:latin typeface="Calibri"/>
              <a:ea typeface="Calibri"/>
              <a:cs typeface="Calibri"/>
              <a:sym typeface="Calibri"/>
            </a:endParaRPr>
          </a:p>
        </p:txBody>
      </p:sp>
      <p:sp>
        <p:nvSpPr>
          <p:cNvPr id="377" name="Google Shape;377;p43"/>
          <p:cNvSpPr txBox="1"/>
          <p:nvPr/>
        </p:nvSpPr>
        <p:spPr>
          <a:xfrm>
            <a:off x="729475" y="6134213"/>
            <a:ext cx="1077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US" sz="3000">
                <a:solidFill>
                  <a:schemeClr val="dk1"/>
                </a:solidFill>
                <a:highlight>
                  <a:srgbClr val="C9C9C9"/>
                </a:highlight>
                <a:latin typeface="Calibri"/>
                <a:ea typeface="Calibri"/>
                <a:cs typeface="Calibri"/>
                <a:sym typeface="Calibri"/>
              </a:rPr>
              <a:t>Tiempo: 15 minutos</a:t>
            </a:r>
            <a:endParaRPr i="1" sz="3000">
              <a:solidFill>
                <a:schemeClr val="dk1"/>
              </a:solidFill>
              <a:highlight>
                <a:srgbClr val="C9C9C9"/>
              </a:highlight>
              <a:latin typeface="Calibri"/>
              <a:ea typeface="Calibri"/>
              <a:cs typeface="Calibri"/>
              <a:sym typeface="Calibri"/>
            </a:endParaRPr>
          </a:p>
        </p:txBody>
      </p:sp>
      <p:sp>
        <p:nvSpPr>
          <p:cNvPr id="378" name="Google Shape;378;p43"/>
          <p:cNvSpPr txBox="1"/>
          <p:nvPr/>
        </p:nvSpPr>
        <p:spPr>
          <a:xfrm>
            <a:off x="861950" y="2001450"/>
            <a:ext cx="10777800" cy="582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4- De esta manera podremos asignar el método de pago según se necesite:</a:t>
            </a:r>
            <a:endParaRPr i="1" sz="3000">
              <a:solidFill>
                <a:schemeClr val="dk1"/>
              </a:solidFill>
              <a:latin typeface="Calibri"/>
              <a:ea typeface="Calibri"/>
              <a:cs typeface="Calibri"/>
              <a:sym typeface="Calibri"/>
            </a:endParaRPr>
          </a:p>
          <a:p>
            <a:pPr indent="0" lvl="0" marL="457200" rtl="0" algn="l">
              <a:spcBef>
                <a:spcPts val="100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metodoPago = new TarjetaDeCredito();</a:t>
            </a:r>
            <a:endParaRPr i="1" sz="3000">
              <a:solidFill>
                <a:schemeClr val="dk1"/>
              </a:solidFill>
              <a:latin typeface="Calibri"/>
              <a:ea typeface="Calibri"/>
              <a:cs typeface="Calibri"/>
              <a:sym typeface="Calibri"/>
            </a:endParaRPr>
          </a:p>
          <a:p>
            <a:pPr indent="0" lvl="0" marL="457200" rtl="0" algn="l">
              <a:spcBef>
                <a:spcPts val="100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metodoPago = new PayPal();</a:t>
            </a:r>
            <a:endParaRPr i="1" sz="3000">
              <a:solidFill>
                <a:schemeClr val="dk1"/>
              </a:solidFill>
              <a:latin typeface="Calibri"/>
              <a:ea typeface="Calibri"/>
              <a:cs typeface="Calibri"/>
              <a:sym typeface="Calibri"/>
            </a:endParaRPr>
          </a:p>
          <a:p>
            <a:pPr indent="0" lvl="0" marL="0" rtl="0" algn="l">
              <a:spcBef>
                <a:spcPts val="1000"/>
              </a:spcBef>
              <a:spcAft>
                <a:spcPts val="0"/>
              </a:spcAft>
              <a:buNone/>
            </a:pPr>
            <a:r>
              <a:t/>
            </a:r>
            <a:endParaRPr i="1" sz="3000">
              <a:solidFill>
                <a:schemeClr val="dk1"/>
              </a:solidFill>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rPr i="1" lang="en-US" sz="3000">
                <a:solidFill>
                  <a:schemeClr val="dk1"/>
                </a:solidFill>
                <a:latin typeface="Calibri"/>
                <a:ea typeface="Calibri"/>
                <a:cs typeface="Calibri"/>
                <a:sym typeface="Calibri"/>
              </a:rPr>
              <a:t>Y utilizar polimorfismo al llamar: metodoPago.realizarPago();</a:t>
            </a:r>
            <a:endParaRPr i="1" sz="3000">
              <a:solidFill>
                <a:schemeClr val="dk1"/>
              </a:solidFill>
              <a:latin typeface="Calibri"/>
              <a:ea typeface="Calibri"/>
              <a:cs typeface="Calibri"/>
              <a:sym typeface="Calibri"/>
            </a:endParaRPr>
          </a:p>
          <a:p>
            <a:pPr indent="0" lvl="0" marL="457200" rtl="0" algn="l">
              <a:spcBef>
                <a:spcPts val="1000"/>
              </a:spcBef>
              <a:spcAft>
                <a:spcPts val="0"/>
              </a:spcAft>
              <a:buClr>
                <a:schemeClr val="dk1"/>
              </a:buClr>
              <a:buSzPts val="1100"/>
              <a:buFont typeface="Arial"/>
              <a:buNone/>
            </a:pPr>
            <a:r>
              <a:t/>
            </a:r>
            <a:endParaRPr i="1" sz="3000">
              <a:solidFill>
                <a:schemeClr val="dk1"/>
              </a:solidFill>
              <a:latin typeface="Calibri"/>
              <a:ea typeface="Calibri"/>
              <a:cs typeface="Calibri"/>
              <a:sym typeface="Calibri"/>
            </a:endParaRPr>
          </a:p>
          <a:p>
            <a:pPr indent="0" lvl="0" marL="457200" rtl="0" algn="l">
              <a:spcBef>
                <a:spcPts val="1000"/>
              </a:spcBef>
              <a:spcAft>
                <a:spcPts val="0"/>
              </a:spcAft>
              <a:buNone/>
            </a:pPr>
            <a:r>
              <a:t/>
            </a:r>
            <a:endParaRPr i="1" sz="3000">
              <a:solidFill>
                <a:schemeClr val="dk1"/>
              </a:solidFill>
              <a:latin typeface="Calibri"/>
              <a:ea typeface="Calibri"/>
              <a:cs typeface="Calibri"/>
              <a:sym typeface="Calibri"/>
            </a:endParaRPr>
          </a:p>
          <a:p>
            <a:pPr indent="0" lvl="0" marL="0" rtl="0" algn="l">
              <a:spcBef>
                <a:spcPts val="1000"/>
              </a:spcBef>
              <a:spcAft>
                <a:spcPts val="0"/>
              </a:spcAft>
              <a:buNone/>
            </a:pPr>
            <a:r>
              <a:t/>
            </a:r>
            <a:endParaRPr i="1" sz="3000">
              <a:solidFill>
                <a:schemeClr val="dk1"/>
              </a:solidFill>
              <a:latin typeface="Calibri"/>
              <a:ea typeface="Calibri"/>
              <a:cs typeface="Calibri"/>
              <a:sym typeface="Calibri"/>
            </a:endParaRPr>
          </a:p>
          <a:p>
            <a:pPr indent="0" lvl="0" marL="0" rtl="0" algn="l">
              <a:spcBef>
                <a:spcPts val="1000"/>
              </a:spcBef>
              <a:spcAft>
                <a:spcPts val="1000"/>
              </a:spcAft>
              <a:buNone/>
            </a:pPr>
            <a:r>
              <a:t/>
            </a:r>
            <a:endParaRPr i="1" sz="3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pic>
        <p:nvPicPr>
          <p:cNvPr id="383" name="Google Shape;383;p44"/>
          <p:cNvPicPr preferRelativeResize="0"/>
          <p:nvPr/>
        </p:nvPicPr>
        <p:blipFill>
          <a:blip r:embed="rId4">
            <a:alphaModFix/>
          </a:blip>
          <a:stretch>
            <a:fillRect/>
          </a:stretch>
        </p:blipFill>
        <p:spPr>
          <a:xfrm>
            <a:off x="2997446" y="2726079"/>
            <a:ext cx="1399646" cy="1399646"/>
          </a:xfrm>
          <a:prstGeom prst="rect">
            <a:avLst/>
          </a:prstGeom>
          <a:noFill/>
          <a:ln>
            <a:noFill/>
          </a:ln>
        </p:spPr>
      </p:pic>
      <p:pic>
        <p:nvPicPr>
          <p:cNvPr id="384" name="Google Shape;384;p44"/>
          <p:cNvPicPr preferRelativeResize="0"/>
          <p:nvPr/>
        </p:nvPicPr>
        <p:blipFill>
          <a:blip r:embed="rId5">
            <a:alphaModFix/>
          </a:blip>
          <a:stretch>
            <a:fillRect/>
          </a:stretch>
        </p:blipFill>
        <p:spPr>
          <a:xfrm>
            <a:off x="3025439" y="2754160"/>
            <a:ext cx="1343660" cy="1343660"/>
          </a:xfrm>
          <a:prstGeom prst="rect">
            <a:avLst/>
          </a:prstGeom>
          <a:noFill/>
          <a:ln>
            <a:noFill/>
          </a:ln>
        </p:spPr>
      </p:pic>
      <p:sp>
        <p:nvSpPr>
          <p:cNvPr id="385" name="Google Shape;385;p44"/>
          <p:cNvSpPr txBox="1"/>
          <p:nvPr/>
        </p:nvSpPr>
        <p:spPr>
          <a:xfrm>
            <a:off x="5507992" y="3084247"/>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Veterinaria 3.0</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b="1" sz="7400">
              <a:solidFill>
                <a:schemeClr val="lt1"/>
              </a:solidFill>
              <a:latin typeface="Calibri"/>
              <a:ea typeface="Calibri"/>
              <a:cs typeface="Calibri"/>
              <a:sym typeface="Calibri"/>
            </a:endParaRPr>
          </a:p>
          <a:p>
            <a:pPr indent="0" lvl="0" marL="0" rtl="0" algn="l">
              <a:lnSpc>
                <a:spcPct val="80000"/>
              </a:lnSpc>
              <a:spcBef>
                <a:spcPts val="0"/>
              </a:spcBef>
              <a:spcAft>
                <a:spcPts val="0"/>
              </a:spcAft>
              <a:buNone/>
            </a:pPr>
            <a:r>
              <a:t/>
            </a:r>
            <a:endParaRPr sz="2400">
              <a:solidFill>
                <a:schemeClr val="lt1"/>
              </a:solidFill>
              <a:latin typeface="Calibri"/>
              <a:ea typeface="Calibri"/>
              <a:cs typeface="Calibri"/>
              <a:sym typeface="Calibri"/>
            </a:endParaRPr>
          </a:p>
        </p:txBody>
      </p:sp>
      <p:pic>
        <p:nvPicPr>
          <p:cNvPr id="386" name="Google Shape;386;p44"/>
          <p:cNvPicPr preferRelativeResize="0"/>
          <p:nvPr/>
        </p:nvPicPr>
        <p:blipFill>
          <a:blip r:embed="rId6">
            <a:alphaModFix/>
          </a:blip>
          <a:stretch>
            <a:fillRect/>
          </a:stretch>
        </p:blipFill>
        <p:spPr>
          <a:xfrm>
            <a:off x="8249656" y="6448263"/>
            <a:ext cx="2370580" cy="913981"/>
          </a:xfrm>
          <a:prstGeom prst="rect">
            <a:avLst/>
          </a:prstGeom>
          <a:noFill/>
          <a:ln>
            <a:noFill/>
          </a:ln>
        </p:spPr>
      </p:pic>
      <p:pic>
        <p:nvPicPr>
          <p:cNvPr id="387" name="Google Shape;387;p44"/>
          <p:cNvPicPr preferRelativeResize="0"/>
          <p:nvPr/>
        </p:nvPicPr>
        <p:blipFill rotWithShape="1">
          <a:blip r:embed="rId7">
            <a:alphaModFix/>
          </a:blip>
          <a:srcRect b="0" l="826" r="826" t="0"/>
          <a:stretch/>
        </p:blipFill>
        <p:spPr>
          <a:xfrm>
            <a:off x="10662848" y="6492402"/>
            <a:ext cx="2127667" cy="780648"/>
          </a:xfrm>
          <a:prstGeom prst="rect">
            <a:avLst/>
          </a:prstGeom>
          <a:noFill/>
          <a:ln>
            <a:noFill/>
          </a:ln>
        </p:spPr>
      </p:pic>
      <p:pic>
        <p:nvPicPr>
          <p:cNvPr id="388" name="Google Shape;388;p44"/>
          <p:cNvPicPr preferRelativeResize="0"/>
          <p:nvPr/>
        </p:nvPicPr>
        <p:blipFill rotWithShape="1">
          <a:blip r:embed="rId8">
            <a:alphaModFix/>
          </a:blip>
          <a:srcRect b="32031" l="0" r="0" t="32034"/>
          <a:stretch/>
        </p:blipFill>
        <p:spPr>
          <a:xfrm>
            <a:off x="5935233" y="6641416"/>
            <a:ext cx="2271836" cy="8189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2" name="Shape 392"/>
        <p:cNvGrpSpPr/>
        <p:nvPr/>
      </p:nvGrpSpPr>
      <p:grpSpPr>
        <a:xfrm>
          <a:off x="0" y="0"/>
          <a:ext cx="0" cy="0"/>
          <a:chOff x="0" y="0"/>
          <a:chExt cx="0" cy="0"/>
        </a:xfrm>
      </p:grpSpPr>
      <p:sp>
        <p:nvSpPr>
          <p:cNvPr id="393" name="Google Shape;393;p45"/>
          <p:cNvSpPr txBox="1"/>
          <p:nvPr/>
        </p:nvSpPr>
        <p:spPr>
          <a:xfrm>
            <a:off x="914425" y="3682300"/>
            <a:ext cx="11156400" cy="3596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Consigna: ✍️ </a:t>
            </a:r>
            <a:r>
              <a:rPr lang="en-US" sz="2000">
                <a:solidFill>
                  <a:schemeClr val="dk1"/>
                </a:solidFill>
                <a:latin typeface="Muli"/>
                <a:ea typeface="Muli"/>
                <a:cs typeface="Muli"/>
                <a:sym typeface="Muli"/>
              </a:rPr>
              <a:t>En el main vamos a crear un ArrayList de animales y los siguientes animales:</a:t>
            </a:r>
            <a:endParaRPr sz="2000">
              <a:solidFill>
                <a:schemeClr val="dk1"/>
              </a:solidFill>
              <a:latin typeface="Muli"/>
              <a:ea typeface="Muli"/>
              <a:cs typeface="Muli"/>
              <a:sym typeface="Muli"/>
            </a:endParaRPr>
          </a:p>
          <a:p>
            <a:pPr indent="-355600" lvl="0" marL="457200" rtl="0" algn="l">
              <a:spcBef>
                <a:spcPts val="1000"/>
              </a:spcBef>
              <a:spcAft>
                <a:spcPts val="0"/>
              </a:spcAft>
              <a:buClr>
                <a:schemeClr val="dk1"/>
              </a:buClr>
              <a:buSzPts val="2000"/>
              <a:buFont typeface="Muli"/>
              <a:buChar char="●"/>
            </a:pPr>
            <a:r>
              <a:rPr lang="en-US" sz="2000">
                <a:solidFill>
                  <a:schemeClr val="dk1"/>
                </a:solidFill>
                <a:latin typeface="Muli"/>
                <a:ea typeface="Muli"/>
                <a:cs typeface="Muli"/>
                <a:sym typeface="Muli"/>
              </a:rPr>
              <a:t>Animal a = new Animal();</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Animal b = new Perro();</a:t>
            </a:r>
            <a:endParaRPr sz="2000">
              <a:solidFill>
                <a:schemeClr val="dk1"/>
              </a:solidFill>
              <a:latin typeface="Muli"/>
              <a:ea typeface="Muli"/>
              <a:cs typeface="Muli"/>
              <a:sym typeface="Muli"/>
            </a:endParaRPr>
          </a:p>
          <a:p>
            <a:pPr indent="-355600" lvl="0" marL="457200" rtl="0" algn="l">
              <a:spcBef>
                <a:spcPts val="0"/>
              </a:spcBef>
              <a:spcAft>
                <a:spcPts val="0"/>
              </a:spcAft>
              <a:buClr>
                <a:schemeClr val="dk1"/>
              </a:buClr>
              <a:buSzPts val="2000"/>
              <a:buFont typeface="Muli"/>
              <a:buChar char="●"/>
            </a:pPr>
            <a:r>
              <a:rPr lang="en-US" sz="2000">
                <a:solidFill>
                  <a:schemeClr val="dk1"/>
                </a:solidFill>
                <a:latin typeface="Muli"/>
                <a:ea typeface="Muli"/>
                <a:cs typeface="Muli"/>
                <a:sym typeface="Muli"/>
              </a:rPr>
              <a:t>Animal c = new Gato();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Agregar a la lista a cada uno y luego, con un for each, recorrer la lista llamando al método hacerRuido() de cada ítem.</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15 minutos</a:t>
            </a:r>
            <a:endParaRPr i="1" sz="2000">
              <a:solidFill>
                <a:srgbClr val="999999"/>
              </a:solidFill>
              <a:latin typeface="Muli"/>
              <a:ea typeface="Muli"/>
              <a:cs typeface="Muli"/>
              <a:sym typeface="Muli"/>
            </a:endParaRPr>
          </a:p>
        </p:txBody>
      </p:sp>
      <p:sp>
        <p:nvSpPr>
          <p:cNvPr id="394" name="Google Shape;394;p45"/>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Veterinaria 3.0</a:t>
            </a:r>
            <a:endParaRPr sz="4000">
              <a:solidFill>
                <a:schemeClr val="dk1"/>
              </a:solidFill>
              <a:latin typeface="Muli"/>
              <a:ea typeface="Muli"/>
              <a:cs typeface="Muli"/>
              <a:sym typeface="Muli"/>
            </a:endParaRPr>
          </a:p>
        </p:txBody>
      </p:sp>
      <p:sp>
        <p:nvSpPr>
          <p:cNvPr id="395" name="Google Shape;395;p45"/>
          <p:cNvSpPr txBox="1"/>
          <p:nvPr/>
        </p:nvSpPr>
        <p:spPr>
          <a:xfrm>
            <a:off x="914425" y="1606050"/>
            <a:ext cx="10461600" cy="1980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Seguiremos trabajando sobre la clase Animal</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Vamos a manipular la clase Animal que contenga un método hacerRuido() que devuelva un saludo “Hola”. </a:t>
            </a:r>
            <a:endParaRPr sz="2000">
              <a:solidFill>
                <a:schemeClr val="dk1"/>
              </a:solidFill>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Luego, las clases Perro y Gato (que extienden de Animal) deben sobreescribir el método hacerRuido() con el ruido que corresponda a cada uno. </a:t>
            </a:r>
            <a:endParaRPr sz="2000">
              <a:solidFill>
                <a:schemeClr val="dk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46"/>
          <p:cNvSpPr txBox="1"/>
          <p:nvPr/>
        </p:nvSpPr>
        <p:spPr>
          <a:xfrm>
            <a:off x="914425" y="3682300"/>
            <a:ext cx="11156400" cy="3288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Desarrollar el ejercicio para que las formas implementen los métodos de la interfaz y se calcule el área y el perímetro de los dos. En el main se crearán las formas y se mostrará el resultado final.</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Área circulo: PI * radio ^ 2 / Perímetro circulo: PI * diámetro.</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solidFill>
                  <a:schemeClr val="dk1"/>
                </a:solidFill>
                <a:latin typeface="Muli"/>
                <a:ea typeface="Muli"/>
                <a:cs typeface="Muli"/>
                <a:sym typeface="Muli"/>
              </a:rPr>
              <a:t>Área rectángulo: base * altura / Perímetro rectángulo: (base + altura) * 2.</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t/>
            </a:r>
            <a:endParaRPr sz="2000">
              <a:solidFill>
                <a:schemeClr val="dk1"/>
              </a:solidFill>
              <a:latin typeface="Muli"/>
              <a:ea typeface="Muli"/>
              <a:cs typeface="Muli"/>
              <a:sym typeface="Muli"/>
            </a:endParaRPr>
          </a:p>
          <a:p>
            <a:pPr indent="0" lvl="0" marL="0" rtl="0" algn="l">
              <a:spcBef>
                <a:spcPts val="1000"/>
              </a:spcBef>
              <a:spcAft>
                <a:spcPts val="0"/>
              </a:spcAft>
              <a:buClr>
                <a:schemeClr val="dk1"/>
              </a:buClr>
              <a:buSzPts val="1100"/>
              <a:buFont typeface="Arial"/>
              <a:buNone/>
            </a:pPr>
            <a:r>
              <a:rPr lang="en-US" sz="2000">
                <a:latin typeface="Muli"/>
                <a:ea typeface="Muli"/>
                <a:cs typeface="Muli"/>
                <a:sym typeface="Muli"/>
              </a:rPr>
              <a:t>Tiempo🕛:</a:t>
            </a:r>
            <a:r>
              <a:rPr i="1" lang="en-US" sz="2000">
                <a:solidFill>
                  <a:srgbClr val="999999"/>
                </a:solidFill>
                <a:latin typeface="Muli"/>
                <a:ea typeface="Muli"/>
                <a:cs typeface="Muli"/>
                <a:sym typeface="Muli"/>
              </a:rPr>
              <a:t>  25 minutos</a:t>
            </a:r>
            <a:endParaRPr i="1" sz="2000">
              <a:solidFill>
                <a:srgbClr val="999999"/>
              </a:solidFill>
              <a:latin typeface="Muli"/>
              <a:ea typeface="Muli"/>
              <a:cs typeface="Muli"/>
              <a:sym typeface="Muli"/>
            </a:endParaRPr>
          </a:p>
        </p:txBody>
      </p:sp>
      <p:sp>
        <p:nvSpPr>
          <p:cNvPr id="401" name="Google Shape;401;p46"/>
          <p:cNvSpPr txBox="1"/>
          <p:nvPr/>
        </p:nvSpPr>
        <p:spPr>
          <a:xfrm>
            <a:off x="914400" y="710000"/>
            <a:ext cx="65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Formas</a:t>
            </a:r>
            <a:endParaRPr sz="4000">
              <a:solidFill>
                <a:schemeClr val="dk1"/>
              </a:solidFill>
              <a:latin typeface="Muli"/>
              <a:ea typeface="Muli"/>
              <a:cs typeface="Muli"/>
              <a:sym typeface="Muli"/>
            </a:endParaRPr>
          </a:p>
        </p:txBody>
      </p:sp>
      <p:sp>
        <p:nvSpPr>
          <p:cNvPr id="402" name="Google Shape;402;p46"/>
          <p:cNvSpPr txBox="1"/>
          <p:nvPr/>
        </p:nvSpPr>
        <p:spPr>
          <a:xfrm>
            <a:off x="914425" y="1606050"/>
            <a:ext cx="10461600" cy="2160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Muli"/>
                <a:ea typeface="Muli"/>
                <a:cs typeface="Muli"/>
                <a:sym typeface="Muli"/>
              </a:rPr>
              <a:t>Vamos a trabajar con interfaces</a:t>
            </a:r>
            <a:r>
              <a:rPr lang="en-US" sz="2000">
                <a:latin typeface="Muli"/>
                <a:ea typeface="Muli"/>
                <a:cs typeface="Muli"/>
                <a:sym typeface="Muli"/>
              </a:rPr>
              <a:t>: 🙌</a:t>
            </a:r>
            <a:endParaRPr sz="2000">
              <a:latin typeface="Muli"/>
              <a:ea typeface="Muli"/>
              <a:cs typeface="Muli"/>
              <a:sym typeface="Muli"/>
            </a:endParaRPr>
          </a:p>
          <a:p>
            <a:pPr indent="0" lvl="0" marL="0" rtl="0" algn="l">
              <a:spcBef>
                <a:spcPts val="1000"/>
              </a:spcBef>
              <a:spcAft>
                <a:spcPts val="1000"/>
              </a:spcAft>
              <a:buNone/>
            </a:pPr>
            <a:r>
              <a:rPr lang="en-US" sz="2000">
                <a:solidFill>
                  <a:schemeClr val="dk1"/>
                </a:solidFill>
                <a:latin typeface="Muli"/>
                <a:ea typeface="Muli"/>
                <a:cs typeface="Muli"/>
                <a:sym typeface="Muli"/>
              </a:rPr>
              <a:t>Se plantea desarrollar un programa que nos permita calcular el área y el perímetro de formas geométricas, en este caso un círculo (radio, diametro) y un rectángulo (base, altura). Ya que este calculo se va a repetir en las dos formas geométricas, vamos a crear una Interfaz, llamada calculosFormas que tendrá, los dos métodos para calcular el área, el perímetro y el valor de PI como constante.</a:t>
            </a:r>
            <a:endParaRPr sz="2000">
              <a:solidFill>
                <a:schemeClr val="dk1"/>
              </a:solidFill>
              <a:latin typeface="Muli"/>
              <a:ea typeface="Muli"/>
              <a:cs typeface="Muli"/>
              <a:sym typeface="Mul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47"/>
          <p:cNvSpPr txBox="1"/>
          <p:nvPr/>
        </p:nvSpPr>
        <p:spPr>
          <a:xfrm>
            <a:off x="5619964" y="2608890"/>
            <a:ext cx="7316100" cy="2364000"/>
          </a:xfrm>
          <a:prstGeom prst="rect">
            <a:avLst/>
          </a:prstGeom>
          <a:noFill/>
          <a:ln>
            <a:noFill/>
          </a:ln>
        </p:spPr>
        <p:txBody>
          <a:bodyPr anchorCtr="0" anchor="t" bIns="134475" lIns="134475" spcFirstLastPara="1" rIns="134475" wrap="square" tIns="134475">
            <a:noAutofit/>
          </a:bodyPr>
          <a:lstStyle/>
          <a:p>
            <a:pPr indent="0" lvl="0" marL="0" rtl="0" algn="l">
              <a:lnSpc>
                <a:spcPct val="80000"/>
              </a:lnSpc>
              <a:spcBef>
                <a:spcPts val="0"/>
              </a:spcBef>
              <a:spcAft>
                <a:spcPts val="0"/>
              </a:spcAft>
              <a:buNone/>
            </a:pPr>
            <a:r>
              <a:rPr b="1" lang="en-US" sz="7400">
                <a:solidFill>
                  <a:schemeClr val="lt1"/>
                </a:solidFill>
                <a:latin typeface="Calibri"/>
                <a:ea typeface="Calibri"/>
                <a:cs typeface="Calibri"/>
                <a:sym typeface="Calibri"/>
              </a:rPr>
              <a:t>¿Alguna </a:t>
            </a:r>
            <a:r>
              <a:rPr b="1" lang="en-US" sz="7400">
                <a:solidFill>
                  <a:srgbClr val="FDD015"/>
                </a:solidFill>
                <a:latin typeface="Calibri"/>
                <a:ea typeface="Calibri"/>
                <a:cs typeface="Calibri"/>
                <a:sym typeface="Calibri"/>
              </a:rPr>
              <a:t>consulta?</a:t>
            </a:r>
            <a:endParaRPr b="1" sz="7400">
              <a:solidFill>
                <a:srgbClr val="FDD015"/>
              </a:solidFill>
              <a:latin typeface="Calibri"/>
              <a:ea typeface="Calibri"/>
              <a:cs typeface="Calibri"/>
              <a:sym typeface="Calibri"/>
            </a:endParaRPr>
          </a:p>
          <a:p>
            <a:pPr indent="0" lvl="0" marL="0" rtl="0" algn="l">
              <a:lnSpc>
                <a:spcPct val="80000"/>
              </a:lnSpc>
              <a:spcBef>
                <a:spcPts val="0"/>
              </a:spcBef>
              <a:spcAft>
                <a:spcPts val="0"/>
              </a:spcAft>
              <a:buNone/>
            </a:pPr>
            <a:r>
              <a:rPr lang="en-US" sz="2400">
                <a:solidFill>
                  <a:schemeClr val="dk1"/>
                </a:solidFill>
                <a:latin typeface="Calibri"/>
                <a:ea typeface="Calibri"/>
                <a:cs typeface="Calibri"/>
                <a:sym typeface="Calibri"/>
              </a:rPr>
              <a:t>Momento de preguntas</a:t>
            </a:r>
            <a:endParaRPr sz="2400">
              <a:solidFill>
                <a:schemeClr val="dk1"/>
              </a:solidFill>
              <a:latin typeface="Calibri"/>
              <a:ea typeface="Calibri"/>
              <a:cs typeface="Calibri"/>
              <a:sym typeface="Calibri"/>
            </a:endParaRPr>
          </a:p>
        </p:txBody>
      </p:sp>
      <p:sp>
        <p:nvSpPr>
          <p:cNvPr id="408" name="Google Shape;408;p47"/>
          <p:cNvSpPr txBox="1"/>
          <p:nvPr/>
        </p:nvSpPr>
        <p:spPr>
          <a:xfrm>
            <a:off x="2904651" y="2678098"/>
            <a:ext cx="1551600" cy="1500000"/>
          </a:xfrm>
          <a:prstGeom prst="rect">
            <a:avLst/>
          </a:prstGeom>
          <a:noFill/>
          <a:ln>
            <a:noFill/>
          </a:ln>
        </p:spPr>
        <p:txBody>
          <a:bodyPr anchorCtr="0" anchor="t" bIns="134475" lIns="134475" spcFirstLastPara="1" rIns="134475" wrap="square" tIns="134475">
            <a:noAutofit/>
          </a:bodyPr>
          <a:lstStyle/>
          <a:p>
            <a:pPr indent="0" lvl="0" marL="0" rtl="0" algn="ctr">
              <a:lnSpc>
                <a:spcPct val="80000"/>
              </a:lnSpc>
              <a:spcBef>
                <a:spcPts val="0"/>
              </a:spcBef>
              <a:spcAft>
                <a:spcPts val="0"/>
              </a:spcAft>
              <a:buNone/>
            </a:pPr>
            <a:r>
              <a:rPr b="1" lang="en-US" sz="9600">
                <a:solidFill>
                  <a:srgbClr val="FDD015"/>
                </a:solidFill>
                <a:latin typeface="Calibri"/>
                <a:ea typeface="Calibri"/>
                <a:cs typeface="Calibri"/>
                <a:sym typeface="Calibri"/>
              </a:rPr>
              <a:t>¿?</a:t>
            </a:r>
            <a:endParaRPr sz="4600">
              <a:solidFill>
                <a:srgbClr val="FDD015"/>
              </a:solidFill>
              <a:latin typeface="Calibri"/>
              <a:ea typeface="Calibri"/>
              <a:cs typeface="Calibri"/>
              <a:sym typeface="Calibri"/>
            </a:endParaRPr>
          </a:p>
        </p:txBody>
      </p:sp>
      <p:pic>
        <p:nvPicPr>
          <p:cNvPr id="409" name="Google Shape;409;p47"/>
          <p:cNvPicPr preferRelativeResize="0"/>
          <p:nvPr/>
        </p:nvPicPr>
        <p:blipFill rotWithShape="1">
          <a:blip r:embed="rId4">
            <a:alphaModFix/>
          </a:blip>
          <a:srcRect b="33630" l="0" r="0" t="30435"/>
          <a:stretch/>
        </p:blipFill>
        <p:spPr>
          <a:xfrm>
            <a:off x="6250171" y="6533817"/>
            <a:ext cx="2205937" cy="795151"/>
          </a:xfrm>
          <a:prstGeom prst="rect">
            <a:avLst/>
          </a:prstGeom>
          <a:noFill/>
          <a:ln>
            <a:noFill/>
          </a:ln>
        </p:spPr>
      </p:pic>
      <p:pic>
        <p:nvPicPr>
          <p:cNvPr id="410" name="Google Shape;410;p47"/>
          <p:cNvPicPr preferRelativeResize="0"/>
          <p:nvPr/>
        </p:nvPicPr>
        <p:blipFill>
          <a:blip r:embed="rId5">
            <a:alphaModFix/>
          </a:blip>
          <a:stretch>
            <a:fillRect/>
          </a:stretch>
        </p:blipFill>
        <p:spPr>
          <a:xfrm>
            <a:off x="8524372" y="6643091"/>
            <a:ext cx="1987297" cy="574789"/>
          </a:xfrm>
          <a:prstGeom prst="rect">
            <a:avLst/>
          </a:prstGeom>
          <a:noFill/>
          <a:ln>
            <a:noFill/>
          </a:ln>
        </p:spPr>
      </p:pic>
      <p:pic>
        <p:nvPicPr>
          <p:cNvPr id="411" name="Google Shape;411;p47"/>
          <p:cNvPicPr preferRelativeResize="0"/>
          <p:nvPr/>
        </p:nvPicPr>
        <p:blipFill>
          <a:blip r:embed="rId6">
            <a:alphaModFix/>
          </a:blip>
          <a:stretch>
            <a:fillRect/>
          </a:stretch>
        </p:blipFill>
        <p:spPr>
          <a:xfrm>
            <a:off x="10915856" y="6603688"/>
            <a:ext cx="1987298" cy="65334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15" name="Shape 415"/>
        <p:cNvGrpSpPr/>
        <p:nvPr/>
      </p:nvGrpSpPr>
      <p:grpSpPr>
        <a:xfrm>
          <a:off x="0" y="0"/>
          <a:ext cx="0" cy="0"/>
          <a:chOff x="0" y="0"/>
          <a:chExt cx="0" cy="0"/>
        </a:xfrm>
      </p:grpSpPr>
      <p:sp>
        <p:nvSpPr>
          <p:cNvPr id="416" name="Google Shape;416;p48"/>
          <p:cNvSpPr txBox="1"/>
          <p:nvPr/>
        </p:nvSpPr>
        <p:spPr>
          <a:xfrm>
            <a:off x="2500525" y="2451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RESUMEN</a:t>
            </a:r>
            <a:endParaRPr sz="4000">
              <a:solidFill>
                <a:schemeClr val="dk1"/>
              </a:solidFill>
              <a:latin typeface="Muli"/>
              <a:ea typeface="Muli"/>
              <a:cs typeface="Muli"/>
              <a:sym typeface="Muli"/>
            </a:endParaRPr>
          </a:p>
        </p:txBody>
      </p:sp>
      <p:sp>
        <p:nvSpPr>
          <p:cNvPr id="417" name="Google Shape;417;p48"/>
          <p:cNvSpPr txBox="1"/>
          <p:nvPr/>
        </p:nvSpPr>
        <p:spPr>
          <a:xfrm>
            <a:off x="2573175" y="90297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¿Qué logramos en esta clase?</a:t>
            </a:r>
            <a:endParaRPr sz="1300">
              <a:solidFill>
                <a:schemeClr val="dk1"/>
              </a:solidFill>
              <a:latin typeface="Calibri"/>
              <a:ea typeface="Calibri"/>
              <a:cs typeface="Calibri"/>
              <a:sym typeface="Calibri"/>
            </a:endParaRPr>
          </a:p>
        </p:txBody>
      </p:sp>
      <p:sp>
        <p:nvSpPr>
          <p:cNvPr id="418" name="Google Shape;418;p48"/>
          <p:cNvSpPr txBox="1"/>
          <p:nvPr/>
        </p:nvSpPr>
        <p:spPr>
          <a:xfrm>
            <a:off x="4052650" y="3046300"/>
            <a:ext cx="5331300" cy="1852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FB495"/>
              </a:buClr>
              <a:buSzPts val="2000"/>
              <a:buFont typeface="Muli"/>
              <a:buChar char="✓"/>
            </a:pPr>
            <a:r>
              <a:rPr b="1" i="1" lang="en-US" sz="2000">
                <a:solidFill>
                  <a:schemeClr val="dk1"/>
                </a:solidFill>
                <a:latin typeface="Muli"/>
                <a:ea typeface="Muli"/>
                <a:cs typeface="Muli"/>
                <a:sym typeface="Muli"/>
              </a:rPr>
              <a:t>Comprender el uso del polimorfismo en herencia</a:t>
            </a:r>
            <a:endParaRPr b="1" i="1" sz="2000">
              <a:solidFill>
                <a:schemeClr val="dk1"/>
              </a:solidFill>
              <a:latin typeface="Muli"/>
              <a:ea typeface="Muli"/>
              <a:cs typeface="Muli"/>
              <a:sym typeface="Muli"/>
            </a:endParaRPr>
          </a:p>
          <a:p>
            <a:pPr indent="-355600" lvl="0" marL="457200" rtl="0" algn="l">
              <a:spcBef>
                <a:spcPts val="1000"/>
              </a:spcBef>
              <a:spcAft>
                <a:spcPts val="1000"/>
              </a:spcAft>
              <a:buClr>
                <a:srgbClr val="6FB495"/>
              </a:buClr>
              <a:buSzPts val="2000"/>
              <a:buFont typeface="Muli"/>
              <a:buChar char="✓"/>
            </a:pPr>
            <a:r>
              <a:rPr b="1" i="1" lang="en-US" sz="2000">
                <a:solidFill>
                  <a:schemeClr val="dk1"/>
                </a:solidFill>
                <a:latin typeface="Muli"/>
                <a:ea typeface="Muli"/>
                <a:cs typeface="Muli"/>
                <a:sym typeface="Muli"/>
              </a:rPr>
              <a:t>Reconocer la correcta implementación del polimorfismo en programación orientada a objetos</a:t>
            </a:r>
            <a:endParaRPr b="1" i="1" sz="2000">
              <a:solidFill>
                <a:schemeClr val="dk1"/>
              </a:solidFill>
              <a:latin typeface="Muli"/>
              <a:ea typeface="Muli"/>
              <a:cs typeface="Muli"/>
              <a:sym typeface="Mul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cxnSp>
        <p:nvCxnSpPr>
          <p:cNvPr id="423" name="Google Shape;423;p49"/>
          <p:cNvCxnSpPr>
            <a:stCxn id="424" idx="2"/>
            <a:endCxn id="425" idx="2"/>
          </p:cNvCxnSpPr>
          <p:nvPr/>
        </p:nvCxnSpPr>
        <p:spPr>
          <a:xfrm>
            <a:off x="4867830" y="3848347"/>
            <a:ext cx="0" cy="1741500"/>
          </a:xfrm>
          <a:prstGeom prst="straightConnector1">
            <a:avLst/>
          </a:prstGeom>
          <a:noFill/>
          <a:ln cap="flat" cmpd="sng" w="76200">
            <a:solidFill>
              <a:srgbClr val="FDD015"/>
            </a:solidFill>
            <a:prstDash val="solid"/>
            <a:round/>
            <a:headEnd len="med" w="med" type="none"/>
            <a:tailEnd len="med" w="med" type="none"/>
          </a:ln>
        </p:spPr>
      </p:cxnSp>
      <p:grpSp>
        <p:nvGrpSpPr>
          <p:cNvPr id="426" name="Google Shape;426;p49"/>
          <p:cNvGrpSpPr/>
          <p:nvPr/>
        </p:nvGrpSpPr>
        <p:grpSpPr>
          <a:xfrm>
            <a:off x="4514144" y="3489150"/>
            <a:ext cx="707372" cy="718394"/>
            <a:chOff x="-1007627" y="1743900"/>
            <a:chExt cx="2655300" cy="2688600"/>
          </a:xfrm>
        </p:grpSpPr>
        <p:sp>
          <p:nvSpPr>
            <p:cNvPr id="427" name="Google Shape;427;p4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8" name="Google Shape;428;p4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4" name="Google Shape;424;p4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429" name="Google Shape;429;p49"/>
          <p:cNvGrpSpPr/>
          <p:nvPr/>
        </p:nvGrpSpPr>
        <p:grpSpPr>
          <a:xfrm>
            <a:off x="4514144" y="4359922"/>
            <a:ext cx="707372" cy="718394"/>
            <a:chOff x="-1007627" y="1743900"/>
            <a:chExt cx="2655300" cy="2688600"/>
          </a:xfrm>
        </p:grpSpPr>
        <p:sp>
          <p:nvSpPr>
            <p:cNvPr id="430" name="Google Shape;430;p4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31" name="Google Shape;431;p4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32" name="Google Shape;432;p4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433" name="Google Shape;433;p49"/>
          <p:cNvGrpSpPr/>
          <p:nvPr/>
        </p:nvGrpSpPr>
        <p:grpSpPr>
          <a:xfrm>
            <a:off x="4514144" y="5230695"/>
            <a:ext cx="707372" cy="718394"/>
            <a:chOff x="-1007627" y="1743900"/>
            <a:chExt cx="2655300" cy="2688600"/>
          </a:xfrm>
        </p:grpSpPr>
        <p:sp>
          <p:nvSpPr>
            <p:cNvPr id="434" name="Google Shape;434;p49"/>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35" name="Google Shape;435;p49"/>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425" name="Google Shape;425;p49"/>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
        <p:nvSpPr>
          <p:cNvPr id="436" name="Google Shape;436;p49"/>
          <p:cNvSpPr/>
          <p:nvPr/>
        </p:nvSpPr>
        <p:spPr>
          <a:xfrm>
            <a:off x="313506" y="3521379"/>
            <a:ext cx="2659200" cy="421500"/>
          </a:xfrm>
          <a:prstGeom prst="rect">
            <a:avLst/>
          </a:prstGeom>
          <a:solidFill>
            <a:schemeClr val="lt2"/>
          </a:solidFill>
          <a:ln>
            <a:noFill/>
          </a:ln>
        </p:spPr>
        <p:txBody>
          <a:bodyPr anchorCtr="0" anchor="ctr" bIns="134475" lIns="134475" spcFirstLastPara="1" rIns="134475" wrap="square" tIns="134475">
            <a:noAutofit/>
          </a:bodyPr>
          <a:lstStyle/>
          <a:p>
            <a:pPr indent="0" lvl="0" marL="0" marR="0" rtl="0" algn="l">
              <a:lnSpc>
                <a:spcPct val="100000"/>
              </a:lnSpc>
              <a:spcBef>
                <a:spcPts val="0"/>
              </a:spcBef>
              <a:spcAft>
                <a:spcPts val="0"/>
              </a:spcAft>
              <a:buNone/>
            </a:pPr>
            <a:r>
              <a:t/>
            </a:r>
            <a:endParaRPr sz="2100"/>
          </a:p>
        </p:txBody>
      </p:sp>
      <p:sp>
        <p:nvSpPr>
          <p:cNvPr id="437" name="Google Shape;437;p49"/>
          <p:cNvSpPr txBox="1"/>
          <p:nvPr/>
        </p:nvSpPr>
        <p:spPr>
          <a:xfrm>
            <a:off x="313506" y="2801883"/>
            <a:ext cx="3262500" cy="18417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b="1" lang="en-US" sz="5100">
                <a:solidFill>
                  <a:schemeClr val="dk1"/>
                </a:solidFill>
                <a:latin typeface="Calibri"/>
                <a:ea typeface="Calibri"/>
                <a:cs typeface="Calibri"/>
                <a:sym typeface="Calibri"/>
              </a:rPr>
              <a:t>WORKING </a:t>
            </a:r>
            <a:endParaRPr b="1" sz="5100">
              <a:solidFill>
                <a:schemeClr val="dk1"/>
              </a:solidFill>
              <a:latin typeface="Calibri"/>
              <a:ea typeface="Calibri"/>
              <a:cs typeface="Calibri"/>
              <a:sym typeface="Calibri"/>
            </a:endParaRPr>
          </a:p>
          <a:p>
            <a:pPr indent="0" lvl="0" marL="0" rtl="0" algn="l">
              <a:spcBef>
                <a:spcPts val="0"/>
              </a:spcBef>
              <a:spcAft>
                <a:spcPts val="0"/>
              </a:spcAft>
              <a:buNone/>
            </a:pPr>
            <a:r>
              <a:rPr b="1" lang="en-US" sz="5100">
                <a:solidFill>
                  <a:schemeClr val="dk1"/>
                </a:solidFill>
                <a:latin typeface="Calibri"/>
                <a:ea typeface="Calibri"/>
                <a:cs typeface="Calibri"/>
                <a:sym typeface="Calibri"/>
              </a:rPr>
              <a:t>TIME</a:t>
            </a:r>
            <a:endParaRPr b="1" sz="5100">
              <a:solidFill>
                <a:schemeClr val="dk1"/>
              </a:solidFill>
              <a:latin typeface="Calibri"/>
              <a:ea typeface="Calibri"/>
              <a:cs typeface="Calibri"/>
              <a:sym typeface="Calibri"/>
            </a:endParaRPr>
          </a:p>
        </p:txBody>
      </p:sp>
      <p:sp>
        <p:nvSpPr>
          <p:cNvPr id="438" name="Google Shape;438;p49"/>
          <p:cNvSpPr txBox="1"/>
          <p:nvPr/>
        </p:nvSpPr>
        <p:spPr>
          <a:xfrm>
            <a:off x="4514133" y="1488299"/>
            <a:ext cx="8368200" cy="1941600"/>
          </a:xfrm>
          <a:prstGeom prst="rect">
            <a:avLst/>
          </a:prstGeom>
          <a:noFill/>
          <a:ln>
            <a:noFill/>
          </a:ln>
        </p:spPr>
        <p:txBody>
          <a:bodyPr anchorCtr="0" anchor="t" bIns="134475" lIns="134475" spcFirstLastPara="1" rIns="134475" wrap="square" tIns="134475">
            <a:sp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Te invitamos a revisar en la plataforma los siguientes documentos/ejercicios. </a:t>
            </a:r>
            <a:endParaRPr sz="2400">
              <a:solidFill>
                <a:schemeClr val="dk1"/>
              </a:solidFill>
              <a:latin typeface="Calibri"/>
              <a:ea typeface="Calibri"/>
              <a:cs typeface="Calibri"/>
              <a:sym typeface="Calibri"/>
            </a:endParaRPr>
          </a:p>
          <a:p>
            <a:pPr indent="0" lvl="0" marL="0" rtl="0" algn="l">
              <a:spcBef>
                <a:spcPts val="1500"/>
              </a:spcBef>
              <a:spcAft>
                <a:spcPts val="0"/>
              </a:spcAft>
              <a:buNone/>
            </a:pPr>
            <a:r>
              <a:rPr lang="en-US" sz="2400">
                <a:solidFill>
                  <a:schemeClr val="dk1"/>
                </a:solidFill>
                <a:latin typeface="Calibri"/>
                <a:ea typeface="Calibri"/>
                <a:cs typeface="Calibri"/>
                <a:sym typeface="Calibri"/>
              </a:rPr>
              <a:t>Cualquier duda que te surja sobre ellos </a:t>
            </a:r>
            <a:r>
              <a:rPr b="1" lang="en-US" sz="2400">
                <a:solidFill>
                  <a:schemeClr val="dk1"/>
                </a:solidFill>
                <a:latin typeface="Calibri"/>
                <a:ea typeface="Calibri"/>
                <a:cs typeface="Calibri"/>
                <a:sym typeface="Calibri"/>
              </a:rPr>
              <a:t>¡Tráelos a la próxima clase!</a:t>
            </a:r>
            <a:endParaRPr sz="2100"/>
          </a:p>
        </p:txBody>
      </p:sp>
      <p:pic>
        <p:nvPicPr>
          <p:cNvPr id="439" name="Google Shape;439;p49"/>
          <p:cNvPicPr preferRelativeResize="0"/>
          <p:nvPr/>
        </p:nvPicPr>
        <p:blipFill rotWithShape="1">
          <a:blip r:embed="rId3">
            <a:alphaModFix/>
          </a:blip>
          <a:srcRect b="33630" l="0" r="0" t="30435"/>
          <a:stretch/>
        </p:blipFill>
        <p:spPr>
          <a:xfrm>
            <a:off x="6250171" y="6533817"/>
            <a:ext cx="2205937" cy="795151"/>
          </a:xfrm>
          <a:prstGeom prst="rect">
            <a:avLst/>
          </a:prstGeom>
          <a:noFill/>
          <a:ln>
            <a:noFill/>
          </a:ln>
        </p:spPr>
      </p:pic>
      <p:pic>
        <p:nvPicPr>
          <p:cNvPr id="440" name="Google Shape;440;p49"/>
          <p:cNvPicPr preferRelativeResize="0"/>
          <p:nvPr/>
        </p:nvPicPr>
        <p:blipFill>
          <a:blip r:embed="rId4">
            <a:alphaModFix/>
          </a:blip>
          <a:stretch>
            <a:fillRect/>
          </a:stretch>
        </p:blipFill>
        <p:spPr>
          <a:xfrm>
            <a:off x="8524372" y="6643091"/>
            <a:ext cx="1987297" cy="574789"/>
          </a:xfrm>
          <a:prstGeom prst="rect">
            <a:avLst/>
          </a:prstGeom>
          <a:noFill/>
          <a:ln>
            <a:noFill/>
          </a:ln>
        </p:spPr>
      </p:pic>
      <p:pic>
        <p:nvPicPr>
          <p:cNvPr id="441" name="Google Shape;441;p49"/>
          <p:cNvPicPr preferRelativeResize="0"/>
          <p:nvPr/>
        </p:nvPicPr>
        <p:blipFill>
          <a:blip r:embed="rId5">
            <a:alphaModFix/>
          </a:blip>
          <a:stretch>
            <a:fillRect/>
          </a:stretch>
        </p:blipFill>
        <p:spPr>
          <a:xfrm>
            <a:off x="10915856" y="6603688"/>
            <a:ext cx="1987298" cy="653347"/>
          </a:xfrm>
          <a:prstGeom prst="rect">
            <a:avLst/>
          </a:prstGeom>
          <a:noFill/>
          <a:ln>
            <a:noFill/>
          </a:ln>
        </p:spPr>
      </p:pic>
      <p:sp>
        <p:nvSpPr>
          <p:cNvPr id="442" name="Google Shape;442;p49"/>
          <p:cNvSpPr txBox="1"/>
          <p:nvPr/>
        </p:nvSpPr>
        <p:spPr>
          <a:xfrm>
            <a:off x="5221525" y="3636850"/>
            <a:ext cx="7886700" cy="2237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Repasar nuevamente la grabación de esta clase </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0"/>
              </a:spcAft>
              <a:buClr>
                <a:schemeClr val="dk1"/>
              </a:buClr>
              <a:buSzPts val="2000"/>
              <a:buFont typeface="Muli"/>
              <a:buAutoNum type="arabicPeriod"/>
            </a:pPr>
            <a:r>
              <a:rPr lang="en-US" sz="2000">
                <a:solidFill>
                  <a:schemeClr val="dk1"/>
                </a:solidFill>
                <a:latin typeface="Muli"/>
                <a:ea typeface="Muli"/>
                <a:cs typeface="Muli"/>
                <a:sym typeface="Muli"/>
              </a:rPr>
              <a:t>Revisar el material compartido en la plataforma de Moodle</a:t>
            </a:r>
            <a:endParaRPr sz="2000">
              <a:solidFill>
                <a:schemeClr val="dk1"/>
              </a:solidFill>
              <a:latin typeface="Muli"/>
              <a:ea typeface="Muli"/>
              <a:cs typeface="Muli"/>
              <a:sym typeface="Muli"/>
            </a:endParaRPr>
          </a:p>
          <a:p>
            <a:pPr indent="0" lvl="0" marL="457200" marR="0" rtl="0" algn="l">
              <a:lnSpc>
                <a:spcPct val="100000"/>
              </a:lnSpc>
              <a:spcBef>
                <a:spcPts val="1000"/>
              </a:spcBef>
              <a:spcAft>
                <a:spcPts val="0"/>
              </a:spcAft>
              <a:buNone/>
            </a:pPr>
            <a:r>
              <a:t/>
            </a:r>
            <a:endParaRPr sz="2000">
              <a:solidFill>
                <a:schemeClr val="dk1"/>
              </a:solidFill>
              <a:latin typeface="Muli"/>
              <a:ea typeface="Muli"/>
              <a:cs typeface="Muli"/>
              <a:sym typeface="Muli"/>
            </a:endParaRPr>
          </a:p>
          <a:p>
            <a:pPr indent="-355600" lvl="0" marL="457200" marR="0" rtl="0" algn="l">
              <a:lnSpc>
                <a:spcPct val="100000"/>
              </a:lnSpc>
              <a:spcBef>
                <a:spcPts val="1000"/>
              </a:spcBef>
              <a:spcAft>
                <a:spcPts val="1000"/>
              </a:spcAft>
              <a:buClr>
                <a:schemeClr val="dk1"/>
              </a:buClr>
              <a:buSzPts val="2000"/>
              <a:buFont typeface="Muli"/>
              <a:buAutoNum type="arabicPeriod"/>
            </a:pPr>
            <a:r>
              <a:rPr lang="en-US" sz="2000">
                <a:solidFill>
                  <a:schemeClr val="dk1"/>
                </a:solidFill>
                <a:latin typeface="Muli"/>
                <a:ea typeface="Muli"/>
                <a:cs typeface="Muli"/>
                <a:sym typeface="Muli"/>
              </a:rPr>
              <a:t>Traer al próximo encuentro todas tus dudas.</a:t>
            </a:r>
            <a:endParaRPr sz="2000">
              <a:solidFill>
                <a:schemeClr val="dk1"/>
              </a:solidFill>
              <a:latin typeface="Muli"/>
              <a:ea typeface="Muli"/>
              <a:cs typeface="Muli"/>
              <a:sym typeface="Mul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6" name="Shape 446"/>
        <p:cNvGrpSpPr/>
        <p:nvPr/>
      </p:nvGrpSpPr>
      <p:grpSpPr>
        <a:xfrm>
          <a:off x="0" y="0"/>
          <a:ext cx="0" cy="0"/>
          <a:chOff x="0" y="0"/>
          <a:chExt cx="0" cy="0"/>
        </a:xfrm>
      </p:grpSpPr>
      <p:pic>
        <p:nvPicPr>
          <p:cNvPr id="447" name="Google Shape;447;p50"/>
          <p:cNvPicPr preferRelativeResize="0"/>
          <p:nvPr/>
        </p:nvPicPr>
        <p:blipFill>
          <a:blip r:embed="rId4">
            <a:alphaModFix/>
          </a:blip>
          <a:stretch>
            <a:fillRect/>
          </a:stretch>
        </p:blipFill>
        <p:spPr>
          <a:xfrm>
            <a:off x="7657882" y="6240529"/>
            <a:ext cx="2796877" cy="1078352"/>
          </a:xfrm>
          <a:prstGeom prst="rect">
            <a:avLst/>
          </a:prstGeom>
          <a:noFill/>
          <a:ln>
            <a:noFill/>
          </a:ln>
        </p:spPr>
      </p:pic>
      <p:pic>
        <p:nvPicPr>
          <p:cNvPr id="448" name="Google Shape;448;p50"/>
          <p:cNvPicPr preferRelativeResize="0"/>
          <p:nvPr/>
        </p:nvPicPr>
        <p:blipFill rotWithShape="1">
          <a:blip r:embed="rId5">
            <a:alphaModFix/>
          </a:blip>
          <a:srcRect b="0" l="826" r="826" t="0"/>
          <a:stretch/>
        </p:blipFill>
        <p:spPr>
          <a:xfrm>
            <a:off x="10505028" y="6292606"/>
            <a:ext cx="2510280" cy="921040"/>
          </a:xfrm>
          <a:prstGeom prst="rect">
            <a:avLst/>
          </a:prstGeom>
          <a:noFill/>
          <a:ln>
            <a:noFill/>
          </a:ln>
        </p:spPr>
      </p:pic>
      <p:pic>
        <p:nvPicPr>
          <p:cNvPr id="449" name="Google Shape;449;p50"/>
          <p:cNvPicPr preferRelativeResize="0"/>
          <p:nvPr/>
        </p:nvPicPr>
        <p:blipFill rotWithShape="1">
          <a:blip r:embed="rId6">
            <a:alphaModFix/>
          </a:blip>
          <a:srcRect b="32031" l="0" r="0" t="32034"/>
          <a:stretch/>
        </p:blipFill>
        <p:spPr>
          <a:xfrm>
            <a:off x="4927268" y="6356094"/>
            <a:ext cx="2680366" cy="966185"/>
          </a:xfrm>
          <a:prstGeom prst="rect">
            <a:avLst/>
          </a:prstGeom>
          <a:noFill/>
          <a:ln>
            <a:noFill/>
          </a:ln>
        </p:spPr>
      </p:pic>
      <p:sp>
        <p:nvSpPr>
          <p:cNvPr id="450" name="Google Shape;450;p50"/>
          <p:cNvSpPr/>
          <p:nvPr/>
        </p:nvSpPr>
        <p:spPr>
          <a:xfrm>
            <a:off x="-95918" y="6300966"/>
            <a:ext cx="13625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451" name="Google Shape;451;p50"/>
          <p:cNvPicPr preferRelativeResize="0"/>
          <p:nvPr/>
        </p:nvPicPr>
        <p:blipFill rotWithShape="1">
          <a:blip r:embed="rId7">
            <a:alphaModFix/>
          </a:blip>
          <a:srcRect b="33630" l="0" r="0" t="30435"/>
          <a:stretch/>
        </p:blipFill>
        <p:spPr>
          <a:xfrm>
            <a:off x="6250355" y="6386520"/>
            <a:ext cx="2205937" cy="795151"/>
          </a:xfrm>
          <a:prstGeom prst="rect">
            <a:avLst/>
          </a:prstGeom>
          <a:noFill/>
          <a:ln>
            <a:noFill/>
          </a:ln>
        </p:spPr>
      </p:pic>
      <p:pic>
        <p:nvPicPr>
          <p:cNvPr id="452" name="Google Shape;452;p50"/>
          <p:cNvPicPr preferRelativeResize="0"/>
          <p:nvPr/>
        </p:nvPicPr>
        <p:blipFill>
          <a:blip r:embed="rId8">
            <a:alphaModFix/>
          </a:blip>
          <a:stretch>
            <a:fillRect/>
          </a:stretch>
        </p:blipFill>
        <p:spPr>
          <a:xfrm>
            <a:off x="8524556" y="6495794"/>
            <a:ext cx="1987297" cy="574789"/>
          </a:xfrm>
          <a:prstGeom prst="rect">
            <a:avLst/>
          </a:prstGeom>
          <a:noFill/>
          <a:ln>
            <a:noFill/>
          </a:ln>
        </p:spPr>
      </p:pic>
      <p:pic>
        <p:nvPicPr>
          <p:cNvPr id="453" name="Google Shape;453;p50"/>
          <p:cNvPicPr preferRelativeResize="0"/>
          <p:nvPr/>
        </p:nvPicPr>
        <p:blipFill>
          <a:blip r:embed="rId9">
            <a:alphaModFix/>
          </a:blip>
          <a:stretch>
            <a:fillRect/>
          </a:stretch>
        </p:blipFill>
        <p:spPr>
          <a:xfrm>
            <a:off x="10916040" y="6456391"/>
            <a:ext cx="1987298" cy="6533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5"/>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08" name="Google Shape;108;p15"/>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09" name="Google Shape;109;p15"/>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10" name="Google Shape;110;p15"/>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11" name="Google Shape;111;p15"/>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12" name="Google Shape;112;p15"/>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13" name="Google Shape;113;p15"/>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14" name="Google Shape;114;p15"/>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15" name="Google Shape;115;p15"/>
          <p:cNvSpPr txBox="1"/>
          <p:nvPr/>
        </p:nvSpPr>
        <p:spPr>
          <a:xfrm>
            <a:off x="1444575" y="1759038"/>
            <a:ext cx="926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Programación Orientada a Objetos</a:t>
            </a:r>
            <a:endParaRPr sz="3900">
              <a:solidFill>
                <a:srgbClr val="FFFFFF"/>
              </a:solidFill>
              <a:latin typeface="Muli"/>
              <a:ea typeface="Muli"/>
              <a:cs typeface="Muli"/>
              <a:sym typeface="Muli"/>
            </a:endParaRPr>
          </a:p>
        </p:txBody>
      </p:sp>
      <p:cxnSp>
        <p:nvCxnSpPr>
          <p:cNvPr id="116" name="Google Shape;116;p15"/>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pic>
        <p:nvPicPr>
          <p:cNvPr id="121" name="Google Shape;121;p16"/>
          <p:cNvPicPr preferRelativeResize="0"/>
          <p:nvPr/>
        </p:nvPicPr>
        <p:blipFill>
          <a:blip r:embed="rId4">
            <a:alphaModFix/>
          </a:blip>
          <a:stretch>
            <a:fillRect/>
          </a:stretch>
        </p:blipFill>
        <p:spPr>
          <a:xfrm>
            <a:off x="7657698" y="6387826"/>
            <a:ext cx="2796877" cy="1078352"/>
          </a:xfrm>
          <a:prstGeom prst="rect">
            <a:avLst/>
          </a:prstGeom>
          <a:noFill/>
          <a:ln>
            <a:noFill/>
          </a:ln>
        </p:spPr>
      </p:pic>
      <p:pic>
        <p:nvPicPr>
          <p:cNvPr id="122" name="Google Shape;122;p16"/>
          <p:cNvPicPr preferRelativeResize="0"/>
          <p:nvPr/>
        </p:nvPicPr>
        <p:blipFill rotWithShape="1">
          <a:blip r:embed="rId5">
            <a:alphaModFix/>
          </a:blip>
          <a:srcRect b="0" l="826" r="826" t="0"/>
          <a:stretch/>
        </p:blipFill>
        <p:spPr>
          <a:xfrm>
            <a:off x="10504844" y="6439902"/>
            <a:ext cx="2510280" cy="921040"/>
          </a:xfrm>
          <a:prstGeom prst="rect">
            <a:avLst/>
          </a:prstGeom>
          <a:noFill/>
          <a:ln>
            <a:noFill/>
          </a:ln>
        </p:spPr>
      </p:pic>
      <p:pic>
        <p:nvPicPr>
          <p:cNvPr id="123" name="Google Shape;123;p16"/>
          <p:cNvPicPr preferRelativeResize="0"/>
          <p:nvPr/>
        </p:nvPicPr>
        <p:blipFill rotWithShape="1">
          <a:blip r:embed="rId6">
            <a:alphaModFix/>
          </a:blip>
          <a:srcRect b="32031" l="0" r="0" t="32034"/>
          <a:stretch/>
        </p:blipFill>
        <p:spPr>
          <a:xfrm>
            <a:off x="4927084" y="6615715"/>
            <a:ext cx="2680366" cy="966185"/>
          </a:xfrm>
          <a:prstGeom prst="rect">
            <a:avLst/>
          </a:prstGeom>
          <a:noFill/>
          <a:ln>
            <a:noFill/>
          </a:ln>
        </p:spPr>
      </p:pic>
      <p:sp>
        <p:nvSpPr>
          <p:cNvPr id="124" name="Google Shape;124;p16"/>
          <p:cNvSpPr/>
          <p:nvPr/>
        </p:nvSpPr>
        <p:spPr>
          <a:xfrm>
            <a:off x="0" y="6448263"/>
            <a:ext cx="13436700" cy="966300"/>
          </a:xfrm>
          <a:prstGeom prst="rect">
            <a:avLst/>
          </a:prstGeom>
          <a:solidFill>
            <a:schemeClr val="lt1"/>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pic>
        <p:nvPicPr>
          <p:cNvPr id="125" name="Google Shape;125;p16"/>
          <p:cNvPicPr preferRelativeResize="0"/>
          <p:nvPr/>
        </p:nvPicPr>
        <p:blipFill rotWithShape="1">
          <a:blip r:embed="rId7">
            <a:alphaModFix/>
          </a:blip>
          <a:srcRect b="33630" l="0" r="0" t="30435"/>
          <a:stretch/>
        </p:blipFill>
        <p:spPr>
          <a:xfrm>
            <a:off x="6250171" y="6533817"/>
            <a:ext cx="2205937" cy="795151"/>
          </a:xfrm>
          <a:prstGeom prst="rect">
            <a:avLst/>
          </a:prstGeom>
          <a:noFill/>
          <a:ln>
            <a:noFill/>
          </a:ln>
        </p:spPr>
      </p:pic>
      <p:pic>
        <p:nvPicPr>
          <p:cNvPr id="126" name="Google Shape;126;p16"/>
          <p:cNvPicPr preferRelativeResize="0"/>
          <p:nvPr/>
        </p:nvPicPr>
        <p:blipFill>
          <a:blip r:embed="rId8">
            <a:alphaModFix/>
          </a:blip>
          <a:stretch>
            <a:fillRect/>
          </a:stretch>
        </p:blipFill>
        <p:spPr>
          <a:xfrm>
            <a:off x="8524372" y="6643091"/>
            <a:ext cx="1987297" cy="574789"/>
          </a:xfrm>
          <a:prstGeom prst="rect">
            <a:avLst/>
          </a:prstGeom>
          <a:noFill/>
          <a:ln>
            <a:noFill/>
          </a:ln>
        </p:spPr>
      </p:pic>
      <p:pic>
        <p:nvPicPr>
          <p:cNvPr id="127" name="Google Shape;127;p16"/>
          <p:cNvPicPr preferRelativeResize="0"/>
          <p:nvPr/>
        </p:nvPicPr>
        <p:blipFill>
          <a:blip r:embed="rId9">
            <a:alphaModFix/>
          </a:blip>
          <a:stretch>
            <a:fillRect/>
          </a:stretch>
        </p:blipFill>
        <p:spPr>
          <a:xfrm>
            <a:off x="10915856" y="6603688"/>
            <a:ext cx="1987298" cy="653347"/>
          </a:xfrm>
          <a:prstGeom prst="rect">
            <a:avLst/>
          </a:prstGeom>
          <a:noFill/>
          <a:ln>
            <a:noFill/>
          </a:ln>
        </p:spPr>
      </p:pic>
      <p:sp>
        <p:nvSpPr>
          <p:cNvPr id="128" name="Google Shape;128;p16"/>
          <p:cNvSpPr txBox="1"/>
          <p:nvPr/>
        </p:nvSpPr>
        <p:spPr>
          <a:xfrm>
            <a:off x="1444575" y="3788050"/>
            <a:ext cx="1121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Muli"/>
                <a:ea typeface="Muli"/>
                <a:cs typeface="Muli"/>
                <a:sym typeface="Muli"/>
              </a:rPr>
              <a:t>Plan formativo:</a:t>
            </a:r>
            <a:r>
              <a:rPr lang="en-US" sz="2000">
                <a:solidFill>
                  <a:schemeClr val="lt1"/>
                </a:solidFill>
                <a:latin typeface="Muli"/>
                <a:ea typeface="Muli"/>
                <a:cs typeface="Muli"/>
                <a:sym typeface="Muli"/>
              </a:rPr>
              <a:t> POO en Java</a:t>
            </a:r>
            <a:endParaRPr sz="2000">
              <a:solidFill>
                <a:srgbClr val="FFFFFF"/>
              </a:solidFill>
              <a:latin typeface="Muli"/>
              <a:ea typeface="Muli"/>
              <a:cs typeface="Muli"/>
              <a:sym typeface="Muli"/>
            </a:endParaRPr>
          </a:p>
        </p:txBody>
      </p:sp>
      <p:sp>
        <p:nvSpPr>
          <p:cNvPr id="129" name="Google Shape;129;p16"/>
          <p:cNvSpPr txBox="1"/>
          <p:nvPr/>
        </p:nvSpPr>
        <p:spPr>
          <a:xfrm>
            <a:off x="1444575" y="1759038"/>
            <a:ext cx="9262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rgbClr val="FFFFFF"/>
                </a:solidFill>
                <a:latin typeface="Muli"/>
                <a:ea typeface="Muli"/>
                <a:cs typeface="Muli"/>
                <a:sym typeface="Muli"/>
              </a:rPr>
              <a:t>Polimorfismo y principios básicos de diseño</a:t>
            </a:r>
            <a:endParaRPr sz="6000">
              <a:solidFill>
                <a:srgbClr val="FFFFFF"/>
              </a:solidFill>
              <a:latin typeface="Muli"/>
              <a:ea typeface="Muli"/>
              <a:cs typeface="Muli"/>
              <a:sym typeface="Muli"/>
            </a:endParaRPr>
          </a:p>
          <a:p>
            <a:pPr indent="0" lvl="0" marL="0" rtl="0" algn="l">
              <a:spcBef>
                <a:spcPts val="0"/>
              </a:spcBef>
              <a:spcAft>
                <a:spcPts val="0"/>
              </a:spcAft>
              <a:buNone/>
            </a:pPr>
            <a:r>
              <a:t/>
            </a:r>
            <a:endParaRPr sz="6000">
              <a:solidFill>
                <a:srgbClr val="FFFFFF"/>
              </a:solidFill>
              <a:latin typeface="Muli"/>
              <a:ea typeface="Muli"/>
              <a:cs typeface="Muli"/>
              <a:sym typeface="Muli"/>
            </a:endParaRPr>
          </a:p>
          <a:p>
            <a:pPr indent="0" lvl="0" marL="0" rtl="0" algn="l">
              <a:spcBef>
                <a:spcPts val="0"/>
              </a:spcBef>
              <a:spcAft>
                <a:spcPts val="0"/>
              </a:spcAft>
              <a:buNone/>
            </a:pPr>
            <a:r>
              <a:t/>
            </a:r>
            <a:endParaRPr sz="6000">
              <a:solidFill>
                <a:srgbClr val="FFFFFF"/>
              </a:solidFill>
              <a:latin typeface="Muli"/>
              <a:ea typeface="Muli"/>
              <a:cs typeface="Muli"/>
              <a:sym typeface="Muli"/>
            </a:endParaRPr>
          </a:p>
        </p:txBody>
      </p:sp>
      <p:cxnSp>
        <p:nvCxnSpPr>
          <p:cNvPr id="130" name="Google Shape;130;p16"/>
          <p:cNvCxnSpPr/>
          <p:nvPr/>
        </p:nvCxnSpPr>
        <p:spPr>
          <a:xfrm>
            <a:off x="1551300" y="3788050"/>
            <a:ext cx="57783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17"/>
          <p:cNvSpPr txBox="1"/>
          <p:nvPr/>
        </p:nvSpPr>
        <p:spPr>
          <a:xfrm>
            <a:off x="2438400" y="252800"/>
            <a:ext cx="463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HOJA DE RUTA</a:t>
            </a:r>
            <a:endParaRPr sz="4000">
              <a:solidFill>
                <a:schemeClr val="dk1"/>
              </a:solidFill>
              <a:latin typeface="Muli"/>
              <a:ea typeface="Muli"/>
              <a:cs typeface="Muli"/>
              <a:sym typeface="Muli"/>
            </a:endParaRPr>
          </a:p>
        </p:txBody>
      </p:sp>
      <p:sp>
        <p:nvSpPr>
          <p:cNvPr id="136" name="Google Shape;136;p17"/>
          <p:cNvSpPr/>
          <p:nvPr/>
        </p:nvSpPr>
        <p:spPr>
          <a:xfrm>
            <a:off x="1936500"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El entorno Java para la programación</a:t>
            </a:r>
            <a:endParaRPr sz="1100">
              <a:latin typeface="Muli"/>
              <a:ea typeface="Muli"/>
              <a:cs typeface="Muli"/>
              <a:sym typeface="Muli"/>
            </a:endParaRPr>
          </a:p>
        </p:txBody>
      </p:sp>
      <p:grpSp>
        <p:nvGrpSpPr>
          <p:cNvPr id="137" name="Google Shape;137;p17"/>
          <p:cNvGrpSpPr/>
          <p:nvPr/>
        </p:nvGrpSpPr>
        <p:grpSpPr>
          <a:xfrm>
            <a:off x="2481600" y="2449515"/>
            <a:ext cx="752187" cy="731966"/>
            <a:chOff x="3521700" y="2434800"/>
            <a:chExt cx="805167" cy="800400"/>
          </a:xfrm>
        </p:grpSpPr>
        <p:sp>
          <p:nvSpPr>
            <p:cNvPr id="138" name="Google Shape;138;p17"/>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1.</a:t>
              </a:r>
              <a:endParaRPr sz="2500">
                <a:solidFill>
                  <a:schemeClr val="dk1"/>
                </a:solidFill>
                <a:latin typeface="Muli"/>
                <a:ea typeface="Muli"/>
                <a:cs typeface="Muli"/>
                <a:sym typeface="Muli"/>
              </a:endParaRPr>
            </a:p>
          </p:txBody>
        </p:sp>
      </p:grpSp>
      <p:sp>
        <p:nvSpPr>
          <p:cNvPr id="140" name="Google Shape;140;p17"/>
          <p:cNvSpPr txBox="1"/>
          <p:nvPr/>
        </p:nvSpPr>
        <p:spPr>
          <a:xfrm>
            <a:off x="3892729" y="3500293"/>
            <a:ext cx="106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41" name="Google Shape;141;p17"/>
          <p:cNvSpPr txBox="1"/>
          <p:nvPr/>
        </p:nvSpPr>
        <p:spPr>
          <a:xfrm>
            <a:off x="2438425" y="910600"/>
            <a:ext cx="3784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¿Cuáles </a:t>
            </a:r>
            <a:r>
              <a:rPr b="1" lang="en-US" sz="1300">
                <a:solidFill>
                  <a:schemeClr val="dk1"/>
                </a:solidFill>
                <a:latin typeface="Calibri"/>
                <a:ea typeface="Calibri"/>
                <a:cs typeface="Calibri"/>
                <a:sym typeface="Calibri"/>
              </a:rPr>
              <a:t>skill </a:t>
            </a:r>
            <a:r>
              <a:rPr lang="en-US" sz="1300">
                <a:solidFill>
                  <a:schemeClr val="dk1"/>
                </a:solidFill>
                <a:latin typeface="Calibri"/>
                <a:ea typeface="Calibri"/>
                <a:cs typeface="Calibri"/>
                <a:sym typeface="Calibri"/>
              </a:rPr>
              <a:t>conforman el programa?</a:t>
            </a:r>
            <a:endParaRPr sz="1300">
              <a:solidFill>
                <a:schemeClr val="dk1"/>
              </a:solidFill>
              <a:latin typeface="Calibri"/>
              <a:ea typeface="Calibri"/>
              <a:cs typeface="Calibri"/>
              <a:sym typeface="Calibri"/>
            </a:endParaRPr>
          </a:p>
        </p:txBody>
      </p:sp>
      <p:sp>
        <p:nvSpPr>
          <p:cNvPr id="142" name="Google Shape;142;p17"/>
          <p:cNvSpPr/>
          <p:nvPr/>
        </p:nvSpPr>
        <p:spPr>
          <a:xfrm>
            <a:off x="6899925" y="3520935"/>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Programación Orientada a Objetos</a:t>
            </a:r>
            <a:endParaRPr sz="1100">
              <a:latin typeface="Muli"/>
              <a:ea typeface="Muli"/>
              <a:cs typeface="Muli"/>
              <a:sym typeface="Muli"/>
            </a:endParaRPr>
          </a:p>
        </p:txBody>
      </p:sp>
      <p:grpSp>
        <p:nvGrpSpPr>
          <p:cNvPr id="143" name="Google Shape;143;p17"/>
          <p:cNvGrpSpPr/>
          <p:nvPr/>
        </p:nvGrpSpPr>
        <p:grpSpPr>
          <a:xfrm>
            <a:off x="7445027" y="2449515"/>
            <a:ext cx="752187" cy="731966"/>
            <a:chOff x="3521700" y="2434800"/>
            <a:chExt cx="805167" cy="800400"/>
          </a:xfrm>
        </p:grpSpPr>
        <p:sp>
          <p:nvSpPr>
            <p:cNvPr id="144" name="Google Shape;144;p17"/>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3.</a:t>
              </a:r>
              <a:endParaRPr sz="2500">
                <a:solidFill>
                  <a:schemeClr val="dk1"/>
                </a:solidFill>
                <a:latin typeface="Muli"/>
                <a:ea typeface="Muli"/>
                <a:cs typeface="Muli"/>
                <a:sym typeface="Muli"/>
              </a:endParaRPr>
            </a:p>
          </p:txBody>
        </p:sp>
      </p:grpSp>
      <p:sp>
        <p:nvSpPr>
          <p:cNvPr id="146" name="Google Shape;146;p17"/>
          <p:cNvSpPr/>
          <p:nvPr/>
        </p:nvSpPr>
        <p:spPr>
          <a:xfrm>
            <a:off x="930545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Proyecto Individual</a:t>
            </a:r>
            <a:endParaRPr sz="1100">
              <a:latin typeface="Muli"/>
              <a:ea typeface="Muli"/>
              <a:cs typeface="Muli"/>
              <a:sym typeface="Muli"/>
            </a:endParaRPr>
          </a:p>
        </p:txBody>
      </p:sp>
      <p:sp>
        <p:nvSpPr>
          <p:cNvPr id="147" name="Google Shape;147;p17"/>
          <p:cNvSpPr/>
          <p:nvPr/>
        </p:nvSpPr>
        <p:spPr>
          <a:xfrm>
            <a:off x="4342013" y="4652406"/>
            <a:ext cx="1838100" cy="1057200"/>
          </a:xfrm>
          <a:prstGeom prst="roundRect">
            <a:avLst>
              <a:gd fmla="val 16667" name="adj"/>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100">
                <a:solidFill>
                  <a:schemeClr val="dk1"/>
                </a:solidFill>
                <a:latin typeface="Muli"/>
                <a:ea typeface="Muli"/>
                <a:cs typeface="Muli"/>
                <a:sym typeface="Muli"/>
              </a:rPr>
              <a:t>Java</a:t>
            </a:r>
            <a:endParaRPr sz="1100">
              <a:latin typeface="Muli"/>
              <a:ea typeface="Muli"/>
              <a:cs typeface="Muli"/>
              <a:sym typeface="Muli"/>
            </a:endParaRPr>
          </a:p>
        </p:txBody>
      </p:sp>
      <p:grpSp>
        <p:nvGrpSpPr>
          <p:cNvPr id="148" name="Google Shape;148;p17"/>
          <p:cNvGrpSpPr/>
          <p:nvPr/>
        </p:nvGrpSpPr>
        <p:grpSpPr>
          <a:xfrm>
            <a:off x="4887114" y="6100321"/>
            <a:ext cx="752187" cy="731966"/>
            <a:chOff x="3521700" y="2434800"/>
            <a:chExt cx="805167" cy="800400"/>
          </a:xfrm>
        </p:grpSpPr>
        <p:sp>
          <p:nvSpPr>
            <p:cNvPr id="149" name="Google Shape;149;p17"/>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2.</a:t>
              </a:r>
              <a:endParaRPr sz="2500">
                <a:solidFill>
                  <a:schemeClr val="dk1"/>
                </a:solidFill>
                <a:latin typeface="Muli"/>
                <a:ea typeface="Muli"/>
                <a:cs typeface="Muli"/>
                <a:sym typeface="Muli"/>
              </a:endParaRPr>
            </a:p>
          </p:txBody>
        </p:sp>
      </p:grpSp>
      <p:cxnSp>
        <p:nvCxnSpPr>
          <p:cNvPr id="151" name="Google Shape;151;p17"/>
          <p:cNvCxnSpPr>
            <a:stCxn id="136" idx="3"/>
            <a:endCxn id="147" idx="0"/>
          </p:cNvCxnSpPr>
          <p:nvPr/>
        </p:nvCxnSpPr>
        <p:spPr>
          <a:xfrm>
            <a:off x="3774600" y="4049535"/>
            <a:ext cx="1486500" cy="603000"/>
          </a:xfrm>
          <a:prstGeom prst="bentConnector2">
            <a:avLst/>
          </a:prstGeom>
          <a:noFill/>
          <a:ln cap="flat" cmpd="sng" w="9525">
            <a:solidFill>
              <a:srgbClr val="B7B7B7"/>
            </a:solidFill>
            <a:prstDash val="dash"/>
            <a:round/>
            <a:headEnd len="med" w="med" type="none"/>
            <a:tailEnd len="med" w="med" type="stealth"/>
          </a:ln>
        </p:spPr>
      </p:cxnSp>
      <p:cxnSp>
        <p:nvCxnSpPr>
          <p:cNvPr id="152" name="Google Shape;152;p17"/>
          <p:cNvCxnSpPr>
            <a:stCxn id="147" idx="3"/>
            <a:endCxn id="142" idx="2"/>
          </p:cNvCxnSpPr>
          <p:nvPr/>
        </p:nvCxnSpPr>
        <p:spPr>
          <a:xfrm flipH="1" rot="10800000">
            <a:off x="6180113" y="4578006"/>
            <a:ext cx="1638900" cy="603000"/>
          </a:xfrm>
          <a:prstGeom prst="bentConnector2">
            <a:avLst/>
          </a:prstGeom>
          <a:noFill/>
          <a:ln cap="flat" cmpd="sng" w="9525">
            <a:solidFill>
              <a:srgbClr val="B7B7B7"/>
            </a:solidFill>
            <a:prstDash val="dash"/>
            <a:round/>
            <a:headEnd len="med" w="med" type="none"/>
            <a:tailEnd len="med" w="med" type="stealth"/>
          </a:ln>
        </p:spPr>
      </p:cxnSp>
      <p:cxnSp>
        <p:nvCxnSpPr>
          <p:cNvPr id="153" name="Google Shape;153;p17"/>
          <p:cNvCxnSpPr>
            <a:stCxn id="142" idx="3"/>
            <a:endCxn id="146" idx="0"/>
          </p:cNvCxnSpPr>
          <p:nvPr/>
        </p:nvCxnSpPr>
        <p:spPr>
          <a:xfrm>
            <a:off x="8738025" y="4049535"/>
            <a:ext cx="1486500" cy="603000"/>
          </a:xfrm>
          <a:prstGeom prst="bentConnector2">
            <a:avLst/>
          </a:prstGeom>
          <a:noFill/>
          <a:ln cap="flat" cmpd="sng" w="9525">
            <a:solidFill>
              <a:srgbClr val="B7B7B7"/>
            </a:solidFill>
            <a:prstDash val="dash"/>
            <a:round/>
            <a:headEnd len="med" w="med" type="none"/>
            <a:tailEnd len="med" w="med" type="stealth"/>
          </a:ln>
        </p:spPr>
      </p:cxnSp>
      <p:grpSp>
        <p:nvGrpSpPr>
          <p:cNvPr id="154" name="Google Shape;154;p17"/>
          <p:cNvGrpSpPr/>
          <p:nvPr/>
        </p:nvGrpSpPr>
        <p:grpSpPr>
          <a:xfrm>
            <a:off x="9850554" y="6100321"/>
            <a:ext cx="752187" cy="731966"/>
            <a:chOff x="3521700" y="2434800"/>
            <a:chExt cx="805167" cy="800400"/>
          </a:xfrm>
        </p:grpSpPr>
        <p:sp>
          <p:nvSpPr>
            <p:cNvPr id="155" name="Google Shape;155;p17"/>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txBox="1"/>
            <p:nvPr/>
          </p:nvSpPr>
          <p:spPr>
            <a:xfrm>
              <a:off x="3680067" y="2518124"/>
              <a:ext cx="646800" cy="62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latin typeface="Muli"/>
                  <a:ea typeface="Muli"/>
                  <a:cs typeface="Muli"/>
                  <a:sym typeface="Muli"/>
                </a:rPr>
                <a:t>4.</a:t>
              </a:r>
              <a:endParaRPr sz="2500">
                <a:solidFill>
                  <a:schemeClr val="dk1"/>
                </a:solidFill>
                <a:latin typeface="Muli"/>
                <a:ea typeface="Muli"/>
                <a:cs typeface="Muli"/>
                <a:sym typeface="Muli"/>
              </a:endParaRPr>
            </a:p>
          </p:txBody>
        </p:sp>
      </p:grpSp>
      <p:cxnSp>
        <p:nvCxnSpPr>
          <p:cNvPr id="157" name="Google Shape;157;p17"/>
          <p:cNvCxnSpPr>
            <a:stCxn id="138" idx="4"/>
            <a:endCxn id="136" idx="0"/>
          </p:cNvCxnSpPr>
          <p:nvPr/>
        </p:nvCxnSpPr>
        <p:spPr>
          <a:xfrm>
            <a:off x="2855467" y="3181481"/>
            <a:ext cx="0" cy="339600"/>
          </a:xfrm>
          <a:prstGeom prst="straightConnector1">
            <a:avLst/>
          </a:prstGeom>
          <a:noFill/>
          <a:ln cap="flat" cmpd="sng" w="9525">
            <a:solidFill>
              <a:srgbClr val="33B7EE"/>
            </a:solidFill>
            <a:prstDash val="solid"/>
            <a:round/>
            <a:headEnd len="med" w="med" type="none"/>
            <a:tailEnd len="med" w="med" type="none"/>
          </a:ln>
        </p:spPr>
      </p:cxnSp>
      <p:cxnSp>
        <p:nvCxnSpPr>
          <p:cNvPr id="158" name="Google Shape;158;p17"/>
          <p:cNvCxnSpPr>
            <a:stCxn id="144" idx="4"/>
            <a:endCxn id="142" idx="0"/>
          </p:cNvCxnSpPr>
          <p:nvPr/>
        </p:nvCxnSpPr>
        <p:spPr>
          <a:xfrm>
            <a:off x="7818893" y="3181481"/>
            <a:ext cx="0" cy="339600"/>
          </a:xfrm>
          <a:prstGeom prst="straightConnector1">
            <a:avLst/>
          </a:prstGeom>
          <a:noFill/>
          <a:ln cap="flat" cmpd="sng" w="9525">
            <a:solidFill>
              <a:srgbClr val="33B7EE"/>
            </a:solidFill>
            <a:prstDash val="solid"/>
            <a:round/>
            <a:headEnd len="med" w="med" type="none"/>
            <a:tailEnd len="med" w="med" type="none"/>
          </a:ln>
        </p:spPr>
      </p:cxnSp>
      <p:sp>
        <p:nvSpPr>
          <p:cNvPr id="159" name="Google Shape;159;p17"/>
          <p:cNvSpPr txBox="1"/>
          <p:nvPr/>
        </p:nvSpPr>
        <p:spPr>
          <a:xfrm>
            <a:off x="6745212" y="5181000"/>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Level Up!🚀</a:t>
            </a:r>
            <a:endParaRPr>
              <a:latin typeface="Calibri"/>
              <a:ea typeface="Calibri"/>
              <a:cs typeface="Calibri"/>
              <a:sym typeface="Calibri"/>
            </a:endParaRPr>
          </a:p>
        </p:txBody>
      </p:sp>
      <p:sp>
        <p:nvSpPr>
          <p:cNvPr id="160" name="Google Shape;160;p17"/>
          <p:cNvSpPr txBox="1"/>
          <p:nvPr/>
        </p:nvSpPr>
        <p:spPr>
          <a:xfrm>
            <a:off x="10377624" y="5801488"/>
            <a:ext cx="13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high level🥇</a:t>
            </a:r>
            <a:endParaRPr>
              <a:latin typeface="Calibri"/>
              <a:ea typeface="Calibri"/>
              <a:cs typeface="Calibri"/>
              <a:sym typeface="Calibri"/>
            </a:endParaRPr>
          </a:p>
        </p:txBody>
      </p:sp>
      <p:cxnSp>
        <p:nvCxnSpPr>
          <p:cNvPr id="161" name="Google Shape;161;p17"/>
          <p:cNvCxnSpPr/>
          <p:nvPr/>
        </p:nvCxnSpPr>
        <p:spPr>
          <a:xfrm>
            <a:off x="5261086" y="5735306"/>
            <a:ext cx="0" cy="339300"/>
          </a:xfrm>
          <a:prstGeom prst="straightConnector1">
            <a:avLst/>
          </a:prstGeom>
          <a:noFill/>
          <a:ln cap="flat" cmpd="sng" w="9525">
            <a:solidFill>
              <a:srgbClr val="33B7EE"/>
            </a:solidFill>
            <a:prstDash val="solid"/>
            <a:round/>
            <a:headEnd len="med" w="med" type="none"/>
            <a:tailEnd len="med" w="med" type="none"/>
          </a:ln>
        </p:spPr>
      </p:cxnSp>
      <p:cxnSp>
        <p:nvCxnSpPr>
          <p:cNvPr id="162" name="Google Shape;162;p17"/>
          <p:cNvCxnSpPr/>
          <p:nvPr/>
        </p:nvCxnSpPr>
        <p:spPr>
          <a:xfrm>
            <a:off x="10226661" y="5735293"/>
            <a:ext cx="0" cy="339300"/>
          </a:xfrm>
          <a:prstGeom prst="straightConnector1">
            <a:avLst/>
          </a:prstGeom>
          <a:noFill/>
          <a:ln cap="flat" cmpd="sng" w="9525">
            <a:solidFill>
              <a:srgbClr val="33B7EE"/>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8"/>
          <p:cNvSpPr txBox="1"/>
          <p:nvPr/>
        </p:nvSpPr>
        <p:spPr>
          <a:xfrm>
            <a:off x="2357825" y="200175"/>
            <a:ext cx="6621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LEARNING PATHWAY</a:t>
            </a:r>
            <a:endParaRPr sz="4000">
              <a:solidFill>
                <a:schemeClr val="dk1"/>
              </a:solidFill>
              <a:latin typeface="Muli"/>
              <a:ea typeface="Muli"/>
              <a:cs typeface="Muli"/>
              <a:sym typeface="Muli"/>
            </a:endParaRPr>
          </a:p>
        </p:txBody>
      </p:sp>
      <p:sp>
        <p:nvSpPr>
          <p:cNvPr id="168" name="Google Shape;168;p18"/>
          <p:cNvSpPr/>
          <p:nvPr/>
        </p:nvSpPr>
        <p:spPr>
          <a:xfrm>
            <a:off x="1957625" y="4424025"/>
            <a:ext cx="2358600" cy="1001700"/>
          </a:xfrm>
          <a:prstGeom prst="roundRect">
            <a:avLst>
              <a:gd fmla="val 16667" name="adj"/>
            </a:avLst>
          </a:prstGeom>
          <a:solidFill>
            <a:srgbClr val="5EBE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US" sz="1600">
                <a:solidFill>
                  <a:schemeClr val="dk1"/>
                </a:solidFill>
                <a:latin typeface="Muli"/>
                <a:ea typeface="Muli"/>
                <a:cs typeface="Muli"/>
                <a:sym typeface="Muli"/>
              </a:rPr>
              <a:t>Polimorfismo y principios básicos de diseño</a:t>
            </a:r>
            <a:endParaRPr b="1" sz="1600">
              <a:latin typeface="Muli"/>
              <a:ea typeface="Muli"/>
              <a:cs typeface="Muli"/>
              <a:sym typeface="Muli"/>
            </a:endParaRPr>
          </a:p>
        </p:txBody>
      </p:sp>
      <p:sp>
        <p:nvSpPr>
          <p:cNvPr id="169" name="Google Shape;169;p18"/>
          <p:cNvSpPr txBox="1"/>
          <p:nvPr/>
        </p:nvSpPr>
        <p:spPr>
          <a:xfrm>
            <a:off x="1957613" y="5514650"/>
            <a:ext cx="16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Polimorfismo.</a:t>
            </a:r>
            <a:endParaRPr>
              <a:latin typeface="Calibri"/>
              <a:ea typeface="Calibri"/>
              <a:cs typeface="Calibri"/>
              <a:sym typeface="Calibri"/>
            </a:endParaRPr>
          </a:p>
        </p:txBody>
      </p:sp>
      <p:grpSp>
        <p:nvGrpSpPr>
          <p:cNvPr id="170" name="Google Shape;170;p18"/>
          <p:cNvGrpSpPr/>
          <p:nvPr/>
        </p:nvGrpSpPr>
        <p:grpSpPr>
          <a:xfrm>
            <a:off x="1957625" y="2769425"/>
            <a:ext cx="800400" cy="800400"/>
            <a:chOff x="3521700" y="2434800"/>
            <a:chExt cx="800400" cy="800400"/>
          </a:xfrm>
        </p:grpSpPr>
        <p:sp>
          <p:nvSpPr>
            <p:cNvPr id="171" name="Google Shape;171;p18"/>
            <p:cNvSpPr/>
            <p:nvPr/>
          </p:nvSpPr>
          <p:spPr>
            <a:xfrm>
              <a:off x="3521700" y="2434800"/>
              <a:ext cx="800400" cy="800400"/>
            </a:xfrm>
            <a:prstGeom prst="ellipse">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txBox="1"/>
            <p:nvPr/>
          </p:nvSpPr>
          <p:spPr>
            <a:xfrm>
              <a:off x="3598500" y="2434800"/>
              <a:ext cx="64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Muli"/>
                  <a:ea typeface="Muli"/>
                  <a:cs typeface="Muli"/>
                  <a:sym typeface="Muli"/>
                </a:rPr>
                <a:t>13</a:t>
              </a:r>
              <a:endParaRPr sz="4000">
                <a:solidFill>
                  <a:schemeClr val="dk1"/>
                </a:solidFill>
                <a:latin typeface="Muli"/>
                <a:ea typeface="Muli"/>
                <a:cs typeface="Muli"/>
                <a:sym typeface="Muli"/>
              </a:endParaRPr>
            </a:p>
          </p:txBody>
        </p:sp>
      </p:grpSp>
      <p:cxnSp>
        <p:nvCxnSpPr>
          <p:cNvPr id="173" name="Google Shape;173;p18"/>
          <p:cNvCxnSpPr/>
          <p:nvPr/>
        </p:nvCxnSpPr>
        <p:spPr>
          <a:xfrm>
            <a:off x="2357825" y="3552125"/>
            <a:ext cx="0" cy="841500"/>
          </a:xfrm>
          <a:prstGeom prst="straightConnector1">
            <a:avLst/>
          </a:prstGeom>
          <a:noFill/>
          <a:ln cap="flat" cmpd="sng" w="9525">
            <a:solidFill>
              <a:srgbClr val="33B7EE"/>
            </a:solidFill>
            <a:prstDash val="solid"/>
            <a:round/>
            <a:headEnd len="med" w="med" type="none"/>
            <a:tailEnd len="med" w="med" type="none"/>
          </a:ln>
        </p:spPr>
      </p:cxnSp>
      <p:cxnSp>
        <p:nvCxnSpPr>
          <p:cNvPr id="174" name="Google Shape;174;p18"/>
          <p:cNvCxnSpPr>
            <a:stCxn id="168" idx="3"/>
            <a:endCxn id="175" idx="1"/>
          </p:cNvCxnSpPr>
          <p:nvPr/>
        </p:nvCxnSpPr>
        <p:spPr>
          <a:xfrm>
            <a:off x="4316225" y="4924875"/>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
        <p:nvSpPr>
          <p:cNvPr id="176" name="Google Shape;176;p18"/>
          <p:cNvSpPr txBox="1"/>
          <p:nvPr/>
        </p:nvSpPr>
        <p:spPr>
          <a:xfrm>
            <a:off x="2830645" y="2969513"/>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Start!🏁</a:t>
            </a:r>
            <a:endParaRPr>
              <a:latin typeface="Calibri"/>
              <a:ea typeface="Calibri"/>
              <a:cs typeface="Calibri"/>
              <a:sym typeface="Calibri"/>
            </a:endParaRPr>
          </a:p>
        </p:txBody>
      </p:sp>
      <p:sp>
        <p:nvSpPr>
          <p:cNvPr id="177" name="Google Shape;177;p18"/>
          <p:cNvSpPr txBox="1"/>
          <p:nvPr/>
        </p:nvSpPr>
        <p:spPr>
          <a:xfrm>
            <a:off x="2415950" y="843450"/>
            <a:ext cx="3840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Sobre qué temas trabajaremos?</a:t>
            </a:r>
            <a:endParaRPr sz="1300">
              <a:solidFill>
                <a:schemeClr val="dk1"/>
              </a:solidFill>
              <a:latin typeface="Calibri"/>
              <a:ea typeface="Calibri"/>
              <a:cs typeface="Calibri"/>
              <a:sym typeface="Calibri"/>
            </a:endParaRPr>
          </a:p>
        </p:txBody>
      </p:sp>
      <p:sp>
        <p:nvSpPr>
          <p:cNvPr id="175" name="Google Shape;175;p18"/>
          <p:cNvSpPr/>
          <p:nvPr/>
        </p:nvSpPr>
        <p:spPr>
          <a:xfrm>
            <a:off x="5361350" y="4621427"/>
            <a:ext cx="2358600" cy="606300"/>
          </a:xfrm>
          <a:prstGeom prst="roundRect">
            <a:avLst>
              <a:gd fmla="val 16667" name="adj"/>
            </a:avLst>
          </a:prstGeom>
          <a:solidFill>
            <a:srgbClr val="CC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Polimorfismo mediante Herencia</a:t>
            </a:r>
            <a:endParaRPr sz="1300">
              <a:latin typeface="Muli"/>
              <a:ea typeface="Muli"/>
              <a:cs typeface="Muli"/>
              <a:sym typeface="Muli"/>
            </a:endParaRPr>
          </a:p>
        </p:txBody>
      </p:sp>
      <p:sp>
        <p:nvSpPr>
          <p:cNvPr id="178" name="Google Shape;178;p18"/>
          <p:cNvSpPr/>
          <p:nvPr/>
        </p:nvSpPr>
        <p:spPr>
          <a:xfrm>
            <a:off x="8765075" y="4621425"/>
            <a:ext cx="1748700" cy="606300"/>
          </a:xfrm>
          <a:prstGeom prst="roundRect">
            <a:avLst>
              <a:gd fmla="val 16667" name="adj"/>
            </a:avLst>
          </a:prstGeom>
          <a:solidFill>
            <a:srgbClr val="58DD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US" sz="1300">
                <a:latin typeface="Muli"/>
                <a:ea typeface="Muli"/>
                <a:cs typeface="Muli"/>
                <a:sym typeface="Muli"/>
              </a:rPr>
              <a:t>Veterinaria 3.0</a:t>
            </a:r>
            <a:endParaRPr sz="1300">
              <a:latin typeface="Muli"/>
              <a:ea typeface="Muli"/>
              <a:cs typeface="Muli"/>
              <a:sym typeface="Muli"/>
            </a:endParaRPr>
          </a:p>
        </p:txBody>
      </p:sp>
      <p:cxnSp>
        <p:nvCxnSpPr>
          <p:cNvPr id="179" name="Google Shape;179;p18"/>
          <p:cNvCxnSpPr>
            <a:stCxn id="175" idx="3"/>
            <a:endCxn id="178" idx="1"/>
          </p:cNvCxnSpPr>
          <p:nvPr/>
        </p:nvCxnSpPr>
        <p:spPr>
          <a:xfrm>
            <a:off x="7719950" y="4924577"/>
            <a:ext cx="1045200" cy="600"/>
          </a:xfrm>
          <a:prstGeom prst="bentConnector3">
            <a:avLst>
              <a:gd fmla="val 49996" name="adj1"/>
            </a:avLst>
          </a:prstGeom>
          <a:noFill/>
          <a:ln cap="flat" cmpd="sng" w="9525">
            <a:solidFill>
              <a:srgbClr val="B7B7B7"/>
            </a:solidFill>
            <a:prstDash val="dash"/>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9"/>
          <p:cNvSpPr txBox="1"/>
          <p:nvPr/>
        </p:nvSpPr>
        <p:spPr>
          <a:xfrm>
            <a:off x="2444275" y="38017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REPASO CLASE ANTERIOR</a:t>
            </a:r>
            <a:endParaRPr sz="4000">
              <a:solidFill>
                <a:schemeClr val="dk1"/>
              </a:solidFill>
              <a:latin typeface="Muli"/>
              <a:ea typeface="Muli"/>
              <a:cs typeface="Muli"/>
              <a:sym typeface="Muli"/>
            </a:endParaRPr>
          </a:p>
        </p:txBody>
      </p:sp>
      <p:sp>
        <p:nvSpPr>
          <p:cNvPr id="185" name="Google Shape;185;p19"/>
          <p:cNvSpPr txBox="1"/>
          <p:nvPr/>
        </p:nvSpPr>
        <p:spPr>
          <a:xfrm>
            <a:off x="2516925" y="8467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86" name="Google Shape;186;p19"/>
          <p:cNvSpPr txBox="1"/>
          <p:nvPr/>
        </p:nvSpPr>
        <p:spPr>
          <a:xfrm>
            <a:off x="3620025" y="3148063"/>
            <a:ext cx="5674800" cy="9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Muli"/>
                <a:ea typeface="Muli"/>
                <a:cs typeface="Muli"/>
                <a:sym typeface="Muli"/>
              </a:rPr>
              <a:t>En la clase anterior trabajamos 📚:</a:t>
            </a:r>
            <a:endParaRPr sz="2000">
              <a:solidFill>
                <a:schemeClr val="dk1"/>
              </a:solidFill>
              <a:latin typeface="Muli"/>
              <a:ea typeface="Muli"/>
              <a:cs typeface="Muli"/>
              <a:sym typeface="Muli"/>
            </a:endParaRPr>
          </a:p>
          <a:p>
            <a:pPr indent="-355600" lvl="0" marL="457200" rtl="0" algn="l">
              <a:spcBef>
                <a:spcPts val="1000"/>
              </a:spcBef>
              <a:spcAft>
                <a:spcPts val="1000"/>
              </a:spcAft>
              <a:buClr>
                <a:srgbClr val="5EBEEC"/>
              </a:buClr>
              <a:buSzPts val="2000"/>
              <a:buFont typeface="Muli"/>
              <a:buChar char="✓"/>
            </a:pPr>
            <a:r>
              <a:rPr i="1" lang="en-US" sz="2000">
                <a:solidFill>
                  <a:schemeClr val="dk1"/>
                </a:solidFill>
                <a:latin typeface="Muli"/>
                <a:ea typeface="Muli"/>
                <a:cs typeface="Muli"/>
                <a:sym typeface="Muli"/>
              </a:rPr>
              <a:t>Herencia y Métodos</a:t>
            </a:r>
            <a:endParaRPr i="1" sz="2000">
              <a:solidFill>
                <a:schemeClr val="dk1"/>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0"/>
          <p:cNvSpPr txBox="1"/>
          <p:nvPr/>
        </p:nvSpPr>
        <p:spPr>
          <a:xfrm>
            <a:off x="2444300" y="233925"/>
            <a:ext cx="7832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chemeClr val="dk1"/>
                </a:solidFill>
                <a:latin typeface="Muli"/>
                <a:ea typeface="Muli"/>
                <a:cs typeface="Muli"/>
                <a:sym typeface="Muli"/>
              </a:rPr>
              <a:t>OBJETIVOS DE APRENDIZAJE</a:t>
            </a:r>
            <a:endParaRPr sz="4000">
              <a:solidFill>
                <a:schemeClr val="dk1"/>
              </a:solidFill>
              <a:latin typeface="Muli"/>
              <a:ea typeface="Muli"/>
              <a:cs typeface="Muli"/>
              <a:sym typeface="Muli"/>
            </a:endParaRPr>
          </a:p>
        </p:txBody>
      </p:sp>
      <p:sp>
        <p:nvSpPr>
          <p:cNvPr id="192" name="Google Shape;192;p20"/>
          <p:cNvSpPr txBox="1"/>
          <p:nvPr/>
        </p:nvSpPr>
        <p:spPr>
          <a:xfrm>
            <a:off x="2516950" y="891725"/>
            <a:ext cx="253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a:t>
            </a:r>
            <a:r>
              <a:rPr lang="en-US" sz="1300">
                <a:solidFill>
                  <a:schemeClr val="dk1"/>
                </a:solidFill>
                <a:latin typeface="Calibri"/>
                <a:ea typeface="Calibri"/>
                <a:cs typeface="Calibri"/>
                <a:sym typeface="Calibri"/>
              </a:rPr>
              <a:t>Qué aprenderemos?</a:t>
            </a:r>
            <a:endParaRPr sz="1300">
              <a:solidFill>
                <a:schemeClr val="dk1"/>
              </a:solidFill>
              <a:latin typeface="Calibri"/>
              <a:ea typeface="Calibri"/>
              <a:cs typeface="Calibri"/>
              <a:sym typeface="Calibri"/>
            </a:endParaRPr>
          </a:p>
        </p:txBody>
      </p:sp>
      <p:sp>
        <p:nvSpPr>
          <p:cNvPr id="193" name="Google Shape;193;p20"/>
          <p:cNvSpPr txBox="1"/>
          <p:nvPr/>
        </p:nvSpPr>
        <p:spPr>
          <a:xfrm>
            <a:off x="3807750" y="32444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chemeClr val="dk1"/>
                </a:solidFill>
                <a:latin typeface="Muli"/>
                <a:ea typeface="Muli"/>
                <a:cs typeface="Muli"/>
                <a:sym typeface="Muli"/>
              </a:rPr>
              <a:t>Comprender el concepto de polimorfismo en programación orientada a objetos</a:t>
            </a:r>
            <a:endParaRPr b="1" i="1" sz="2000">
              <a:solidFill>
                <a:schemeClr val="dk1"/>
              </a:solidFill>
              <a:latin typeface="Muli"/>
              <a:ea typeface="Muli"/>
              <a:cs typeface="Muli"/>
              <a:sym typeface="Muli"/>
            </a:endParaRPr>
          </a:p>
        </p:txBody>
      </p:sp>
      <p:sp>
        <p:nvSpPr>
          <p:cNvPr id="194" name="Google Shape;194;p20"/>
          <p:cNvSpPr txBox="1"/>
          <p:nvPr/>
        </p:nvSpPr>
        <p:spPr>
          <a:xfrm>
            <a:off x="3807750" y="4089475"/>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2000">
                <a:solidFill>
                  <a:schemeClr val="dk1"/>
                </a:solidFill>
                <a:latin typeface="Muli"/>
                <a:ea typeface="Muli"/>
                <a:cs typeface="Muli"/>
                <a:sym typeface="Muli"/>
              </a:rPr>
              <a:t>Comprender los casos de uso e implementación de las clases abstractas</a:t>
            </a:r>
            <a:endParaRPr b="1" i="1" sz="2000">
              <a:solidFill>
                <a:schemeClr val="dk1"/>
              </a:solidFill>
              <a:latin typeface="Muli"/>
              <a:ea typeface="Muli"/>
              <a:cs typeface="Muli"/>
              <a:sym typeface="Muli"/>
            </a:endParaRPr>
          </a:p>
        </p:txBody>
      </p:sp>
      <p:sp>
        <p:nvSpPr>
          <p:cNvPr id="195" name="Google Shape;195;p20"/>
          <p:cNvSpPr txBox="1"/>
          <p:nvPr/>
        </p:nvSpPr>
        <p:spPr>
          <a:xfrm>
            <a:off x="3807750" y="4934463"/>
            <a:ext cx="567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000">
                <a:solidFill>
                  <a:srgbClr val="000000"/>
                </a:solidFill>
                <a:latin typeface="Muli"/>
                <a:ea typeface="Muli"/>
                <a:cs typeface="Muli"/>
                <a:sym typeface="Muli"/>
              </a:rPr>
              <a:t>Comprender la estructura e implementación de las Interfaces en Java</a:t>
            </a:r>
            <a:endParaRPr b="1" i="1" sz="2000">
              <a:solidFill>
                <a:srgbClr val="000000"/>
              </a:solidFill>
              <a:latin typeface="Muli"/>
              <a:ea typeface="Muli"/>
              <a:cs typeface="Muli"/>
              <a:sym typeface="Muli"/>
            </a:endParaRPr>
          </a:p>
        </p:txBody>
      </p:sp>
      <p:cxnSp>
        <p:nvCxnSpPr>
          <p:cNvPr id="196" name="Google Shape;196;p20"/>
          <p:cNvCxnSpPr>
            <a:stCxn id="197" idx="2"/>
          </p:cNvCxnSpPr>
          <p:nvPr/>
        </p:nvCxnSpPr>
        <p:spPr>
          <a:xfrm>
            <a:off x="3357075" y="3557198"/>
            <a:ext cx="4800" cy="2038500"/>
          </a:xfrm>
          <a:prstGeom prst="straightConnector1">
            <a:avLst/>
          </a:prstGeom>
          <a:noFill/>
          <a:ln cap="flat" cmpd="sng" w="76200">
            <a:solidFill>
              <a:srgbClr val="FDD015"/>
            </a:solidFill>
            <a:prstDash val="solid"/>
            <a:round/>
            <a:headEnd len="med" w="med" type="none"/>
            <a:tailEnd len="med" w="med" type="none"/>
          </a:ln>
        </p:spPr>
      </p:cxnSp>
      <p:grpSp>
        <p:nvGrpSpPr>
          <p:cNvPr id="198" name="Google Shape;198;p20"/>
          <p:cNvGrpSpPr/>
          <p:nvPr/>
        </p:nvGrpSpPr>
        <p:grpSpPr>
          <a:xfrm>
            <a:off x="3003389" y="3198001"/>
            <a:ext cx="707372" cy="718394"/>
            <a:chOff x="-1007627" y="1743900"/>
            <a:chExt cx="2655300" cy="2688600"/>
          </a:xfrm>
        </p:grpSpPr>
        <p:sp>
          <p:nvSpPr>
            <p:cNvPr id="199" name="Google Shape;199;p2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200" name="Google Shape;200;p2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a:p>
          </p:txBody>
        </p:sp>
        <p:sp>
          <p:nvSpPr>
            <p:cNvPr id="197" name="Google Shape;197;p2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201" name="Google Shape;201;p20"/>
          <p:cNvGrpSpPr/>
          <p:nvPr/>
        </p:nvGrpSpPr>
        <p:grpSpPr>
          <a:xfrm>
            <a:off x="3003389" y="4068773"/>
            <a:ext cx="707372" cy="718394"/>
            <a:chOff x="-1007627" y="1743900"/>
            <a:chExt cx="2655300" cy="2688600"/>
          </a:xfrm>
        </p:grpSpPr>
        <p:sp>
          <p:nvSpPr>
            <p:cNvPr id="202" name="Google Shape;202;p2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03" name="Google Shape;203;p2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04" name="Google Shape;204;p2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grpSp>
        <p:nvGrpSpPr>
          <p:cNvPr id="205" name="Google Shape;205;p20"/>
          <p:cNvGrpSpPr/>
          <p:nvPr/>
        </p:nvGrpSpPr>
        <p:grpSpPr>
          <a:xfrm>
            <a:off x="3003389" y="4939545"/>
            <a:ext cx="707372" cy="718394"/>
            <a:chOff x="-1007627" y="1743900"/>
            <a:chExt cx="2655300" cy="2688600"/>
          </a:xfrm>
        </p:grpSpPr>
        <p:sp>
          <p:nvSpPr>
            <p:cNvPr id="206" name="Google Shape;206;p20"/>
            <p:cNvSpPr/>
            <p:nvPr/>
          </p:nvSpPr>
          <p:spPr>
            <a:xfrm>
              <a:off x="-744050" y="1972791"/>
              <a:ext cx="2174700" cy="2174700"/>
            </a:xfrm>
            <a:prstGeom prst="ellipse">
              <a:avLst/>
            </a:prstGeom>
            <a:solidFill>
              <a:srgbClr val="B3DDF5"/>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07" name="Google Shape;207;p20"/>
            <p:cNvSpPr/>
            <p:nvPr/>
          </p:nvSpPr>
          <p:spPr>
            <a:xfrm>
              <a:off x="-497000" y="2219841"/>
              <a:ext cx="1680600" cy="1680600"/>
            </a:xfrm>
            <a:prstGeom prst="ellipse">
              <a:avLst/>
            </a:prstGeom>
            <a:solidFill>
              <a:srgbClr val="FFFFFF"/>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sp>
          <p:nvSpPr>
            <p:cNvPr id="208" name="Google Shape;208;p20"/>
            <p:cNvSpPr/>
            <p:nvPr/>
          </p:nvSpPr>
          <p:spPr>
            <a:xfrm rot="-6386743">
              <a:off x="-767728" y="2024988"/>
              <a:ext cx="2175503" cy="2126423"/>
            </a:xfrm>
            <a:prstGeom prst="blockArc">
              <a:avLst>
                <a:gd fmla="val 9583590" name="adj1"/>
                <a:gd fmla="val 17970566" name="adj2"/>
                <a:gd fmla="val 6446" name="adj3"/>
              </a:avLst>
            </a:prstGeom>
            <a:solidFill>
              <a:srgbClr val="EA5F9E"/>
            </a:solidFill>
            <a:ln>
              <a:noFill/>
            </a:ln>
          </p:spPr>
          <p:txBody>
            <a:bodyPr anchorCtr="0" anchor="ctr" bIns="134475" lIns="134475" spcFirstLastPara="1" rIns="134475" wrap="square" tIns="134475">
              <a:noAutofit/>
            </a:bodyPr>
            <a:lstStyle/>
            <a:p>
              <a:pPr indent="0" lvl="0" marL="0" rtl="0" algn="l">
                <a:spcBef>
                  <a:spcPts val="0"/>
                </a:spcBef>
                <a:spcAft>
                  <a:spcPts val="0"/>
                </a:spcAft>
                <a:buNone/>
              </a:pPr>
              <a:r>
                <a:t/>
              </a:r>
              <a:endParaRPr sz="2100"/>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