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a9137c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a9137c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52ee7f49b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52ee7f49b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878d0e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a878d0e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a878d0e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a878d0e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878d0e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a878d0e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2ee7f49b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52ee7f49b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a878d0e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a878d0e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a878d0e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a878d0e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a878d0e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a878d0e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a878d0e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a878d0e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a878d0e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a878d0e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f2e9989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f2e9989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a878d0e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a878d0e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52ee7f49b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52ee7f49b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52ee7f49b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52ee7f49b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f2e99899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f2e99899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4d2f2da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4d2f2da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52ee7f49b_0_2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52ee7f49b_0_2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52ee7f49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52ee7f49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a9137ce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a9137ce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52ee7f49b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52ee7f49b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2ee7f4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e52ee7f49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2ee7f49b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52ee7f49b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2ee7f49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52ee7f49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2ee7f49b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2ee7f49b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2ee7f49b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2ee7f49b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- separador">
  <p:cSld name="Separado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255921" y="2074862"/>
            <a:ext cx="5913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55920" y="3756512"/>
            <a:ext cx="65133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2255921" y="3068637"/>
            <a:ext cx="8432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Horizontal izquierda">
  <p:cSld name="1_Section title and description 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 flipH="1">
            <a:off x="0" y="-125"/>
            <a:ext cx="9144000" cy="111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88231" y="180000"/>
            <a:ext cx="5200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ncode Sans"/>
              <a:buNone/>
              <a:defRPr b="1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88231" y="1299817"/>
            <a:ext cx="4045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 Medium"/>
              <a:buNone/>
              <a:defRPr b="1" i="0" sz="1400" u="none" cap="none" strike="noStrike">
                <a:solidFill>
                  <a:srgbClr val="37BB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388231" y="1943190"/>
            <a:ext cx="55848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734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BBED"/>
              </a:buClr>
              <a:buSzPts val="1870"/>
              <a:buFont typeface="Noto Sans Symbols"/>
              <a:buChar char="▪"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7331" y="-163"/>
            <a:ext cx="2236671" cy="111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ertical">
  <p:cSld name="BASE vertic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 flipH="1">
            <a:off x="-78" y="-125"/>
            <a:ext cx="266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087076" y="480033"/>
            <a:ext cx="4045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ncode Sans Condensed Thin"/>
              <a:buNone/>
              <a:defRPr b="0" i="0" sz="1400" u="none" cap="none" strike="noStrike">
                <a:solidFill>
                  <a:srgbClr val="37BB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3087076" y="1214846"/>
            <a:ext cx="55848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734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BBED"/>
              </a:buClr>
              <a:buSzPts val="1870"/>
              <a:buFont typeface="Noto Sans Symbols"/>
              <a:buChar char="▪"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63"/>
            <a:ext cx="2310064" cy="1149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297625" y="2523823"/>
            <a:ext cx="1553400" cy="0"/>
          </a:xfrm>
          <a:prstGeom prst="straightConnector1">
            <a:avLst/>
          </a:prstGeom>
          <a:noFill/>
          <a:ln cap="flat" cmpd="sng" w="9525">
            <a:solidFill>
              <a:srgbClr val="3A49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idx="3" type="body"/>
          </p:nvPr>
        </p:nvSpPr>
        <p:spPr>
          <a:xfrm>
            <a:off x="282385" y="2677516"/>
            <a:ext cx="22203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C8D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75125" y="1603642"/>
            <a:ext cx="23898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ncode Sans"/>
              <a:buNone/>
              <a:defRPr b="1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731845" y="1776234"/>
            <a:ext cx="5680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spcFirstLastPara="1" rIns="62150" wrap="square" tIns="62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Recibe una cálida: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¡Bienvenida!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700"/>
              </a:spcBef>
              <a:spcAft>
                <a:spcPts val="70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 estábamos esperando 😁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2361079" y="2978395"/>
            <a:ext cx="4695300" cy="0"/>
          </a:xfrm>
          <a:prstGeom prst="straightConnector1">
            <a:avLst/>
          </a:prstGeom>
          <a:noFill/>
          <a:ln cap="flat" cmpd="sng" w="19050">
            <a:solidFill>
              <a:srgbClr val="5EBEE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6"/>
          <p:cNvGrpSpPr/>
          <p:nvPr/>
        </p:nvGrpSpPr>
        <p:grpSpPr>
          <a:xfrm>
            <a:off x="6017933" y="3193531"/>
            <a:ext cx="199154" cy="193299"/>
            <a:chOff x="2797873" y="624854"/>
            <a:chExt cx="193843" cy="193842"/>
          </a:xfrm>
        </p:grpSpPr>
        <p:sp>
          <p:nvSpPr>
            <p:cNvPr id="78" name="Google Shape;78;p16"/>
            <p:cNvSpPr/>
            <p:nvPr/>
          </p:nvSpPr>
          <p:spPr>
            <a:xfrm>
              <a:off x="2797873" y="705536"/>
              <a:ext cx="76151" cy="29532"/>
            </a:xfrm>
            <a:custGeom>
              <a:rect b="b" l="l" r="r" t="t"/>
              <a:pathLst>
                <a:path extrusionOk="0" h="29532" w="76151">
                  <a:moveTo>
                    <a:pt x="62592" y="1228"/>
                  </a:moveTo>
                  <a:lnTo>
                    <a:pt x="49898" y="909"/>
                  </a:lnTo>
                  <a:lnTo>
                    <a:pt x="37203" y="590"/>
                  </a:lnTo>
                  <a:lnTo>
                    <a:pt x="24507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4" y="25566"/>
                  </a:lnTo>
                  <a:lnTo>
                    <a:pt x="13557" y="28300"/>
                  </a:lnTo>
                  <a:lnTo>
                    <a:pt x="26256" y="28619"/>
                  </a:lnTo>
                  <a:lnTo>
                    <a:pt x="38952" y="28938"/>
                  </a:lnTo>
                  <a:lnTo>
                    <a:pt x="51647" y="29257"/>
                  </a:lnTo>
                  <a:lnTo>
                    <a:pt x="62592" y="29532"/>
                  </a:lnTo>
                  <a:lnTo>
                    <a:pt x="73413" y="24663"/>
                  </a:lnTo>
                  <a:lnTo>
                    <a:pt x="76151" y="13864"/>
                  </a:lnTo>
                  <a:lnTo>
                    <a:pt x="70808" y="3963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915567" y="708484"/>
              <a:ext cx="76149" cy="29532"/>
            </a:xfrm>
            <a:custGeom>
              <a:rect b="b" l="l" r="r" t="t"/>
              <a:pathLst>
                <a:path extrusionOk="0" h="29532" w="76149">
                  <a:moveTo>
                    <a:pt x="62592" y="1228"/>
                  </a:moveTo>
                  <a:lnTo>
                    <a:pt x="49895" y="909"/>
                  </a:lnTo>
                  <a:lnTo>
                    <a:pt x="37198" y="590"/>
                  </a:lnTo>
                  <a:lnTo>
                    <a:pt x="24503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2" y="25568"/>
                  </a:lnTo>
                  <a:lnTo>
                    <a:pt x="13557" y="28304"/>
                  </a:lnTo>
                  <a:lnTo>
                    <a:pt x="26252" y="28621"/>
                  </a:lnTo>
                  <a:lnTo>
                    <a:pt x="38947" y="28938"/>
                  </a:lnTo>
                  <a:lnTo>
                    <a:pt x="51644" y="29257"/>
                  </a:lnTo>
                  <a:lnTo>
                    <a:pt x="62592" y="29532"/>
                  </a:lnTo>
                  <a:lnTo>
                    <a:pt x="73413" y="24662"/>
                  </a:lnTo>
                  <a:lnTo>
                    <a:pt x="76149" y="13861"/>
                  </a:lnTo>
                  <a:lnTo>
                    <a:pt x="70804" y="3960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881505" y="624854"/>
              <a:ext cx="29532" cy="76151"/>
            </a:xfrm>
            <a:custGeom>
              <a:rect b="b" l="l" r="r" t="t"/>
              <a:pathLst>
                <a:path extrusionOk="0" h="76151" w="29532">
                  <a:moveTo>
                    <a:pt x="4867" y="73413"/>
                  </a:moveTo>
                  <a:lnTo>
                    <a:pt x="15666" y="76151"/>
                  </a:lnTo>
                  <a:lnTo>
                    <a:pt x="25568" y="70808"/>
                  </a:lnTo>
                  <a:lnTo>
                    <a:pt x="28304" y="62593"/>
                  </a:lnTo>
                  <a:lnTo>
                    <a:pt x="28622" y="49896"/>
                  </a:lnTo>
                  <a:lnTo>
                    <a:pt x="28940" y="37198"/>
                  </a:lnTo>
                  <a:lnTo>
                    <a:pt x="29259" y="24502"/>
                  </a:lnTo>
                  <a:lnTo>
                    <a:pt x="29532" y="13558"/>
                  </a:lnTo>
                  <a:lnTo>
                    <a:pt x="24660" y="2736"/>
                  </a:lnTo>
                  <a:lnTo>
                    <a:pt x="13860" y="0"/>
                  </a:lnTo>
                  <a:lnTo>
                    <a:pt x="3960" y="5346"/>
                  </a:lnTo>
                  <a:lnTo>
                    <a:pt x="1228" y="13558"/>
                  </a:lnTo>
                  <a:lnTo>
                    <a:pt x="910" y="26251"/>
                  </a:lnTo>
                  <a:lnTo>
                    <a:pt x="592" y="38947"/>
                  </a:lnTo>
                  <a:lnTo>
                    <a:pt x="273" y="51645"/>
                  </a:lnTo>
                  <a:lnTo>
                    <a:pt x="0" y="62593"/>
                  </a:lnTo>
                  <a:lnTo>
                    <a:pt x="4867" y="73413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878555" y="742544"/>
              <a:ext cx="29528" cy="76152"/>
            </a:xfrm>
            <a:custGeom>
              <a:rect b="b" l="l" r="r" t="t"/>
              <a:pathLst>
                <a:path extrusionOk="0" h="76152" w="29528">
                  <a:moveTo>
                    <a:pt x="28304" y="62594"/>
                  </a:moveTo>
                  <a:lnTo>
                    <a:pt x="28621" y="49898"/>
                  </a:lnTo>
                  <a:lnTo>
                    <a:pt x="28938" y="37202"/>
                  </a:lnTo>
                  <a:lnTo>
                    <a:pt x="29255" y="24506"/>
                  </a:lnTo>
                  <a:lnTo>
                    <a:pt x="29528" y="13555"/>
                  </a:lnTo>
                  <a:lnTo>
                    <a:pt x="24661" y="2736"/>
                  </a:lnTo>
                  <a:lnTo>
                    <a:pt x="13863" y="0"/>
                  </a:lnTo>
                  <a:lnTo>
                    <a:pt x="3963" y="5344"/>
                  </a:lnTo>
                  <a:lnTo>
                    <a:pt x="1228" y="13555"/>
                  </a:lnTo>
                  <a:lnTo>
                    <a:pt x="909" y="26251"/>
                  </a:lnTo>
                  <a:lnTo>
                    <a:pt x="590" y="38947"/>
                  </a:lnTo>
                  <a:lnTo>
                    <a:pt x="273" y="51643"/>
                  </a:lnTo>
                  <a:lnTo>
                    <a:pt x="0" y="62594"/>
                  </a:lnTo>
                  <a:lnTo>
                    <a:pt x="4870" y="73415"/>
                  </a:lnTo>
                  <a:lnTo>
                    <a:pt x="15671" y="76152"/>
                  </a:lnTo>
                  <a:lnTo>
                    <a:pt x="25572" y="70806"/>
                  </a:lnTo>
                  <a:lnTo>
                    <a:pt x="28304" y="62594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6"/>
          <p:cNvSpPr/>
          <p:nvPr/>
        </p:nvSpPr>
        <p:spPr>
          <a:xfrm>
            <a:off x="3453091" y="1569454"/>
            <a:ext cx="158313" cy="157731"/>
          </a:xfrm>
          <a:custGeom>
            <a:rect b="b" l="l" r="r" t="t"/>
            <a:pathLst>
              <a:path extrusionOk="0" h="232813" w="232813">
                <a:moveTo>
                  <a:pt x="912" y="131051"/>
                </a:moveTo>
                <a:lnTo>
                  <a:pt x="3575" y="145150"/>
                </a:lnTo>
                <a:lnTo>
                  <a:pt x="7879" y="158595"/>
                </a:lnTo>
                <a:lnTo>
                  <a:pt x="13714" y="171274"/>
                </a:lnTo>
                <a:lnTo>
                  <a:pt x="20970" y="183078"/>
                </a:lnTo>
                <a:lnTo>
                  <a:pt x="20423" y="127526"/>
                </a:lnTo>
                <a:lnTo>
                  <a:pt x="19788" y="116406"/>
                </a:lnTo>
                <a:lnTo>
                  <a:pt x="20884" y="101835"/>
                </a:lnTo>
                <a:lnTo>
                  <a:pt x="24066" y="87940"/>
                </a:lnTo>
                <a:lnTo>
                  <a:pt x="29172" y="74882"/>
                </a:lnTo>
                <a:lnTo>
                  <a:pt x="36042" y="62821"/>
                </a:lnTo>
                <a:lnTo>
                  <a:pt x="44515" y="51919"/>
                </a:lnTo>
                <a:lnTo>
                  <a:pt x="54430" y="42337"/>
                </a:lnTo>
                <a:lnTo>
                  <a:pt x="65626" y="34235"/>
                </a:lnTo>
                <a:lnTo>
                  <a:pt x="77942" y="27775"/>
                </a:lnTo>
                <a:lnTo>
                  <a:pt x="91217" y="23117"/>
                </a:lnTo>
                <a:lnTo>
                  <a:pt x="105290" y="20423"/>
                </a:lnTo>
                <a:lnTo>
                  <a:pt x="116406" y="19788"/>
                </a:lnTo>
                <a:lnTo>
                  <a:pt x="130978" y="20884"/>
                </a:lnTo>
                <a:lnTo>
                  <a:pt x="144874" y="24066"/>
                </a:lnTo>
                <a:lnTo>
                  <a:pt x="157933" y="29173"/>
                </a:lnTo>
                <a:lnTo>
                  <a:pt x="169994" y="36043"/>
                </a:lnTo>
                <a:lnTo>
                  <a:pt x="180895" y="44517"/>
                </a:lnTo>
                <a:lnTo>
                  <a:pt x="190477" y="54432"/>
                </a:lnTo>
                <a:lnTo>
                  <a:pt x="198579" y="65628"/>
                </a:lnTo>
                <a:lnTo>
                  <a:pt x="205038" y="77943"/>
                </a:lnTo>
                <a:lnTo>
                  <a:pt x="209696" y="91218"/>
                </a:lnTo>
                <a:lnTo>
                  <a:pt x="212390" y="105291"/>
                </a:lnTo>
                <a:lnTo>
                  <a:pt x="213025" y="116406"/>
                </a:lnTo>
                <a:lnTo>
                  <a:pt x="211929" y="130978"/>
                </a:lnTo>
                <a:lnTo>
                  <a:pt x="208747" y="144874"/>
                </a:lnTo>
                <a:lnTo>
                  <a:pt x="203641" y="157933"/>
                </a:lnTo>
                <a:lnTo>
                  <a:pt x="196771" y="169994"/>
                </a:lnTo>
                <a:lnTo>
                  <a:pt x="188298" y="180896"/>
                </a:lnTo>
                <a:lnTo>
                  <a:pt x="178384" y="190479"/>
                </a:lnTo>
                <a:lnTo>
                  <a:pt x="167189" y="198581"/>
                </a:lnTo>
                <a:lnTo>
                  <a:pt x="154873" y="205041"/>
                </a:lnTo>
                <a:lnTo>
                  <a:pt x="141599" y="209699"/>
                </a:lnTo>
                <a:lnTo>
                  <a:pt x="127525" y="212393"/>
                </a:lnTo>
                <a:lnTo>
                  <a:pt x="116406" y="213029"/>
                </a:lnTo>
                <a:lnTo>
                  <a:pt x="101835" y="211933"/>
                </a:lnTo>
                <a:lnTo>
                  <a:pt x="87939" y="208751"/>
                </a:lnTo>
                <a:lnTo>
                  <a:pt x="74881" y="203644"/>
                </a:lnTo>
                <a:lnTo>
                  <a:pt x="62820" y="196774"/>
                </a:lnTo>
                <a:lnTo>
                  <a:pt x="51918" y="188301"/>
                </a:lnTo>
                <a:lnTo>
                  <a:pt x="42336" y="178386"/>
                </a:lnTo>
                <a:lnTo>
                  <a:pt x="34235" y="167190"/>
                </a:lnTo>
                <a:lnTo>
                  <a:pt x="27775" y="154874"/>
                </a:lnTo>
                <a:lnTo>
                  <a:pt x="29537" y="193897"/>
                </a:lnTo>
                <a:lnTo>
                  <a:pt x="39305" y="203622"/>
                </a:lnTo>
                <a:lnTo>
                  <a:pt x="50163" y="212141"/>
                </a:lnTo>
                <a:lnTo>
                  <a:pt x="62002" y="219345"/>
                </a:lnTo>
                <a:lnTo>
                  <a:pt x="74712" y="225124"/>
                </a:lnTo>
                <a:lnTo>
                  <a:pt x="88182" y="229368"/>
                </a:lnTo>
                <a:lnTo>
                  <a:pt x="102303" y="231968"/>
                </a:lnTo>
                <a:lnTo>
                  <a:pt x="116406" y="232813"/>
                </a:lnTo>
                <a:lnTo>
                  <a:pt x="131049" y="231901"/>
                </a:lnTo>
                <a:lnTo>
                  <a:pt x="145148" y="229238"/>
                </a:lnTo>
                <a:lnTo>
                  <a:pt x="158591" y="224935"/>
                </a:lnTo>
                <a:lnTo>
                  <a:pt x="171270" y="219100"/>
                </a:lnTo>
                <a:lnTo>
                  <a:pt x="183075" y="211845"/>
                </a:lnTo>
                <a:lnTo>
                  <a:pt x="193894" y="203278"/>
                </a:lnTo>
                <a:lnTo>
                  <a:pt x="203619" y="193511"/>
                </a:lnTo>
                <a:lnTo>
                  <a:pt x="212138" y="182653"/>
                </a:lnTo>
                <a:lnTo>
                  <a:pt x="219343" y="170814"/>
                </a:lnTo>
                <a:lnTo>
                  <a:pt x="225123" y="158104"/>
                </a:lnTo>
                <a:lnTo>
                  <a:pt x="229368" y="144633"/>
                </a:lnTo>
                <a:lnTo>
                  <a:pt x="231967" y="130511"/>
                </a:lnTo>
                <a:lnTo>
                  <a:pt x="232813" y="116406"/>
                </a:lnTo>
                <a:lnTo>
                  <a:pt x="231901" y="101763"/>
                </a:lnTo>
                <a:lnTo>
                  <a:pt x="229238" y="87664"/>
                </a:lnTo>
                <a:lnTo>
                  <a:pt x="224933" y="74220"/>
                </a:lnTo>
                <a:lnTo>
                  <a:pt x="219098" y="61541"/>
                </a:lnTo>
                <a:lnTo>
                  <a:pt x="211842" y="49736"/>
                </a:lnTo>
                <a:lnTo>
                  <a:pt x="203275" y="38917"/>
                </a:lnTo>
                <a:lnTo>
                  <a:pt x="193508" y="29193"/>
                </a:lnTo>
                <a:lnTo>
                  <a:pt x="182649" y="20673"/>
                </a:lnTo>
                <a:lnTo>
                  <a:pt x="170810" y="13469"/>
                </a:lnTo>
                <a:lnTo>
                  <a:pt x="158101" y="7689"/>
                </a:lnTo>
                <a:lnTo>
                  <a:pt x="144630" y="3445"/>
                </a:lnTo>
                <a:lnTo>
                  <a:pt x="130510" y="845"/>
                </a:lnTo>
                <a:lnTo>
                  <a:pt x="116406" y="0"/>
                </a:lnTo>
                <a:lnTo>
                  <a:pt x="101763" y="912"/>
                </a:lnTo>
                <a:lnTo>
                  <a:pt x="87665" y="3575"/>
                </a:lnTo>
                <a:lnTo>
                  <a:pt x="74221" y="7879"/>
                </a:lnTo>
                <a:lnTo>
                  <a:pt x="61542" y="13714"/>
                </a:lnTo>
                <a:lnTo>
                  <a:pt x="49738" y="20969"/>
                </a:lnTo>
                <a:lnTo>
                  <a:pt x="38919" y="29536"/>
                </a:lnTo>
                <a:lnTo>
                  <a:pt x="29194" y="39303"/>
                </a:lnTo>
                <a:lnTo>
                  <a:pt x="20674" y="50162"/>
                </a:lnTo>
                <a:lnTo>
                  <a:pt x="13469" y="62001"/>
                </a:lnTo>
                <a:lnTo>
                  <a:pt x="7690" y="74710"/>
                </a:lnTo>
                <a:lnTo>
                  <a:pt x="3445" y="88181"/>
                </a:lnTo>
                <a:lnTo>
                  <a:pt x="845" y="102302"/>
                </a:lnTo>
                <a:lnTo>
                  <a:pt x="0" y="116406"/>
                </a:lnTo>
                <a:lnTo>
                  <a:pt x="912" y="131051"/>
                </a:lnTo>
                <a:close/>
              </a:path>
            </a:pathLst>
          </a:custGeom>
          <a:solidFill>
            <a:srgbClr val="52C0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22276" y="1085071"/>
            <a:ext cx="132300" cy="1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2150" lIns="62150" spcFirstLastPara="1" rIns="62150" wrap="square" tIns="6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815972" y="1030935"/>
            <a:ext cx="1457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spcFirstLastPara="1" rIns="62150" wrap="square" tIns="6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grabada</a:t>
            </a:r>
            <a:endParaRPr sz="7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436675" y="1768925"/>
            <a:ext cx="42963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Paquetes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forma común de organizar clases en un proyecto Java es mediante el uso de paquetes.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paquetes son contenedores que agrupan clases relacionadas.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36675" y="3873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del proyecto Biblioteca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300" y="2159725"/>
            <a:ext cx="4074450" cy="16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436675" y="937875"/>
            <a:ext cx="78891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Paquetes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organización de nuestro proyecto de biblioteca virtual, podemos considerar la siguiente estructura de paquetes: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Este paquete puede contener las clases principales de la biblioteca virtual, como la clase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Algunas de las clases aquí pueden ser de uso común en todo el proyecto.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com.miapp.biblioteca.ui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las clases relacionadas con la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interfaz de usuario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como una clase que maneje la interacción con el usuario en la consola.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com.miapp.biblioteca.service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Aquí es donde podemos crear las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 de Servicio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contendrán métodos para realizar operaciones relacionadas con libros y usuarios. Estas clases actúan como intermediaria entre las clases de datos y la lógica de negocio.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36675" y="3873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del proyecto Biblioteca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436675" y="1318875"/>
            <a:ext cx="78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vemos un ejemplo de la estructura de paquetes esperada: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36675" y="3873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del proyecto Biblioteca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63" y="2112100"/>
            <a:ext cx="60864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203025" y="1890050"/>
            <a:ext cx="962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3019350" y="3139475"/>
            <a:ext cx="6177600" cy="1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786450" y="1890050"/>
            <a:ext cx="5291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32" y="4374450"/>
            <a:ext cx="1613251" cy="6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256381" y="4404393"/>
            <a:ext cx="1447941" cy="53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039100" y="4505483"/>
            <a:ext cx="1546051" cy="55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436675" y="387350"/>
            <a:ext cx="822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36675" y="1400525"/>
            <a:ext cx="735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paquetes y definir clases de manera coherente es clave para un código limpio y organizado. En este ejemplo definiremos las clases Libro y Usuario, estableciendo las bases para un proyecto de biblioteca virtual bien estructurado y modular. A medida que avanzamos, agregaremos lógica de negocio y funcionalidades para completar el proyecto.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rgbClr val="CDD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132" y="4374450"/>
            <a:ext cx="1613251" cy="6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0" l="826" r="826" t="0"/>
          <a:stretch/>
        </p:blipFill>
        <p:spPr>
          <a:xfrm>
            <a:off x="7256381" y="4404393"/>
            <a:ext cx="1447941" cy="53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5">
            <a:alphaModFix/>
          </a:blip>
          <a:srcRect b="32031" l="0" r="0" t="32034"/>
          <a:stretch/>
        </p:blipFill>
        <p:spPr>
          <a:xfrm>
            <a:off x="4039100" y="4505483"/>
            <a:ext cx="1546051" cy="5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149" y="2816525"/>
            <a:ext cx="2101030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436675" y="1014075"/>
            <a:ext cx="78891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Clases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del paquete </a:t>
            </a:r>
            <a:r>
              <a:rPr lang="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com.miapp.biblioteca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definen las clases </a:t>
            </a:r>
            <a:r>
              <a:rPr lang="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Libro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Estas clases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representan la base de datos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sistema de la biblioteca virtual. 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436675" y="825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436" y="2139675"/>
            <a:ext cx="2399575" cy="2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436675" y="834050"/>
            <a:ext cx="78891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Clase Libro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Libro tiene atributos como título, autor, ISBN, género y disponibilidad. También contiene los constructores del objeto.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36675" y="825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125" y="1959650"/>
            <a:ext cx="3852525" cy="23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436675" y="543050"/>
            <a:ext cx="8513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Clase Libro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debe contener los métodos getter y setter para cada atributo, además del método toString.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36675" y="825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75" y="1537850"/>
            <a:ext cx="2332038" cy="27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963" y="1537850"/>
            <a:ext cx="3293824" cy="2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436675" y="744975"/>
            <a:ext cx="85131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Clase Usuario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clase Usuario contiene atributos: nombre, número de identificación y una lista de libros prestados. También tiene los constructores del objeto. Además, tendremos el import para utilizar una lista.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36675" y="63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350" y="1932975"/>
            <a:ext cx="2809725" cy="2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436675" y="744975"/>
            <a:ext cx="8513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Clase Usuario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debe contener los métodos getter y setter para cada atributo, además del método toString.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436675" y="6350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Clases y Objetos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775" y="1756600"/>
            <a:ext cx="2898775" cy="25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200" y="4212225"/>
            <a:ext cx="2084198" cy="74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4456" y="4286461"/>
            <a:ext cx="1877627" cy="54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8173" y="4212231"/>
            <a:ext cx="1877628" cy="61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512875" y="1740600"/>
            <a:ext cx="35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clases actúan como plantillas que se utilizarán para representar los libros y usuarios en la biblioteca virtual. La creación de estas clases es el primer paso en la construcción de un sistema modular y organizado en Java con POO.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6675" y="387350"/>
            <a:ext cx="822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de oro para la confección de un proyecto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950" y="1465725"/>
            <a:ext cx="4754525" cy="221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/>
        </p:nvSpPr>
        <p:spPr>
          <a:xfrm>
            <a:off x="512875" y="1740600"/>
            <a:ext cx="601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etapa, debes enfocarte en la creación de las clases y la definición de sus atributos. No es necesario implementar la funcionalidad completa de préstamos y devoluciones en esta fase.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436675" y="387350"/>
            <a:ext cx="822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de oro para la confección de un proyecto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5513" l="23599" r="0" t="3947"/>
          <a:stretch/>
        </p:blipFill>
        <p:spPr>
          <a:xfrm>
            <a:off x="0" y="-110725"/>
            <a:ext cx="9144003" cy="52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88" y="4333450"/>
            <a:ext cx="1903355" cy="7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148854" y="4368778"/>
            <a:ext cx="1708319" cy="62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3353025" y="4488048"/>
            <a:ext cx="1824067" cy="65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682825" y="1634550"/>
            <a:ext cx="35706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35B9E9"/>
                </a:solidFill>
                <a:latin typeface="Calibri"/>
                <a:ea typeface="Calibri"/>
                <a:cs typeface="Calibri"/>
                <a:sym typeface="Calibri"/>
              </a:rPr>
              <a:t>Time-out!</a:t>
            </a:r>
            <a:endParaRPr b="1" sz="4500">
              <a:solidFill>
                <a:srgbClr val="35B9E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-15 min⌛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850" y="1849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900" y="18684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3748350" y="1523700"/>
            <a:ext cx="49788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el proyecto Biblioteca: paquetes y clases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4132" y="4374450"/>
            <a:ext cx="1613251" cy="6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 rotWithShape="1">
          <a:blip r:embed="rId7">
            <a:alphaModFix/>
          </a:blip>
          <a:srcRect b="0" l="826" r="826" t="0"/>
          <a:stretch/>
        </p:blipFill>
        <p:spPr>
          <a:xfrm>
            <a:off x="7256381" y="4404393"/>
            <a:ext cx="1447941" cy="53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 rotWithShape="1">
          <a:blip r:embed="rId8">
            <a:alphaModFix/>
          </a:blip>
          <a:srcRect b="32031" l="0" r="0" t="32034"/>
          <a:stretch/>
        </p:blipFill>
        <p:spPr>
          <a:xfrm>
            <a:off x="4039100" y="4505483"/>
            <a:ext cx="1546051" cy="55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436675" y="387350"/>
            <a:ext cx="814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Biblioteca: paquetes y clases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572275" y="4251938"/>
            <a:ext cx="43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⌚Tiempo: 20 minutos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572275" y="1126250"/>
            <a:ext cx="78702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✍️Consigna: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Eres un profesional en desarrollo POO y te contratan de una reconocida biblioteca municipal para que construyas una aplicación que permita gestionar libros y usuarios.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 a utilizar Eclipse, Java y la arquitectura POO para construir la aplicación.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⚙️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proyecto Java en el IDE (Biblioteca)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los paquetes necesarios para gestionar las clases principales, las clases de servicio y la clase para la interacción con el usuario.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los atributos, constructores y métodos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getter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setter a las clases Libro y Usuario.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436675" y="387350"/>
            <a:ext cx="814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Biblioteca: paquetes y clases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572275" y="4251938"/>
            <a:ext cx="43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⌚Tiempo: 20 minutos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572275" y="1126250"/>
            <a:ext cx="7870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com.miapp.biblioteca.ui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com.miapp.biblioteca.service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com.miapp.biblioteca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Libro: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titulo(String), autor(String), ISBN(String), género(String) y disponible(boolean)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Usuario: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nombre(String), número de identificación(String) y una lista de libros prestados(ArrayList&lt;Libro&gt;)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3824550" y="1769850"/>
            <a:ext cx="49788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¿Alguna </a:t>
            </a:r>
            <a:r>
              <a:rPr b="1" lang="es" sz="50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consulta?</a:t>
            </a:r>
            <a:endParaRPr b="1" sz="50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 de preguntas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1976700" y="1816800"/>
            <a:ext cx="1056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¿?</a:t>
            </a:r>
            <a:endParaRPr sz="31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413" y="4233525"/>
            <a:ext cx="1903355" cy="7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2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148979" y="4268853"/>
            <a:ext cx="1708319" cy="62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3353150" y="4311923"/>
            <a:ext cx="1824067" cy="65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/>
          <p:nvPr/>
        </p:nvSpPr>
        <p:spPr>
          <a:xfrm>
            <a:off x="-65275" y="4274525"/>
            <a:ext cx="9272700" cy="6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2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4253550" y="4332564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210" y="4406695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685" y="4379964"/>
            <a:ext cx="1352414" cy="44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908244" y="2108035"/>
            <a:ext cx="48030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POO en Java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88" y="4333450"/>
            <a:ext cx="1897380" cy="73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148854" y="4368778"/>
            <a:ext cx="1702953" cy="6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3353025" y="4488048"/>
            <a:ext cx="1824067" cy="65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085" y="4506620"/>
            <a:ext cx="1348167" cy="38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560" y="4479889"/>
            <a:ext cx="1348167" cy="4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344025" y="4606825"/>
            <a:ext cx="194400" cy="194400"/>
          </a:xfrm>
          <a:prstGeom prst="ellipse">
            <a:avLst/>
          </a:prstGeom>
          <a:solidFill>
            <a:srgbClr val="EA5F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38425" y="4532850"/>
            <a:ext cx="9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grabada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7805" y="1664808"/>
            <a:ext cx="1199194" cy="119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975250" y="1065075"/>
            <a:ext cx="43116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Calibri"/>
                <a:ea typeface="Calibri"/>
                <a:cs typeface="Calibri"/>
                <a:sym typeface="Calibri"/>
              </a:rPr>
              <a:t>Proyecto Individual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curso se enfoca en la creación de una Biblioteca virtual construido con lenguaje Java y el paradigma de programación orientada a objetos (POO) . Este proyecto podrá ser presentado en tu portafolio. Una oportunidad para destacarte profesionalmente.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88" y="4333450"/>
            <a:ext cx="1903355" cy="7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148854" y="4368778"/>
            <a:ext cx="1708319" cy="62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3353025" y="4488048"/>
            <a:ext cx="1824067" cy="65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344025" y="4605000"/>
            <a:ext cx="194400" cy="194400"/>
          </a:xfrm>
          <a:prstGeom prst="ellipse">
            <a:avLst/>
          </a:prstGeom>
          <a:solidFill>
            <a:srgbClr val="EA5F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38425" y="4531025"/>
            <a:ext cx="9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grabada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7805" y="1664808"/>
            <a:ext cx="1199194" cy="119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7775" y="1999250"/>
            <a:ext cx="734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Proyecto Individual #1</a:t>
            </a:r>
            <a:endParaRPr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837775" y="1586182"/>
            <a:ext cx="8432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Clase 14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88" y="4333450"/>
            <a:ext cx="1903355" cy="7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148854" y="4368778"/>
            <a:ext cx="1708319" cy="62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3353025" y="4488048"/>
            <a:ext cx="1824067" cy="65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1"/>
          <p:cNvCxnSpPr>
            <a:stCxn id="140" idx="2"/>
            <a:endCxn id="141" idx="2"/>
          </p:cNvCxnSpPr>
          <p:nvPr/>
        </p:nvCxnSpPr>
        <p:spPr>
          <a:xfrm>
            <a:off x="738003" y="1685668"/>
            <a:ext cx="0" cy="17721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 txBox="1"/>
          <p:nvPr/>
        </p:nvSpPr>
        <p:spPr>
          <a:xfrm>
            <a:off x="1207259" y="1441925"/>
            <a:ext cx="7361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a crear un proyecto Java POO con sus paquetes estructurados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497300" y="1441946"/>
            <a:ext cx="481406" cy="487443"/>
            <a:chOff x="-1007627" y="1743900"/>
            <a:chExt cx="2655300" cy="2688600"/>
          </a:xfrm>
        </p:grpSpPr>
        <p:sp>
          <p:nvSpPr>
            <p:cNvPr id="144" name="Google Shape;144;p21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1"/>
          <p:cNvSpPr txBox="1"/>
          <p:nvPr/>
        </p:nvSpPr>
        <p:spPr>
          <a:xfrm>
            <a:off x="1207259" y="2032650"/>
            <a:ext cx="7361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y estructurar las clases que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compondrán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497300" y="2032671"/>
            <a:ext cx="481406" cy="487443"/>
            <a:chOff x="-1007627" y="1743900"/>
            <a:chExt cx="2655300" cy="2688600"/>
          </a:xfrm>
        </p:grpSpPr>
        <p:sp>
          <p:nvSpPr>
            <p:cNvPr id="148" name="Google Shape;148;p21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1"/>
          <p:cNvSpPr txBox="1"/>
          <p:nvPr/>
        </p:nvSpPr>
        <p:spPr>
          <a:xfrm>
            <a:off x="1207272" y="2623375"/>
            <a:ext cx="7361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y redactar las clases de manera estratégica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52" name="Google Shape;152;p21"/>
          <p:cNvGrpSpPr/>
          <p:nvPr/>
        </p:nvGrpSpPr>
        <p:grpSpPr>
          <a:xfrm>
            <a:off x="497300" y="2623396"/>
            <a:ext cx="481406" cy="487443"/>
            <a:chOff x="-1007627" y="1743900"/>
            <a:chExt cx="2655300" cy="2688600"/>
          </a:xfrm>
        </p:grpSpPr>
        <p:sp>
          <p:nvSpPr>
            <p:cNvPr id="153" name="Google Shape;153;p21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1"/>
          <p:cNvSpPr txBox="1"/>
          <p:nvPr/>
        </p:nvSpPr>
        <p:spPr>
          <a:xfrm>
            <a:off x="1207259" y="3214100"/>
            <a:ext cx="7361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y formatear el proyecto para que posea una interfaz </a:t>
            </a: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fácil navegación.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497300" y="3214121"/>
            <a:ext cx="481406" cy="487443"/>
            <a:chOff x="-1007627" y="1743900"/>
            <a:chExt cx="2655300" cy="2688600"/>
          </a:xfrm>
        </p:grpSpPr>
        <p:sp>
          <p:nvSpPr>
            <p:cNvPr id="158" name="Google Shape;158;p21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36675" y="387338"/>
            <a:ext cx="41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de aprendizajes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36675" y="827675"/>
            <a:ext cx="41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Hoy lograremos…💡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658125" y="1524725"/>
            <a:ext cx="58134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clase anterior trabajamos 📚: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35B9E9"/>
              </a:buClr>
              <a:buSzPts val="1600"/>
              <a:buFont typeface="Calibri"/>
              <a:buChar char="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y principios básicos de diseño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4253425" y="4432489"/>
            <a:ext cx="1501204" cy="53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085" y="4506620"/>
            <a:ext cx="1352414" cy="3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560" y="4479889"/>
            <a:ext cx="1352414" cy="44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36675" y="387338"/>
            <a:ext cx="41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 clase anterior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436675" y="827675"/>
            <a:ext cx="41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¿En qué trabajamos ayer? 💭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2203025" y="1890050"/>
            <a:ext cx="962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019350" y="3139475"/>
            <a:ext cx="6177600" cy="1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786450" y="1890050"/>
            <a:ext cx="5291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del proyecto Biblioteca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32" y="4374450"/>
            <a:ext cx="1613251" cy="6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7256381" y="4404393"/>
            <a:ext cx="1447941" cy="53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039100" y="4505483"/>
            <a:ext cx="1546051" cy="55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0" y="4374450"/>
            <a:ext cx="9144000" cy="655500"/>
          </a:xfrm>
          <a:prstGeom prst="rect">
            <a:avLst/>
          </a:prstGeom>
          <a:solidFill>
            <a:srgbClr val="CDD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132" y="4374450"/>
            <a:ext cx="1613251" cy="6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826" r="826" t="0"/>
          <a:stretch/>
        </p:blipFill>
        <p:spPr>
          <a:xfrm>
            <a:off x="7256381" y="4404393"/>
            <a:ext cx="1447941" cy="53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5">
            <a:alphaModFix/>
          </a:blip>
          <a:srcRect b="32031" l="0" r="0" t="32034"/>
          <a:stretch/>
        </p:blipFill>
        <p:spPr>
          <a:xfrm>
            <a:off x="4039100" y="4505483"/>
            <a:ext cx="1546051" cy="555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436675" y="297325"/>
            <a:ext cx="78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del proyecto Biblioteca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436675" y="982700"/>
            <a:ext cx="77532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sumergirnos en la estructura del proyecto, es importante comprender los beneficios de una organización adecuada. La estructuración de un proyecto en Java POO proporciona: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Mantenibilidad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código bien organizado es más fácil de mantener. Cada clase se centra en una tarea específica, lo que simplifica la búsqueda y corrección de errores.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Las clases bien definidas se pueden reutilizar en otros proyectos, lo que ahorra tiempo y esfuerzo.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Colaboración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división del código en clases permite que varios desarrolladores trabajen en diferentes partes del proyecto simultáneamente.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Legibilidad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código bien estructurado es más fácil de leer y comprender, lo que facilita la colaboración y la revisión del código.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