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p:regular r:id="rId34"/>
      <p:bold r:id="rId35"/>
      <p:italic r:id="rId36"/>
      <p:boldItalic r:id="rId37"/>
    </p:embeddedFont>
    <p:embeddedFont>
      <p:font typeface="Montserrat Black"/>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39" Type="http://schemas.openxmlformats.org/officeDocument/2006/relationships/font" Target="fonts/MontserratBlack-boldItalic.fntdata"/><Relationship Id="rId16" Type="http://schemas.openxmlformats.org/officeDocument/2006/relationships/slide" Target="slides/slide12.xml"/><Relationship Id="rId38" Type="http://schemas.openxmlformats.org/officeDocument/2006/relationships/font" Target="fonts/MontserratBlack-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a88a163a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a88a163a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a878d0e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a878d0e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a88a163a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ea88a163a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52ee7f49b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52ee7f49b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a88a163a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a88a163a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a88a163a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a88a163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a88a163a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a88a163a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a88a163a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ea88a163a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ea88a163a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ea88a163a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a88a163a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ea88a163a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e52ee7f49b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e52ee7f49b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ea88a163a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ea88a163a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a88a163a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a88a163a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a88a163a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a88a163a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a88a163a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ea88a163a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a88a163a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ea88a163a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52ee7f49b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e52ee7f49b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52ee7f49b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52ee7f49b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f2e99899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7f2e99899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e52ee7f49b_0_2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e52ee7f49b_0_2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52ee7f49b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52ee7f49b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52ee7f49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g1e52ee7f49b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52ee7f49b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52ee7f49b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52ee7f49b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52ee7f49b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52ee7f49b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52ee7f49b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52ee7f49b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52ee7f49b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a88a163a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a88a163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a88a163a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a88a163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2" cy="5143501"/>
          </a:xfrm>
          <a:prstGeom prst="rect">
            <a:avLst/>
          </a:prstGeom>
          <a:noFill/>
          <a:ln>
            <a:noFill/>
          </a:ln>
        </p:spPr>
      </p:pic>
      <p:sp>
        <p:nvSpPr>
          <p:cNvPr id="52" name="Google Shape;52;p13"/>
          <p:cNvSpPr txBox="1"/>
          <p:nvPr>
            <p:ph type="title"/>
          </p:nvPr>
        </p:nvSpPr>
        <p:spPr>
          <a:xfrm>
            <a:off x="2255921" y="2074862"/>
            <a:ext cx="5913600" cy="993900"/>
          </a:xfrm>
          <a:prstGeom prst="rect">
            <a:avLst/>
          </a:prstGeom>
          <a:noFill/>
          <a:ln>
            <a:noFill/>
          </a:ln>
        </p:spPr>
        <p:txBody>
          <a:bodyPr anchorCtr="0" anchor="b"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6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1" type="body"/>
          </p:nvPr>
        </p:nvSpPr>
        <p:spPr>
          <a:xfrm>
            <a:off x="2255920" y="3756512"/>
            <a:ext cx="6513300" cy="137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2" type="body"/>
          </p:nvPr>
        </p:nvSpPr>
        <p:spPr>
          <a:xfrm>
            <a:off x="2255921" y="3068637"/>
            <a:ext cx="8432100" cy="687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2800"/>
              <a:buFont typeface="Arial"/>
              <a:buNone/>
              <a:defRPr b="1" i="0" sz="2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Horizontal izquierda">
  <p:cSld name="1_Section title and description 2_1">
    <p:spTree>
      <p:nvGrpSpPr>
        <p:cNvPr id="55" name="Shape 55"/>
        <p:cNvGrpSpPr/>
        <p:nvPr/>
      </p:nvGrpSpPr>
      <p:grpSpPr>
        <a:xfrm>
          <a:off x="0" y="0"/>
          <a:ext cx="0" cy="0"/>
          <a:chOff x="0" y="0"/>
          <a:chExt cx="0" cy="0"/>
        </a:xfrm>
      </p:grpSpPr>
      <p:sp>
        <p:nvSpPr>
          <p:cNvPr id="56" name="Google Shape;56;p14"/>
          <p:cNvSpPr/>
          <p:nvPr/>
        </p:nvSpPr>
        <p:spPr>
          <a:xfrm flipH="1">
            <a:off x="0" y="-125"/>
            <a:ext cx="9144000" cy="111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txBox="1"/>
          <p:nvPr>
            <p:ph type="title"/>
          </p:nvPr>
        </p:nvSpPr>
        <p:spPr>
          <a:xfrm>
            <a:off x="388231" y="180000"/>
            <a:ext cx="5200200" cy="878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Encode Sans"/>
              <a:buNone/>
              <a:defRPr b="1" i="0" sz="2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58" name="Google Shape;58;p14"/>
          <p:cNvSpPr txBox="1"/>
          <p:nvPr>
            <p:ph idx="1" type="subTitle"/>
          </p:nvPr>
        </p:nvSpPr>
        <p:spPr>
          <a:xfrm>
            <a:off x="388231" y="1299817"/>
            <a:ext cx="4045200" cy="509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100"/>
              <a:buFont typeface="Roboto Medium"/>
              <a:buNone/>
              <a:defRPr b="1" i="0" sz="14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9" name="Google Shape;59;p14"/>
          <p:cNvSpPr txBox="1"/>
          <p:nvPr>
            <p:ph idx="2" type="body"/>
          </p:nvPr>
        </p:nvSpPr>
        <p:spPr>
          <a:xfrm>
            <a:off x="388231" y="1943190"/>
            <a:ext cx="5584800" cy="2720100"/>
          </a:xfrm>
          <a:prstGeom prst="rect">
            <a:avLst/>
          </a:prstGeom>
          <a:noFill/>
          <a:ln>
            <a:noFill/>
          </a:ln>
        </p:spPr>
        <p:txBody>
          <a:bodyPr anchorCtr="0" anchor="t" bIns="91425" lIns="91425" spcFirstLastPara="1" rIns="91425" wrap="square" tIns="91425">
            <a:noAutofit/>
          </a:bodyPr>
          <a:lstStyle>
            <a:lvl1pPr indent="-347345" lvl="0" marL="457200" marR="0" rtl="0" algn="l">
              <a:lnSpc>
                <a:spcPct val="115000"/>
              </a:lnSpc>
              <a:spcBef>
                <a:spcPts val="0"/>
              </a:spcBef>
              <a:spcAft>
                <a:spcPts val="0"/>
              </a:spcAft>
              <a:buClr>
                <a:srgbClr val="37BBED"/>
              </a:buClr>
              <a:buSzPts val="1870"/>
              <a:buFont typeface="Noto Sans Symbols"/>
              <a:buChar char="▪"/>
              <a:defRPr b="0" i="0" sz="1100" u="none" cap="none" strike="noStrike">
                <a:solidFill>
                  <a:srgbClr val="595959"/>
                </a:solidFill>
                <a:latin typeface="Calibri"/>
                <a:ea typeface="Calibri"/>
                <a:cs typeface="Calibri"/>
                <a:sym typeface="Calibri"/>
              </a:defRPr>
            </a:lvl1pPr>
            <a:lvl2pPr indent="-317500" lvl="1" marL="914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2pPr>
            <a:lvl3pPr indent="-317500" lvl="2" marL="1371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1" name="Google Shape;61;p14"/>
          <p:cNvPicPr preferRelativeResize="0"/>
          <p:nvPr/>
        </p:nvPicPr>
        <p:blipFill rotWithShape="1">
          <a:blip r:embed="rId2">
            <a:alphaModFix/>
          </a:blip>
          <a:srcRect b="0" l="0" r="0" t="0"/>
          <a:stretch/>
        </p:blipFill>
        <p:spPr>
          <a:xfrm>
            <a:off x="6907331" y="-163"/>
            <a:ext cx="2236671" cy="111329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62" name="Shape 62"/>
        <p:cNvGrpSpPr/>
        <p:nvPr/>
      </p:nvGrpSpPr>
      <p:grpSpPr>
        <a:xfrm>
          <a:off x="0" y="0"/>
          <a:ext cx="0" cy="0"/>
          <a:chOff x="0" y="0"/>
          <a:chExt cx="0" cy="0"/>
        </a:xfrm>
      </p:grpSpPr>
      <p:sp>
        <p:nvSpPr>
          <p:cNvPr id="63" name="Google Shape;63;p15"/>
          <p:cNvSpPr/>
          <p:nvPr/>
        </p:nvSpPr>
        <p:spPr>
          <a:xfrm flipH="1">
            <a:off x="-78" y="-125"/>
            <a:ext cx="26649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65" name="Google Shape;65;p15"/>
          <p:cNvSpPr txBox="1"/>
          <p:nvPr>
            <p:ph idx="1" type="subTitle"/>
          </p:nvPr>
        </p:nvSpPr>
        <p:spPr>
          <a:xfrm>
            <a:off x="3087076" y="480033"/>
            <a:ext cx="4045200" cy="509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100"/>
              <a:buFont typeface="Encode Sans Condensed Thin"/>
              <a:buNone/>
              <a:defRPr b="0" i="0" sz="14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6" name="Google Shape;66;p15"/>
          <p:cNvSpPr txBox="1"/>
          <p:nvPr>
            <p:ph idx="2" type="body"/>
          </p:nvPr>
        </p:nvSpPr>
        <p:spPr>
          <a:xfrm>
            <a:off x="3087076" y="1214846"/>
            <a:ext cx="5584800" cy="3204300"/>
          </a:xfrm>
          <a:prstGeom prst="rect">
            <a:avLst/>
          </a:prstGeom>
          <a:noFill/>
          <a:ln>
            <a:noFill/>
          </a:ln>
        </p:spPr>
        <p:txBody>
          <a:bodyPr anchorCtr="0" anchor="t" bIns="91425" lIns="91425" spcFirstLastPara="1" rIns="91425" wrap="square" tIns="91425">
            <a:noAutofit/>
          </a:bodyPr>
          <a:lstStyle>
            <a:lvl1pPr indent="-347345" lvl="0" marL="457200" marR="0" rtl="0" algn="l">
              <a:lnSpc>
                <a:spcPct val="115000"/>
              </a:lnSpc>
              <a:spcBef>
                <a:spcPts val="0"/>
              </a:spcBef>
              <a:spcAft>
                <a:spcPts val="0"/>
              </a:spcAft>
              <a:buClr>
                <a:srgbClr val="37BBED"/>
              </a:buClr>
              <a:buSzPts val="1870"/>
              <a:buFont typeface="Noto Sans Symbols"/>
              <a:buChar char="▪"/>
              <a:defRPr b="0" i="0" sz="1100" u="none" cap="none" strike="noStrike">
                <a:solidFill>
                  <a:srgbClr val="595959"/>
                </a:solidFill>
                <a:latin typeface="Calibri"/>
                <a:ea typeface="Calibri"/>
                <a:cs typeface="Calibri"/>
                <a:sym typeface="Calibri"/>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pic>
        <p:nvPicPr>
          <p:cNvPr id="67" name="Google Shape;67;p15"/>
          <p:cNvPicPr preferRelativeResize="0"/>
          <p:nvPr/>
        </p:nvPicPr>
        <p:blipFill rotWithShape="1">
          <a:blip r:embed="rId2">
            <a:alphaModFix/>
          </a:blip>
          <a:srcRect b="0" l="0" r="0" t="0"/>
          <a:stretch/>
        </p:blipFill>
        <p:spPr>
          <a:xfrm>
            <a:off x="-1" y="-163"/>
            <a:ext cx="2310064" cy="1149829"/>
          </a:xfrm>
          <a:prstGeom prst="rect">
            <a:avLst/>
          </a:prstGeom>
          <a:noFill/>
          <a:ln>
            <a:noFill/>
          </a:ln>
        </p:spPr>
      </p:pic>
      <p:cxnSp>
        <p:nvCxnSpPr>
          <p:cNvPr id="68" name="Google Shape;68;p15"/>
          <p:cNvCxnSpPr/>
          <p:nvPr/>
        </p:nvCxnSpPr>
        <p:spPr>
          <a:xfrm rot="10800000">
            <a:off x="297625" y="2523823"/>
            <a:ext cx="1553400" cy="0"/>
          </a:xfrm>
          <a:prstGeom prst="straightConnector1">
            <a:avLst/>
          </a:prstGeom>
          <a:noFill/>
          <a:ln cap="flat" cmpd="sng" w="9525">
            <a:solidFill>
              <a:srgbClr val="3A4950"/>
            </a:solidFill>
            <a:prstDash val="solid"/>
            <a:round/>
            <a:headEnd len="sm" w="sm" type="none"/>
            <a:tailEnd len="sm" w="sm" type="none"/>
          </a:ln>
        </p:spPr>
      </p:cxnSp>
      <p:sp>
        <p:nvSpPr>
          <p:cNvPr id="69" name="Google Shape;69;p15"/>
          <p:cNvSpPr txBox="1"/>
          <p:nvPr>
            <p:ph idx="3" type="body"/>
          </p:nvPr>
        </p:nvSpPr>
        <p:spPr>
          <a:xfrm>
            <a:off x="282385" y="2677516"/>
            <a:ext cx="2220300" cy="21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600"/>
              <a:buFont typeface="Arial"/>
              <a:buNone/>
              <a:defRPr b="0" i="0" sz="16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15"/>
          <p:cNvSpPr txBox="1"/>
          <p:nvPr>
            <p:ph type="title"/>
          </p:nvPr>
        </p:nvSpPr>
        <p:spPr>
          <a:xfrm>
            <a:off x="275125" y="1603642"/>
            <a:ext cx="2389800" cy="1275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Encode Sans"/>
              <a:buNone/>
              <a:defRPr b="1" i="0" sz="2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8.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8.png"/><Relationship Id="rId7" Type="http://schemas.openxmlformats.org/officeDocument/2006/relationships/image" Target="../media/image2.png"/><Relationship Id="rId8"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jpg"/><Relationship Id="rId4"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8.png"/><Relationship Id="rId7" Type="http://schemas.openxmlformats.org/officeDocument/2006/relationships/image" Target="../media/image2.png"/><Relationship Id="rId8"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8.png"/><Relationship Id="rId7" Type="http://schemas.openxmlformats.org/officeDocument/2006/relationships/image" Target="../media/image2.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8.png"/><Relationship Id="rId7" Type="http://schemas.openxmlformats.org/officeDocument/2006/relationships/image" Target="../media/image2.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4">
            <a:alphaModFix/>
          </a:blip>
          <a:srcRect b="33630" l="0" r="0" t="30435"/>
          <a:stretch/>
        </p:blipFill>
        <p:spPr>
          <a:xfrm>
            <a:off x="425200" y="4212225"/>
            <a:ext cx="2084198" cy="748923"/>
          </a:xfrm>
          <a:prstGeom prst="rect">
            <a:avLst/>
          </a:prstGeom>
          <a:noFill/>
          <a:ln>
            <a:noFill/>
          </a:ln>
        </p:spPr>
      </p:pic>
      <p:pic>
        <p:nvPicPr>
          <p:cNvPr id="76" name="Google Shape;76;p16"/>
          <p:cNvPicPr preferRelativeResize="0"/>
          <p:nvPr/>
        </p:nvPicPr>
        <p:blipFill>
          <a:blip r:embed="rId5">
            <a:alphaModFix/>
          </a:blip>
          <a:stretch>
            <a:fillRect/>
          </a:stretch>
        </p:blipFill>
        <p:spPr>
          <a:xfrm>
            <a:off x="4274456" y="4286461"/>
            <a:ext cx="1877627" cy="543077"/>
          </a:xfrm>
          <a:prstGeom prst="rect">
            <a:avLst/>
          </a:prstGeom>
          <a:noFill/>
          <a:ln>
            <a:noFill/>
          </a:ln>
        </p:spPr>
      </p:pic>
      <p:pic>
        <p:nvPicPr>
          <p:cNvPr id="77" name="Google Shape;77;p16"/>
          <p:cNvPicPr preferRelativeResize="0"/>
          <p:nvPr/>
        </p:nvPicPr>
        <p:blipFill>
          <a:blip r:embed="rId6">
            <a:alphaModFix/>
          </a:blip>
          <a:stretch>
            <a:fillRect/>
          </a:stretch>
        </p:blipFill>
        <p:spPr>
          <a:xfrm>
            <a:off x="6428173" y="4212231"/>
            <a:ext cx="1877628" cy="6173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p:nvPr/>
        </p:nvSpPr>
        <p:spPr>
          <a:xfrm>
            <a:off x="0" y="4374450"/>
            <a:ext cx="9144000" cy="655500"/>
          </a:xfrm>
          <a:prstGeom prst="rect">
            <a:avLst/>
          </a:prstGeom>
          <a:solidFill>
            <a:srgbClr val="CDD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5"/>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192" name="Google Shape;192;p25"/>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193" name="Google Shape;193;p25"/>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194" name="Google Shape;194;p25"/>
          <p:cNvSpPr txBox="1"/>
          <p:nvPr/>
        </p:nvSpPr>
        <p:spPr>
          <a:xfrm>
            <a:off x="436675" y="297325"/>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Clase de Servicio</a:t>
            </a:r>
            <a:endParaRPr/>
          </a:p>
        </p:txBody>
      </p:sp>
      <p:sp>
        <p:nvSpPr>
          <p:cNvPr id="195" name="Google Shape;195;p25"/>
          <p:cNvSpPr txBox="1"/>
          <p:nvPr/>
        </p:nvSpPr>
        <p:spPr>
          <a:xfrm>
            <a:off x="504625" y="1081400"/>
            <a:ext cx="7753200" cy="310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Beneficios de Utilizar Clases de Servicio:</a:t>
            </a:r>
            <a:endParaRPr b="1" sz="1600">
              <a:solidFill>
                <a:schemeClr val="dk1"/>
              </a:solidFill>
              <a:latin typeface="Calibri"/>
              <a:ea typeface="Calibri"/>
              <a:cs typeface="Calibri"/>
              <a:sym typeface="Calibri"/>
            </a:endParaRPr>
          </a:p>
          <a:p>
            <a:pPr indent="-330200" lvl="0" marL="457200" rtl="0" algn="l">
              <a:lnSpc>
                <a:spcPct val="115000"/>
              </a:lnSpc>
              <a:spcBef>
                <a:spcPts val="1000"/>
              </a:spcBef>
              <a:spcAft>
                <a:spcPts val="0"/>
              </a:spcAft>
              <a:buClr>
                <a:schemeClr val="dk1"/>
              </a:buClr>
              <a:buSzPts val="1600"/>
              <a:buFont typeface="Calibri"/>
              <a:buChar char="●"/>
            </a:pPr>
            <a:r>
              <a:rPr b="1" lang="es" sz="1600">
                <a:solidFill>
                  <a:schemeClr val="dk1"/>
                </a:solidFill>
                <a:latin typeface="Calibri"/>
                <a:ea typeface="Calibri"/>
                <a:cs typeface="Calibri"/>
                <a:sym typeface="Calibri"/>
              </a:rPr>
              <a:t>Separación de Responsabilidades: </a:t>
            </a:r>
            <a:r>
              <a:rPr lang="es" sz="1600">
                <a:solidFill>
                  <a:schemeClr val="dk1"/>
                </a:solidFill>
                <a:latin typeface="Calibri"/>
                <a:ea typeface="Calibri"/>
                <a:cs typeface="Calibri"/>
                <a:sym typeface="Calibri"/>
              </a:rPr>
              <a:t>lo que facilita el mantenimiento y la escalabilidad. La lógica de negocio se encuentra en un lugar centralizado y no se dispersa por toda la aplicación.</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s" sz="1600">
                <a:solidFill>
                  <a:schemeClr val="dk1"/>
                </a:solidFill>
                <a:latin typeface="Calibri"/>
                <a:ea typeface="Calibri"/>
                <a:cs typeface="Calibri"/>
                <a:sym typeface="Calibri"/>
              </a:rPr>
              <a:t>Reutilización de Código: </a:t>
            </a:r>
            <a:r>
              <a:rPr lang="es" sz="1600">
                <a:solidFill>
                  <a:schemeClr val="dk1"/>
                </a:solidFill>
                <a:latin typeface="Calibri"/>
                <a:ea typeface="Calibri"/>
                <a:cs typeface="Calibri"/>
                <a:sym typeface="Calibri"/>
              </a:rPr>
              <a:t>Al encapsular la lógica de negocio en una clase de servicio, esa lógica se puede reutilizar en diferentes partes de la aplicación. Esto ahorra tiempo y evita la duplicación de código.</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s" sz="1600">
                <a:solidFill>
                  <a:schemeClr val="dk1"/>
                </a:solidFill>
                <a:latin typeface="Calibri"/>
                <a:ea typeface="Calibri"/>
                <a:cs typeface="Calibri"/>
                <a:sym typeface="Calibri"/>
              </a:rPr>
              <a:t>Facilita Pruebas Unitarias: </a:t>
            </a:r>
            <a:r>
              <a:rPr lang="es" sz="1600">
                <a:solidFill>
                  <a:schemeClr val="dk1"/>
                </a:solidFill>
                <a:latin typeface="Calibri"/>
                <a:ea typeface="Calibri"/>
                <a:cs typeface="Calibri"/>
                <a:sym typeface="Calibri"/>
              </a:rPr>
              <a:t>Las clases de servicio se pueden probar de manera aislada, lo que facilita la realización de pruebas unitarias para verificar el funcionamiento correcto de las operaciones de la lógica de negocio</a:t>
            </a:r>
            <a:r>
              <a:rPr b="1" lang="es" sz="1600">
                <a:solidFill>
                  <a:schemeClr val="dk1"/>
                </a:solidFill>
                <a:latin typeface="Calibri"/>
                <a:ea typeface="Calibri"/>
                <a:cs typeface="Calibri"/>
                <a:sym typeface="Calibri"/>
              </a:rPr>
              <a:t>.</a:t>
            </a:r>
            <a:endParaRPr b="1"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6"/>
          <p:cNvSpPr txBox="1"/>
          <p:nvPr/>
        </p:nvSpPr>
        <p:spPr>
          <a:xfrm>
            <a:off x="2203025" y="1890050"/>
            <a:ext cx="962400" cy="85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6000">
                <a:solidFill>
                  <a:schemeClr val="dk1"/>
                </a:solidFill>
                <a:latin typeface="Calibri"/>
                <a:ea typeface="Calibri"/>
                <a:cs typeface="Calibri"/>
                <a:sym typeface="Calibri"/>
              </a:rPr>
              <a:t>2</a:t>
            </a:r>
            <a:r>
              <a:rPr b="1" lang="es" sz="6000">
                <a:solidFill>
                  <a:schemeClr val="dk1"/>
                </a:solidFill>
                <a:latin typeface="Calibri"/>
                <a:ea typeface="Calibri"/>
                <a:cs typeface="Calibri"/>
                <a:sym typeface="Calibri"/>
              </a:rPr>
              <a:t>.</a:t>
            </a:r>
            <a:endParaRPr>
              <a:solidFill>
                <a:schemeClr val="dk1"/>
              </a:solidFill>
            </a:endParaRPr>
          </a:p>
        </p:txBody>
      </p:sp>
      <p:sp>
        <p:nvSpPr>
          <p:cNvPr id="201" name="Google Shape;201;p26"/>
          <p:cNvSpPr/>
          <p:nvPr/>
        </p:nvSpPr>
        <p:spPr>
          <a:xfrm>
            <a:off x="3019350" y="3139475"/>
            <a:ext cx="6177600" cy="11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txBox="1"/>
          <p:nvPr/>
        </p:nvSpPr>
        <p:spPr>
          <a:xfrm>
            <a:off x="3786450" y="1890050"/>
            <a:ext cx="5291700" cy="85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5000">
                <a:solidFill>
                  <a:schemeClr val="lt1"/>
                </a:solidFill>
                <a:latin typeface="Calibri"/>
                <a:ea typeface="Calibri"/>
                <a:cs typeface="Calibri"/>
                <a:sym typeface="Calibri"/>
              </a:rPr>
              <a:t>Operaciones CRUD</a:t>
            </a:r>
            <a:endParaRPr sz="5000">
              <a:solidFill>
                <a:schemeClr val="lt1"/>
              </a:solidFill>
            </a:endParaRPr>
          </a:p>
        </p:txBody>
      </p:sp>
      <p:pic>
        <p:nvPicPr>
          <p:cNvPr id="203" name="Google Shape;203;p26"/>
          <p:cNvPicPr preferRelativeResize="0"/>
          <p:nvPr/>
        </p:nvPicPr>
        <p:blipFill>
          <a:blip r:embed="rId4">
            <a:alphaModFix/>
          </a:blip>
          <a:stretch>
            <a:fillRect/>
          </a:stretch>
        </p:blipFill>
        <p:spPr>
          <a:xfrm>
            <a:off x="5614132" y="4374450"/>
            <a:ext cx="1613251" cy="621990"/>
          </a:xfrm>
          <a:prstGeom prst="rect">
            <a:avLst/>
          </a:prstGeom>
          <a:noFill/>
          <a:ln>
            <a:noFill/>
          </a:ln>
        </p:spPr>
      </p:pic>
      <p:pic>
        <p:nvPicPr>
          <p:cNvPr id="204" name="Google Shape;204;p26"/>
          <p:cNvPicPr preferRelativeResize="0"/>
          <p:nvPr/>
        </p:nvPicPr>
        <p:blipFill rotWithShape="1">
          <a:blip r:embed="rId5">
            <a:alphaModFix/>
          </a:blip>
          <a:srcRect b="0" l="826" r="826" t="0"/>
          <a:stretch/>
        </p:blipFill>
        <p:spPr>
          <a:xfrm>
            <a:off x="7256381" y="4404393"/>
            <a:ext cx="1447941" cy="531254"/>
          </a:xfrm>
          <a:prstGeom prst="rect">
            <a:avLst/>
          </a:prstGeom>
          <a:noFill/>
          <a:ln>
            <a:noFill/>
          </a:ln>
        </p:spPr>
      </p:pic>
      <p:pic>
        <p:nvPicPr>
          <p:cNvPr id="205" name="Google Shape;205;p26"/>
          <p:cNvPicPr preferRelativeResize="0"/>
          <p:nvPr/>
        </p:nvPicPr>
        <p:blipFill rotWithShape="1">
          <a:blip r:embed="rId6">
            <a:alphaModFix/>
          </a:blip>
          <a:srcRect b="32031" l="0" r="0" t="32034"/>
          <a:stretch/>
        </p:blipFill>
        <p:spPr>
          <a:xfrm>
            <a:off x="4039100" y="4505483"/>
            <a:ext cx="1546051" cy="5555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nvSpPr>
        <p:spPr>
          <a:xfrm>
            <a:off x="436675" y="387350"/>
            <a:ext cx="822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Operaciones CRUD</a:t>
            </a:r>
            <a:endParaRPr/>
          </a:p>
        </p:txBody>
      </p:sp>
      <p:sp>
        <p:nvSpPr>
          <p:cNvPr id="211" name="Google Shape;211;p27"/>
          <p:cNvSpPr txBox="1"/>
          <p:nvPr/>
        </p:nvSpPr>
        <p:spPr>
          <a:xfrm>
            <a:off x="436675" y="1272550"/>
            <a:ext cx="73551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Calibri"/>
                <a:ea typeface="Calibri"/>
                <a:cs typeface="Calibri"/>
                <a:sym typeface="Calibri"/>
              </a:rPr>
              <a:t>La clase de Servicio se crea como una clase común y corriente, pero que se va a encargar de crear los objetos y va a tener todos los métodos necesarios para la utilización y gestión de ese objeto. </a:t>
            </a:r>
            <a:endParaRPr sz="1600">
              <a:solidFill>
                <a:schemeClr val="dk1"/>
              </a:solidFill>
              <a:latin typeface="Calibri"/>
              <a:ea typeface="Calibri"/>
              <a:cs typeface="Calibri"/>
              <a:sym typeface="Calibri"/>
            </a:endParaRPr>
          </a:p>
          <a:p>
            <a:pPr indent="0" lvl="0" marL="0" rtl="0" algn="l">
              <a:spcBef>
                <a:spcPts val="1000"/>
              </a:spcBef>
              <a:spcAft>
                <a:spcPts val="0"/>
              </a:spcAft>
              <a:buNone/>
            </a:pPr>
            <a:r>
              <a:rPr lang="es" sz="1600">
                <a:solidFill>
                  <a:schemeClr val="dk1"/>
                </a:solidFill>
                <a:latin typeface="Calibri"/>
                <a:ea typeface="Calibri"/>
                <a:cs typeface="Calibri"/>
                <a:sym typeface="Calibri"/>
              </a:rPr>
              <a:t>Supongamos que necesitamos un método que le sume un valor x a un atributo del objeto, este método estará en la clase de servicio (también llamada clase de control).</a:t>
            </a:r>
            <a:endParaRPr sz="1600">
              <a:solidFill>
                <a:schemeClr val="dk1"/>
              </a:solidFill>
              <a:latin typeface="Calibri"/>
              <a:ea typeface="Calibri"/>
              <a:cs typeface="Calibri"/>
              <a:sym typeface="Calibri"/>
            </a:endParaRPr>
          </a:p>
          <a:p>
            <a:pPr indent="0" lvl="0" marL="0" rtl="0" algn="l">
              <a:spcBef>
                <a:spcPts val="1000"/>
              </a:spcBef>
              <a:spcAft>
                <a:spcPts val="0"/>
              </a:spcAft>
              <a:buNone/>
            </a:pPr>
            <a:r>
              <a:rPr lang="es" sz="1600">
                <a:solidFill>
                  <a:schemeClr val="dk1"/>
                </a:solidFill>
                <a:latin typeface="Calibri"/>
                <a:ea typeface="Calibri"/>
                <a:cs typeface="Calibri"/>
                <a:sym typeface="Calibri"/>
              </a:rPr>
              <a:t>Se recomienda siempre crear una clase control, por cada clase que tengamos: si tenemos las clases Libro y Usuario, crearemos una clase control para cada una, es decir, clase LibroServicio y clase UsuarioServicio. </a:t>
            </a:r>
            <a:endParaRPr sz="1600">
              <a:solidFill>
                <a:schemeClr val="dk1"/>
              </a:solidFill>
              <a:latin typeface="Calibri"/>
              <a:ea typeface="Calibri"/>
              <a:cs typeface="Calibri"/>
              <a:sym typeface="Calibri"/>
            </a:endParaRPr>
          </a:p>
          <a:p>
            <a:pPr indent="0" lvl="0" marL="0" rtl="0" algn="l">
              <a:spcBef>
                <a:spcPts val="1000"/>
              </a:spcBef>
              <a:spcAft>
                <a:spcPts val="1000"/>
              </a:spcAft>
              <a:buNone/>
            </a:pPr>
            <a:r>
              <a:rPr lang="es" sz="1600">
                <a:solidFill>
                  <a:schemeClr val="dk1"/>
                </a:solidFill>
                <a:latin typeface="Calibri"/>
                <a:ea typeface="Calibri"/>
                <a:cs typeface="Calibri"/>
                <a:sym typeface="Calibri"/>
              </a:rPr>
              <a:t>La idea es que cada clase de servicio se encargue de solo una clase modelo.</a:t>
            </a:r>
            <a:endParaRPr sz="1600">
              <a:solidFill>
                <a:schemeClr val="dk1"/>
              </a:solidFill>
              <a:latin typeface="Calibri"/>
              <a:ea typeface="Calibri"/>
              <a:cs typeface="Calibri"/>
              <a:sym typeface="Calibri"/>
            </a:endParaRPr>
          </a:p>
        </p:txBody>
      </p:sp>
      <p:sp>
        <p:nvSpPr>
          <p:cNvPr id="212" name="Google Shape;212;p27"/>
          <p:cNvSpPr/>
          <p:nvPr/>
        </p:nvSpPr>
        <p:spPr>
          <a:xfrm>
            <a:off x="0" y="4374450"/>
            <a:ext cx="9144000" cy="655500"/>
          </a:xfrm>
          <a:prstGeom prst="rect">
            <a:avLst/>
          </a:prstGeom>
          <a:solidFill>
            <a:srgbClr val="CDD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27"/>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214" name="Google Shape;214;p27"/>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215" name="Google Shape;215;p27"/>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nvSpPr>
        <p:spPr>
          <a:xfrm>
            <a:off x="436675" y="387350"/>
            <a:ext cx="822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Operaciones CRUD</a:t>
            </a:r>
            <a:endParaRPr/>
          </a:p>
        </p:txBody>
      </p:sp>
      <p:sp>
        <p:nvSpPr>
          <p:cNvPr id="221" name="Google Shape;221;p28"/>
          <p:cNvSpPr txBox="1"/>
          <p:nvPr/>
        </p:nvSpPr>
        <p:spPr>
          <a:xfrm>
            <a:off x="436675" y="1206375"/>
            <a:ext cx="7355100" cy="29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600">
                <a:solidFill>
                  <a:schemeClr val="dk1"/>
                </a:solidFill>
                <a:latin typeface="Calibri"/>
                <a:ea typeface="Calibri"/>
                <a:cs typeface="Calibri"/>
                <a:sym typeface="Calibri"/>
              </a:rPr>
              <a:t>Operaciones CRUD</a:t>
            </a:r>
            <a:endParaRPr b="1" sz="1600">
              <a:solidFill>
                <a:schemeClr val="dk1"/>
              </a:solidFill>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lang="es" sz="1600">
                <a:solidFill>
                  <a:schemeClr val="dk1"/>
                </a:solidFill>
                <a:latin typeface="Calibri"/>
                <a:ea typeface="Calibri"/>
                <a:cs typeface="Calibri"/>
                <a:sym typeface="Calibri"/>
              </a:rPr>
              <a:t>Las operaciones CRUD son fundamentales en la gestión de datos. En este contexto, CRUD se refiere a:</a:t>
            </a:r>
            <a:endParaRPr sz="1600">
              <a:solidFill>
                <a:schemeClr val="dk1"/>
              </a:solidFill>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b="1" lang="es" sz="1600">
                <a:solidFill>
                  <a:schemeClr val="dk1"/>
                </a:solidFill>
                <a:latin typeface="Calibri"/>
                <a:ea typeface="Calibri"/>
                <a:cs typeface="Calibri"/>
                <a:sym typeface="Calibri"/>
              </a:rPr>
              <a:t>C</a:t>
            </a:r>
            <a:r>
              <a:rPr lang="es" sz="1600">
                <a:solidFill>
                  <a:schemeClr val="dk1"/>
                </a:solidFill>
                <a:latin typeface="Calibri"/>
                <a:ea typeface="Calibri"/>
                <a:cs typeface="Calibri"/>
                <a:sym typeface="Calibri"/>
              </a:rPr>
              <a:t>rear: </a:t>
            </a:r>
            <a:r>
              <a:rPr b="1" lang="es" sz="1600">
                <a:solidFill>
                  <a:schemeClr val="dk1"/>
                </a:solidFill>
                <a:latin typeface="Calibri"/>
                <a:ea typeface="Calibri"/>
                <a:cs typeface="Calibri"/>
                <a:sym typeface="Calibri"/>
              </a:rPr>
              <a:t>Agregar </a:t>
            </a:r>
            <a:r>
              <a:rPr lang="es" sz="1600">
                <a:solidFill>
                  <a:schemeClr val="dk1"/>
                </a:solidFill>
                <a:latin typeface="Calibri"/>
                <a:ea typeface="Calibri"/>
                <a:cs typeface="Calibri"/>
                <a:sym typeface="Calibri"/>
              </a:rPr>
              <a:t>nuevos registros (objetos) a la base de datos.</a:t>
            </a:r>
            <a:endParaRPr sz="1600">
              <a:solidFill>
                <a:schemeClr val="dk1"/>
              </a:solidFill>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b="1" lang="es" sz="1600">
                <a:solidFill>
                  <a:schemeClr val="dk1"/>
                </a:solidFill>
                <a:latin typeface="Calibri"/>
                <a:ea typeface="Calibri"/>
                <a:cs typeface="Calibri"/>
                <a:sym typeface="Calibri"/>
              </a:rPr>
              <a:t>R</a:t>
            </a:r>
            <a:r>
              <a:rPr lang="es" sz="1600">
                <a:solidFill>
                  <a:schemeClr val="dk1"/>
                </a:solidFill>
                <a:latin typeface="Calibri"/>
                <a:ea typeface="Calibri"/>
                <a:cs typeface="Calibri"/>
                <a:sym typeface="Calibri"/>
              </a:rPr>
              <a:t>ead: </a:t>
            </a:r>
            <a:r>
              <a:rPr b="1" lang="es" sz="1600">
                <a:solidFill>
                  <a:schemeClr val="dk1"/>
                </a:solidFill>
                <a:latin typeface="Calibri"/>
                <a:ea typeface="Calibri"/>
                <a:cs typeface="Calibri"/>
                <a:sym typeface="Calibri"/>
              </a:rPr>
              <a:t>Leer </a:t>
            </a:r>
            <a:r>
              <a:rPr lang="es" sz="1600">
                <a:solidFill>
                  <a:schemeClr val="dk1"/>
                </a:solidFill>
                <a:latin typeface="Calibri"/>
                <a:ea typeface="Calibri"/>
                <a:cs typeface="Calibri"/>
                <a:sym typeface="Calibri"/>
              </a:rPr>
              <a:t>(consultar) registros de la base de datos.</a:t>
            </a:r>
            <a:endParaRPr sz="1600">
              <a:solidFill>
                <a:schemeClr val="dk1"/>
              </a:solidFill>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b="1" lang="es" sz="1600">
                <a:solidFill>
                  <a:schemeClr val="dk1"/>
                </a:solidFill>
                <a:latin typeface="Calibri"/>
                <a:ea typeface="Calibri"/>
                <a:cs typeface="Calibri"/>
                <a:sym typeface="Calibri"/>
              </a:rPr>
              <a:t>U</a:t>
            </a:r>
            <a:r>
              <a:rPr lang="es" sz="1600">
                <a:solidFill>
                  <a:schemeClr val="dk1"/>
                </a:solidFill>
                <a:latin typeface="Calibri"/>
                <a:ea typeface="Calibri"/>
                <a:cs typeface="Calibri"/>
                <a:sym typeface="Calibri"/>
              </a:rPr>
              <a:t>pdate: </a:t>
            </a:r>
            <a:r>
              <a:rPr b="1" lang="es" sz="1600">
                <a:solidFill>
                  <a:schemeClr val="dk1"/>
                </a:solidFill>
                <a:latin typeface="Calibri"/>
                <a:ea typeface="Calibri"/>
                <a:cs typeface="Calibri"/>
                <a:sym typeface="Calibri"/>
              </a:rPr>
              <a:t>Actualizar </a:t>
            </a:r>
            <a:r>
              <a:rPr lang="es" sz="1600">
                <a:solidFill>
                  <a:schemeClr val="dk1"/>
                </a:solidFill>
                <a:latin typeface="Calibri"/>
                <a:ea typeface="Calibri"/>
                <a:cs typeface="Calibri"/>
                <a:sym typeface="Calibri"/>
              </a:rPr>
              <a:t>registros existentes en la base de datos.</a:t>
            </a:r>
            <a:endParaRPr sz="1600">
              <a:solidFill>
                <a:schemeClr val="dk1"/>
              </a:solidFill>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b="1" lang="es" sz="1600">
                <a:solidFill>
                  <a:schemeClr val="dk1"/>
                </a:solidFill>
                <a:latin typeface="Calibri"/>
                <a:ea typeface="Calibri"/>
                <a:cs typeface="Calibri"/>
                <a:sym typeface="Calibri"/>
              </a:rPr>
              <a:t>D</a:t>
            </a:r>
            <a:r>
              <a:rPr lang="es" sz="1600">
                <a:solidFill>
                  <a:schemeClr val="dk1"/>
                </a:solidFill>
                <a:latin typeface="Calibri"/>
                <a:ea typeface="Calibri"/>
                <a:cs typeface="Calibri"/>
                <a:sym typeface="Calibri"/>
              </a:rPr>
              <a:t>elete: </a:t>
            </a:r>
            <a:r>
              <a:rPr b="1" lang="es" sz="1600">
                <a:solidFill>
                  <a:schemeClr val="dk1"/>
                </a:solidFill>
                <a:latin typeface="Calibri"/>
                <a:ea typeface="Calibri"/>
                <a:cs typeface="Calibri"/>
                <a:sym typeface="Calibri"/>
              </a:rPr>
              <a:t>Eliminar </a:t>
            </a:r>
            <a:r>
              <a:rPr lang="es" sz="1600">
                <a:solidFill>
                  <a:schemeClr val="dk1"/>
                </a:solidFill>
                <a:latin typeface="Calibri"/>
                <a:ea typeface="Calibri"/>
                <a:cs typeface="Calibri"/>
                <a:sym typeface="Calibri"/>
              </a:rPr>
              <a:t>registros de la base de datos.</a:t>
            </a:r>
            <a:endParaRPr sz="1600">
              <a:solidFill>
                <a:schemeClr val="dk1"/>
              </a:solidFill>
              <a:latin typeface="Calibri"/>
              <a:ea typeface="Calibri"/>
              <a:cs typeface="Calibri"/>
              <a:sym typeface="Calibri"/>
            </a:endParaRPr>
          </a:p>
          <a:p>
            <a:pPr indent="0" lvl="0" marL="0" marR="0" rtl="0" algn="l">
              <a:lnSpc>
                <a:spcPct val="100000"/>
              </a:lnSpc>
              <a:spcBef>
                <a:spcPts val="1000"/>
              </a:spcBef>
              <a:spcAft>
                <a:spcPts val="1000"/>
              </a:spcAft>
              <a:buNone/>
            </a:pPr>
            <a:r>
              <a:t/>
            </a:r>
            <a:endParaRPr sz="1600">
              <a:solidFill>
                <a:schemeClr val="dk1"/>
              </a:solidFill>
              <a:latin typeface="Calibri"/>
              <a:ea typeface="Calibri"/>
              <a:cs typeface="Calibri"/>
              <a:sym typeface="Calibri"/>
            </a:endParaRPr>
          </a:p>
        </p:txBody>
      </p:sp>
      <p:sp>
        <p:nvSpPr>
          <p:cNvPr id="222" name="Google Shape;222;p28"/>
          <p:cNvSpPr/>
          <p:nvPr/>
        </p:nvSpPr>
        <p:spPr>
          <a:xfrm>
            <a:off x="0" y="4374450"/>
            <a:ext cx="9144000" cy="655500"/>
          </a:xfrm>
          <a:prstGeom prst="rect">
            <a:avLst/>
          </a:prstGeom>
          <a:solidFill>
            <a:srgbClr val="CDD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 name="Google Shape;223;p28"/>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224" name="Google Shape;224;p28"/>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225" name="Google Shape;225;p28"/>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nvSpPr>
        <p:spPr>
          <a:xfrm>
            <a:off x="436675" y="387350"/>
            <a:ext cx="822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Operaciones CRUD</a:t>
            </a:r>
            <a:endParaRPr/>
          </a:p>
        </p:txBody>
      </p:sp>
      <p:sp>
        <p:nvSpPr>
          <p:cNvPr id="231" name="Google Shape;231;p29"/>
          <p:cNvSpPr txBox="1"/>
          <p:nvPr/>
        </p:nvSpPr>
        <p:spPr>
          <a:xfrm>
            <a:off x="436675" y="1206375"/>
            <a:ext cx="7355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1600">
                <a:solidFill>
                  <a:schemeClr val="dk1"/>
                </a:solidFill>
                <a:latin typeface="Calibri"/>
                <a:ea typeface="Calibri"/>
                <a:cs typeface="Calibri"/>
                <a:sym typeface="Calibri"/>
              </a:rPr>
              <a:t>En el proyecto biblioteca, recomendamos crear todos los métodos que </a:t>
            </a:r>
            <a:r>
              <a:rPr lang="es" sz="1600">
                <a:solidFill>
                  <a:schemeClr val="dk1"/>
                </a:solidFill>
                <a:latin typeface="Calibri"/>
                <a:ea typeface="Calibri"/>
                <a:cs typeface="Calibri"/>
                <a:sym typeface="Calibri"/>
              </a:rPr>
              <a:t>gestionan</a:t>
            </a:r>
            <a:r>
              <a:rPr lang="es" sz="1600">
                <a:solidFill>
                  <a:schemeClr val="dk1"/>
                </a:solidFill>
                <a:latin typeface="Calibri"/>
                <a:ea typeface="Calibri"/>
                <a:cs typeface="Calibri"/>
                <a:sym typeface="Calibri"/>
              </a:rPr>
              <a:t> el CRUD de cada objeto en su respectiva clase de Servicio.</a:t>
            </a:r>
            <a:br>
              <a:rPr lang="es" sz="1600">
                <a:solidFill>
                  <a:schemeClr val="dk1"/>
                </a:solidFill>
                <a:latin typeface="Calibri"/>
                <a:ea typeface="Calibri"/>
                <a:cs typeface="Calibri"/>
                <a:sym typeface="Calibri"/>
              </a:rPr>
            </a:br>
            <a:r>
              <a:rPr lang="es" sz="1600">
                <a:solidFill>
                  <a:schemeClr val="dk1"/>
                </a:solidFill>
                <a:latin typeface="Calibri"/>
                <a:ea typeface="Calibri"/>
                <a:cs typeface="Calibri"/>
                <a:sym typeface="Calibri"/>
              </a:rPr>
              <a:t>Cada clase de servicio irá en el paquete destinado para tal fin.</a:t>
            </a:r>
            <a:endParaRPr sz="1600">
              <a:solidFill>
                <a:schemeClr val="dk1"/>
              </a:solidFill>
              <a:latin typeface="Calibri"/>
              <a:ea typeface="Calibri"/>
              <a:cs typeface="Calibri"/>
              <a:sym typeface="Calibri"/>
            </a:endParaRPr>
          </a:p>
        </p:txBody>
      </p:sp>
      <p:sp>
        <p:nvSpPr>
          <p:cNvPr id="232" name="Google Shape;232;p29"/>
          <p:cNvSpPr/>
          <p:nvPr/>
        </p:nvSpPr>
        <p:spPr>
          <a:xfrm>
            <a:off x="0" y="4374450"/>
            <a:ext cx="9144000" cy="655500"/>
          </a:xfrm>
          <a:prstGeom prst="rect">
            <a:avLst/>
          </a:prstGeom>
          <a:solidFill>
            <a:srgbClr val="CDD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29"/>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234" name="Google Shape;234;p29"/>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235" name="Google Shape;235;p29"/>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pic>
        <p:nvPicPr>
          <p:cNvPr id="236" name="Google Shape;236;p29"/>
          <p:cNvPicPr preferRelativeResize="0"/>
          <p:nvPr/>
        </p:nvPicPr>
        <p:blipFill>
          <a:blip r:embed="rId6">
            <a:alphaModFix/>
          </a:blip>
          <a:stretch>
            <a:fillRect/>
          </a:stretch>
        </p:blipFill>
        <p:spPr>
          <a:xfrm>
            <a:off x="2814063" y="2129763"/>
            <a:ext cx="2600325" cy="210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30"/>
          <p:cNvSpPr txBox="1"/>
          <p:nvPr/>
        </p:nvSpPr>
        <p:spPr>
          <a:xfrm>
            <a:off x="2203025" y="1890050"/>
            <a:ext cx="962400" cy="85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6000">
                <a:solidFill>
                  <a:schemeClr val="dk1"/>
                </a:solidFill>
                <a:latin typeface="Calibri"/>
                <a:ea typeface="Calibri"/>
                <a:cs typeface="Calibri"/>
                <a:sym typeface="Calibri"/>
              </a:rPr>
              <a:t>3</a:t>
            </a:r>
            <a:r>
              <a:rPr b="1" lang="es" sz="6000">
                <a:solidFill>
                  <a:schemeClr val="dk1"/>
                </a:solidFill>
                <a:latin typeface="Calibri"/>
                <a:ea typeface="Calibri"/>
                <a:cs typeface="Calibri"/>
                <a:sym typeface="Calibri"/>
              </a:rPr>
              <a:t>.</a:t>
            </a:r>
            <a:endParaRPr>
              <a:solidFill>
                <a:schemeClr val="dk1"/>
              </a:solidFill>
            </a:endParaRPr>
          </a:p>
        </p:txBody>
      </p:sp>
      <p:sp>
        <p:nvSpPr>
          <p:cNvPr id="242" name="Google Shape;242;p30"/>
          <p:cNvSpPr/>
          <p:nvPr/>
        </p:nvSpPr>
        <p:spPr>
          <a:xfrm>
            <a:off x="3019350" y="3139475"/>
            <a:ext cx="6177600" cy="11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txBox="1"/>
          <p:nvPr/>
        </p:nvSpPr>
        <p:spPr>
          <a:xfrm>
            <a:off x="3786450" y="1890050"/>
            <a:ext cx="5291700" cy="85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5000">
                <a:solidFill>
                  <a:schemeClr val="lt1"/>
                </a:solidFill>
                <a:latin typeface="Calibri"/>
                <a:ea typeface="Calibri"/>
                <a:cs typeface="Calibri"/>
                <a:sym typeface="Calibri"/>
              </a:rPr>
              <a:t>LibroServicio y UsuarioServicio</a:t>
            </a:r>
            <a:endParaRPr sz="5000">
              <a:solidFill>
                <a:schemeClr val="lt1"/>
              </a:solidFill>
            </a:endParaRPr>
          </a:p>
        </p:txBody>
      </p:sp>
      <p:pic>
        <p:nvPicPr>
          <p:cNvPr id="244" name="Google Shape;244;p30"/>
          <p:cNvPicPr preferRelativeResize="0"/>
          <p:nvPr/>
        </p:nvPicPr>
        <p:blipFill>
          <a:blip r:embed="rId4">
            <a:alphaModFix/>
          </a:blip>
          <a:stretch>
            <a:fillRect/>
          </a:stretch>
        </p:blipFill>
        <p:spPr>
          <a:xfrm>
            <a:off x="5614132" y="4374450"/>
            <a:ext cx="1613251" cy="621990"/>
          </a:xfrm>
          <a:prstGeom prst="rect">
            <a:avLst/>
          </a:prstGeom>
          <a:noFill/>
          <a:ln>
            <a:noFill/>
          </a:ln>
        </p:spPr>
      </p:pic>
      <p:pic>
        <p:nvPicPr>
          <p:cNvPr id="245" name="Google Shape;245;p30"/>
          <p:cNvPicPr preferRelativeResize="0"/>
          <p:nvPr/>
        </p:nvPicPr>
        <p:blipFill rotWithShape="1">
          <a:blip r:embed="rId5">
            <a:alphaModFix/>
          </a:blip>
          <a:srcRect b="0" l="826" r="826" t="0"/>
          <a:stretch/>
        </p:blipFill>
        <p:spPr>
          <a:xfrm>
            <a:off x="7256381" y="4404393"/>
            <a:ext cx="1447941" cy="531254"/>
          </a:xfrm>
          <a:prstGeom prst="rect">
            <a:avLst/>
          </a:prstGeom>
          <a:noFill/>
          <a:ln>
            <a:noFill/>
          </a:ln>
        </p:spPr>
      </p:pic>
      <p:pic>
        <p:nvPicPr>
          <p:cNvPr id="246" name="Google Shape;246;p30"/>
          <p:cNvPicPr preferRelativeResize="0"/>
          <p:nvPr/>
        </p:nvPicPr>
        <p:blipFill rotWithShape="1">
          <a:blip r:embed="rId6">
            <a:alphaModFix/>
          </a:blip>
          <a:srcRect b="32031" l="0" r="0" t="32034"/>
          <a:stretch/>
        </p:blipFill>
        <p:spPr>
          <a:xfrm>
            <a:off x="4039100" y="4505483"/>
            <a:ext cx="1546051" cy="5555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1"/>
          <p:cNvSpPr txBox="1"/>
          <p:nvPr/>
        </p:nvSpPr>
        <p:spPr>
          <a:xfrm>
            <a:off x="436675" y="1867350"/>
            <a:ext cx="7889100" cy="14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Creación de los Servicios</a:t>
            </a:r>
            <a:r>
              <a:rPr lang="e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lang="es" sz="1600">
                <a:solidFill>
                  <a:schemeClr val="dk1"/>
                </a:solidFill>
                <a:latin typeface="Calibri"/>
                <a:ea typeface="Calibri"/>
                <a:cs typeface="Calibri"/>
                <a:sym typeface="Calibri"/>
              </a:rPr>
              <a:t>Dentro del paquete </a:t>
            </a:r>
            <a:r>
              <a:rPr lang="es" sz="1600">
                <a:solidFill>
                  <a:srgbClr val="FF0000"/>
                </a:solidFill>
                <a:latin typeface="Calibri"/>
                <a:ea typeface="Calibri"/>
                <a:cs typeface="Calibri"/>
                <a:sym typeface="Calibri"/>
              </a:rPr>
              <a:t>com.miapp.biblioteca.service</a:t>
            </a:r>
            <a:r>
              <a:rPr lang="es" sz="1600">
                <a:solidFill>
                  <a:schemeClr val="dk1"/>
                </a:solidFill>
                <a:latin typeface="Calibri"/>
                <a:ea typeface="Calibri"/>
                <a:cs typeface="Calibri"/>
                <a:sym typeface="Calibri"/>
              </a:rPr>
              <a:t>, se definen las clases </a:t>
            </a:r>
            <a:r>
              <a:rPr lang="es" sz="1600">
                <a:solidFill>
                  <a:srgbClr val="FF0000"/>
                </a:solidFill>
                <a:latin typeface="Calibri"/>
                <a:ea typeface="Calibri"/>
                <a:cs typeface="Calibri"/>
                <a:sym typeface="Calibri"/>
              </a:rPr>
              <a:t>LibroServicio </a:t>
            </a:r>
            <a:r>
              <a:rPr lang="es" sz="1600">
                <a:solidFill>
                  <a:schemeClr val="dk1"/>
                </a:solidFill>
                <a:latin typeface="Calibri"/>
                <a:ea typeface="Calibri"/>
                <a:cs typeface="Calibri"/>
                <a:sym typeface="Calibri"/>
              </a:rPr>
              <a:t>y </a:t>
            </a:r>
            <a:r>
              <a:rPr lang="es" sz="1600">
                <a:solidFill>
                  <a:srgbClr val="FF0000"/>
                </a:solidFill>
                <a:latin typeface="Calibri"/>
                <a:ea typeface="Calibri"/>
                <a:cs typeface="Calibri"/>
                <a:sym typeface="Calibri"/>
              </a:rPr>
              <a:t>UsuarioServicio</a:t>
            </a:r>
            <a:r>
              <a:rPr lang="es" sz="1600">
                <a:solidFill>
                  <a:schemeClr val="dk1"/>
                </a:solidFill>
                <a:latin typeface="Calibri"/>
                <a:ea typeface="Calibri"/>
                <a:cs typeface="Calibri"/>
                <a:sym typeface="Calibri"/>
              </a:rPr>
              <a:t>. Estas clases </a:t>
            </a:r>
            <a:r>
              <a:rPr b="1" lang="es" sz="1600">
                <a:solidFill>
                  <a:schemeClr val="dk1"/>
                </a:solidFill>
                <a:latin typeface="Calibri"/>
                <a:ea typeface="Calibri"/>
                <a:cs typeface="Calibri"/>
                <a:sym typeface="Calibri"/>
              </a:rPr>
              <a:t>representan la lógica del negocio </a:t>
            </a:r>
            <a:r>
              <a:rPr lang="es" sz="1600">
                <a:solidFill>
                  <a:schemeClr val="dk1"/>
                </a:solidFill>
                <a:latin typeface="Calibri"/>
                <a:ea typeface="Calibri"/>
                <a:cs typeface="Calibri"/>
                <a:sym typeface="Calibri"/>
              </a:rPr>
              <a:t>del sistema de la biblioteca virtual. 	</a:t>
            </a:r>
            <a:endParaRPr sz="1600">
              <a:solidFill>
                <a:schemeClr val="dk1"/>
              </a:solidFill>
              <a:latin typeface="Calibri"/>
              <a:ea typeface="Calibri"/>
              <a:cs typeface="Calibri"/>
              <a:sym typeface="Calibri"/>
            </a:endParaRPr>
          </a:p>
        </p:txBody>
      </p:sp>
      <p:sp>
        <p:nvSpPr>
          <p:cNvPr id="252" name="Google Shape;252;p31"/>
          <p:cNvSpPr txBox="1"/>
          <p:nvPr/>
        </p:nvSpPr>
        <p:spPr>
          <a:xfrm>
            <a:off x="436675" y="387350"/>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LibroServicio y UsuarioServicio</a:t>
            </a:r>
            <a:endParaRPr b="1" sz="2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32"/>
          <p:cNvSpPr txBox="1"/>
          <p:nvPr/>
        </p:nvSpPr>
        <p:spPr>
          <a:xfrm>
            <a:off x="436675" y="957250"/>
            <a:ext cx="7889100" cy="84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s" sz="1600">
                <a:solidFill>
                  <a:schemeClr val="dk1"/>
                </a:solidFill>
                <a:latin typeface="Calibri"/>
                <a:ea typeface="Calibri"/>
                <a:cs typeface="Calibri"/>
                <a:sym typeface="Calibri"/>
              </a:rPr>
              <a:t>Clase de Servicio para Libros</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lang="es" sz="1600">
                <a:solidFill>
                  <a:schemeClr val="dk1"/>
                </a:solidFill>
                <a:latin typeface="Calibri"/>
                <a:ea typeface="Calibri"/>
                <a:cs typeface="Calibri"/>
                <a:sym typeface="Calibri"/>
              </a:rPr>
              <a:t>En la clase </a:t>
            </a:r>
            <a:r>
              <a:rPr lang="es" sz="1600">
                <a:solidFill>
                  <a:srgbClr val="FF0000"/>
                </a:solidFill>
                <a:latin typeface="Calibri"/>
                <a:ea typeface="Calibri"/>
                <a:cs typeface="Calibri"/>
                <a:sym typeface="Calibri"/>
              </a:rPr>
              <a:t>LibroServicio</a:t>
            </a:r>
            <a:r>
              <a:rPr lang="es" sz="1600">
                <a:solidFill>
                  <a:schemeClr val="dk1"/>
                </a:solidFill>
                <a:latin typeface="Calibri"/>
                <a:ea typeface="Calibri"/>
                <a:cs typeface="Calibri"/>
                <a:sym typeface="Calibri"/>
              </a:rPr>
              <a:t>, implementaremos métodos para realizar operaciones CRUD básicas</a:t>
            </a:r>
            <a:r>
              <a:rPr b="1" lang="e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
        <p:nvSpPr>
          <p:cNvPr id="258" name="Google Shape;258;p32"/>
          <p:cNvSpPr txBox="1"/>
          <p:nvPr/>
        </p:nvSpPr>
        <p:spPr>
          <a:xfrm>
            <a:off x="436675" y="158750"/>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LibroServicio y UsuarioServicio</a:t>
            </a:r>
            <a:endParaRPr b="1" sz="2500">
              <a:solidFill>
                <a:schemeClr val="dk1"/>
              </a:solidFill>
              <a:latin typeface="Calibri"/>
              <a:ea typeface="Calibri"/>
              <a:cs typeface="Calibri"/>
              <a:sym typeface="Calibri"/>
            </a:endParaRPr>
          </a:p>
        </p:txBody>
      </p:sp>
      <p:pic>
        <p:nvPicPr>
          <p:cNvPr id="259" name="Google Shape;259;p32"/>
          <p:cNvPicPr preferRelativeResize="0"/>
          <p:nvPr/>
        </p:nvPicPr>
        <p:blipFill>
          <a:blip r:embed="rId4">
            <a:alphaModFix/>
          </a:blip>
          <a:stretch>
            <a:fillRect/>
          </a:stretch>
        </p:blipFill>
        <p:spPr>
          <a:xfrm>
            <a:off x="1914050" y="1875850"/>
            <a:ext cx="5220701" cy="2459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33"/>
          <p:cNvSpPr txBox="1"/>
          <p:nvPr/>
        </p:nvSpPr>
        <p:spPr>
          <a:xfrm>
            <a:off x="436675" y="652450"/>
            <a:ext cx="4398300" cy="380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Clase de Servicio para Libros</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rPr b="1" lang="es" sz="1600">
                <a:solidFill>
                  <a:schemeClr val="dk1"/>
                </a:solidFill>
                <a:latin typeface="Calibri"/>
                <a:ea typeface="Calibri"/>
                <a:cs typeface="Calibri"/>
                <a:sym typeface="Calibri"/>
              </a:rPr>
              <a:t>Constructor</a:t>
            </a:r>
            <a:r>
              <a:rPr lang="es" sz="1600">
                <a:solidFill>
                  <a:schemeClr val="dk1"/>
                </a:solidFill>
                <a:latin typeface="Calibri"/>
                <a:ea typeface="Calibri"/>
                <a:cs typeface="Calibri"/>
                <a:sym typeface="Calibri"/>
              </a:rPr>
              <a:t>: La clase LibroService tiene un constructor que toma un ArrayList de libros llamado biblioteca como parámetro. Este ArrayList se utiliza para almacenar y gestionar la colección de libros.</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b="1" lang="es" sz="1600">
                <a:solidFill>
                  <a:schemeClr val="dk1"/>
                </a:solidFill>
                <a:latin typeface="Calibri"/>
                <a:ea typeface="Calibri"/>
                <a:cs typeface="Calibri"/>
                <a:sym typeface="Calibri"/>
              </a:rPr>
              <a:t>Método crearLibro</a:t>
            </a:r>
            <a:r>
              <a:rPr lang="es" sz="1600">
                <a:solidFill>
                  <a:schemeClr val="dk1"/>
                </a:solidFill>
                <a:latin typeface="Calibri"/>
                <a:ea typeface="Calibri"/>
                <a:cs typeface="Calibri"/>
                <a:sym typeface="Calibri"/>
              </a:rPr>
              <a:t>: Este método permite crear un nuevo libro. Toma como entrada el título, autor, ISBN y género del libro, crea una instancia de la clase Libro con estos datos y la agrega al ArrayList de biblioteca. Esta operación simula la creación de un nuevo libro en el sistema de la biblioteca.</a:t>
            </a:r>
            <a:endParaRPr sz="1600">
              <a:solidFill>
                <a:schemeClr val="dk1"/>
              </a:solidFill>
              <a:latin typeface="Calibri"/>
              <a:ea typeface="Calibri"/>
              <a:cs typeface="Calibri"/>
              <a:sym typeface="Calibri"/>
            </a:endParaRPr>
          </a:p>
        </p:txBody>
      </p:sp>
      <p:sp>
        <p:nvSpPr>
          <p:cNvPr id="265" name="Google Shape;265;p33"/>
          <p:cNvSpPr txBox="1"/>
          <p:nvPr/>
        </p:nvSpPr>
        <p:spPr>
          <a:xfrm>
            <a:off x="436675" y="82550"/>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LibroServicio y UsuarioServicio</a:t>
            </a:r>
            <a:endParaRPr b="1" sz="2500">
              <a:solidFill>
                <a:schemeClr val="dk1"/>
              </a:solidFill>
              <a:latin typeface="Calibri"/>
              <a:ea typeface="Calibri"/>
              <a:cs typeface="Calibri"/>
              <a:sym typeface="Calibri"/>
            </a:endParaRPr>
          </a:p>
        </p:txBody>
      </p:sp>
      <p:pic>
        <p:nvPicPr>
          <p:cNvPr id="266" name="Google Shape;266;p33"/>
          <p:cNvPicPr preferRelativeResize="0"/>
          <p:nvPr/>
        </p:nvPicPr>
        <p:blipFill>
          <a:blip r:embed="rId4">
            <a:alphaModFix/>
          </a:blip>
          <a:stretch>
            <a:fillRect/>
          </a:stretch>
        </p:blipFill>
        <p:spPr>
          <a:xfrm>
            <a:off x="4987375" y="1487100"/>
            <a:ext cx="4004225" cy="21693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34"/>
          <p:cNvSpPr txBox="1"/>
          <p:nvPr/>
        </p:nvSpPr>
        <p:spPr>
          <a:xfrm>
            <a:off x="436675" y="881050"/>
            <a:ext cx="4398300" cy="351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Clase de Servicio para Libros</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rPr b="1" lang="es" sz="1600">
                <a:solidFill>
                  <a:schemeClr val="dk1"/>
                </a:solidFill>
                <a:latin typeface="Calibri"/>
                <a:ea typeface="Calibri"/>
                <a:cs typeface="Calibri"/>
                <a:sym typeface="Calibri"/>
              </a:rPr>
              <a:t>Método obtenerTodosLosLibros:</a:t>
            </a:r>
            <a:r>
              <a:rPr lang="es" sz="1600">
                <a:solidFill>
                  <a:schemeClr val="dk1"/>
                </a:solidFill>
                <a:latin typeface="Calibri"/>
                <a:ea typeface="Calibri"/>
                <a:cs typeface="Calibri"/>
                <a:sym typeface="Calibri"/>
              </a:rPr>
              <a:t> Este método devuelve una lista de objetos Libro que representa todos los libros disponibles. </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b="1" lang="es" sz="1600">
                <a:solidFill>
                  <a:schemeClr val="dk1"/>
                </a:solidFill>
                <a:latin typeface="Calibri"/>
                <a:ea typeface="Calibri"/>
                <a:cs typeface="Calibri"/>
                <a:sym typeface="Calibri"/>
              </a:rPr>
              <a:t>Método actualizarLibro</a:t>
            </a:r>
            <a:r>
              <a:rPr lang="es" sz="1600">
                <a:solidFill>
                  <a:schemeClr val="dk1"/>
                </a:solidFill>
                <a:latin typeface="Calibri"/>
                <a:ea typeface="Calibri"/>
                <a:cs typeface="Calibri"/>
                <a:sym typeface="Calibri"/>
              </a:rPr>
              <a:t>: Este método permite actualizar la información de un libro existente en la biblioteca. Toma el ISBN del libro que se va a actualizar, así como los nuevos valores para el título, autor y género. Busca el libro correspondiente en el ArrayList y actualiza sus atributos según los nuevos valores.</a:t>
            </a:r>
            <a:endParaRPr sz="1600">
              <a:solidFill>
                <a:schemeClr val="dk1"/>
              </a:solidFill>
              <a:latin typeface="Calibri"/>
              <a:ea typeface="Calibri"/>
              <a:cs typeface="Calibri"/>
              <a:sym typeface="Calibri"/>
            </a:endParaRPr>
          </a:p>
        </p:txBody>
      </p:sp>
      <p:sp>
        <p:nvSpPr>
          <p:cNvPr id="272" name="Google Shape;272;p34"/>
          <p:cNvSpPr txBox="1"/>
          <p:nvPr/>
        </p:nvSpPr>
        <p:spPr>
          <a:xfrm>
            <a:off x="436675" y="234950"/>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LibroServicio y UsuarioServicio</a:t>
            </a:r>
            <a:endParaRPr b="1" sz="2500">
              <a:solidFill>
                <a:schemeClr val="dk1"/>
              </a:solidFill>
              <a:latin typeface="Calibri"/>
              <a:ea typeface="Calibri"/>
              <a:cs typeface="Calibri"/>
              <a:sym typeface="Calibri"/>
            </a:endParaRPr>
          </a:p>
        </p:txBody>
      </p:sp>
      <p:pic>
        <p:nvPicPr>
          <p:cNvPr id="273" name="Google Shape;273;p34"/>
          <p:cNvPicPr preferRelativeResize="0"/>
          <p:nvPr/>
        </p:nvPicPr>
        <p:blipFill>
          <a:blip r:embed="rId4">
            <a:alphaModFix/>
          </a:blip>
          <a:stretch>
            <a:fillRect/>
          </a:stretch>
        </p:blipFill>
        <p:spPr>
          <a:xfrm>
            <a:off x="5000250" y="1363575"/>
            <a:ext cx="4004225" cy="24163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nvSpPr>
        <p:spPr>
          <a:xfrm>
            <a:off x="3975250" y="1065075"/>
            <a:ext cx="4311600" cy="2498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6000">
                <a:solidFill>
                  <a:srgbClr val="FFFFFF"/>
                </a:solidFill>
                <a:latin typeface="Calibri"/>
                <a:ea typeface="Calibri"/>
                <a:cs typeface="Calibri"/>
                <a:sym typeface="Calibri"/>
              </a:rPr>
              <a:t>Aplicación</a:t>
            </a:r>
            <a:endParaRPr b="1" sz="6000">
              <a:solidFill>
                <a:srgbClr val="FFFFFF"/>
              </a:solidFill>
              <a:latin typeface="Calibri"/>
              <a:ea typeface="Calibri"/>
              <a:cs typeface="Calibri"/>
              <a:sym typeface="Calibri"/>
            </a:endParaRPr>
          </a:p>
          <a:p>
            <a:pPr indent="0" lvl="0" marL="0" rtl="0" algn="l">
              <a:spcBef>
                <a:spcPts val="0"/>
              </a:spcBef>
              <a:spcAft>
                <a:spcPts val="0"/>
              </a:spcAft>
              <a:buNone/>
            </a:pPr>
            <a:r>
              <a:rPr b="1" lang="es" sz="2500">
                <a:latin typeface="Calibri"/>
                <a:ea typeface="Calibri"/>
                <a:cs typeface="Calibri"/>
                <a:sym typeface="Calibri"/>
              </a:rPr>
              <a:t>Proyecto Individual</a:t>
            </a:r>
            <a:endParaRPr b="1" sz="2000">
              <a:latin typeface="Calibri"/>
              <a:ea typeface="Calibri"/>
              <a:cs typeface="Calibri"/>
              <a:sym typeface="Calibri"/>
            </a:endParaRPr>
          </a:p>
          <a:p>
            <a:pPr indent="0" lvl="0" marL="0" rtl="0" algn="l">
              <a:spcBef>
                <a:spcPts val="1000"/>
              </a:spcBef>
              <a:spcAft>
                <a:spcPts val="1000"/>
              </a:spcAft>
              <a:buNone/>
            </a:pPr>
            <a:r>
              <a:rPr lang="es">
                <a:latin typeface="Calibri"/>
                <a:ea typeface="Calibri"/>
                <a:cs typeface="Calibri"/>
                <a:sym typeface="Calibri"/>
              </a:rPr>
              <a:t>Este curso se enfoca en la creación de una Biblioteca virtual construido con lenguaje Java y el paradigma de programación orientada a objetos (POO) . Este proyecto podrá ser presentado en tu portafolio. Una oportunidad para destacarte profesionalmente.</a:t>
            </a:r>
            <a:endParaRPr/>
          </a:p>
        </p:txBody>
      </p:sp>
      <p:pic>
        <p:nvPicPr>
          <p:cNvPr id="83" name="Google Shape;83;p17"/>
          <p:cNvPicPr preferRelativeResize="0"/>
          <p:nvPr/>
        </p:nvPicPr>
        <p:blipFill>
          <a:blip r:embed="rId4">
            <a:alphaModFix/>
          </a:blip>
          <a:stretch>
            <a:fillRect/>
          </a:stretch>
        </p:blipFill>
        <p:spPr>
          <a:xfrm>
            <a:off x="5211288" y="4333450"/>
            <a:ext cx="1903355" cy="733849"/>
          </a:xfrm>
          <a:prstGeom prst="rect">
            <a:avLst/>
          </a:prstGeom>
          <a:noFill/>
          <a:ln>
            <a:noFill/>
          </a:ln>
        </p:spPr>
      </p:pic>
      <p:pic>
        <p:nvPicPr>
          <p:cNvPr id="84" name="Google Shape;84;p17"/>
          <p:cNvPicPr preferRelativeResize="0"/>
          <p:nvPr/>
        </p:nvPicPr>
        <p:blipFill rotWithShape="1">
          <a:blip r:embed="rId5">
            <a:alphaModFix/>
          </a:blip>
          <a:srcRect b="0" l="826" r="826" t="0"/>
          <a:stretch/>
        </p:blipFill>
        <p:spPr>
          <a:xfrm>
            <a:off x="7148854" y="4368778"/>
            <a:ext cx="1708319" cy="626794"/>
          </a:xfrm>
          <a:prstGeom prst="rect">
            <a:avLst/>
          </a:prstGeom>
          <a:noFill/>
          <a:ln>
            <a:noFill/>
          </a:ln>
        </p:spPr>
      </p:pic>
      <p:pic>
        <p:nvPicPr>
          <p:cNvPr id="85" name="Google Shape;85;p17"/>
          <p:cNvPicPr preferRelativeResize="0"/>
          <p:nvPr/>
        </p:nvPicPr>
        <p:blipFill rotWithShape="1">
          <a:blip r:embed="rId6">
            <a:alphaModFix/>
          </a:blip>
          <a:srcRect b="32031" l="0" r="0" t="32034"/>
          <a:stretch/>
        </p:blipFill>
        <p:spPr>
          <a:xfrm>
            <a:off x="3353025" y="4488048"/>
            <a:ext cx="1824067" cy="655452"/>
          </a:xfrm>
          <a:prstGeom prst="rect">
            <a:avLst/>
          </a:prstGeom>
          <a:noFill/>
          <a:ln>
            <a:noFill/>
          </a:ln>
        </p:spPr>
      </p:pic>
      <p:sp>
        <p:nvSpPr>
          <p:cNvPr id="86" name="Google Shape;86;p17"/>
          <p:cNvSpPr/>
          <p:nvPr/>
        </p:nvSpPr>
        <p:spPr>
          <a:xfrm>
            <a:off x="0" y="4374450"/>
            <a:ext cx="9144000" cy="65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7"/>
          <p:cNvPicPr preferRelativeResize="0"/>
          <p:nvPr/>
        </p:nvPicPr>
        <p:blipFill rotWithShape="1">
          <a:blip r:embed="rId7">
            <a:alphaModFix/>
          </a:blip>
          <a:srcRect b="33630" l="0" r="0" t="30435"/>
          <a:stretch/>
        </p:blipFill>
        <p:spPr>
          <a:xfrm>
            <a:off x="4253425" y="4432489"/>
            <a:ext cx="1501204" cy="539423"/>
          </a:xfrm>
          <a:prstGeom prst="rect">
            <a:avLst/>
          </a:prstGeom>
          <a:noFill/>
          <a:ln>
            <a:noFill/>
          </a:ln>
        </p:spPr>
      </p:pic>
      <p:pic>
        <p:nvPicPr>
          <p:cNvPr id="88" name="Google Shape;88;p17"/>
          <p:cNvPicPr preferRelativeResize="0"/>
          <p:nvPr/>
        </p:nvPicPr>
        <p:blipFill>
          <a:blip r:embed="rId8">
            <a:alphaModFix/>
          </a:blip>
          <a:stretch>
            <a:fillRect/>
          </a:stretch>
        </p:blipFill>
        <p:spPr>
          <a:xfrm>
            <a:off x="5801085" y="4506620"/>
            <a:ext cx="1352414" cy="391161"/>
          </a:xfrm>
          <a:prstGeom prst="rect">
            <a:avLst/>
          </a:prstGeom>
          <a:noFill/>
          <a:ln>
            <a:noFill/>
          </a:ln>
        </p:spPr>
      </p:pic>
      <p:pic>
        <p:nvPicPr>
          <p:cNvPr id="89" name="Google Shape;89;p17"/>
          <p:cNvPicPr preferRelativeResize="0"/>
          <p:nvPr/>
        </p:nvPicPr>
        <p:blipFill>
          <a:blip r:embed="rId9">
            <a:alphaModFix/>
          </a:blip>
          <a:stretch>
            <a:fillRect/>
          </a:stretch>
        </p:blipFill>
        <p:spPr>
          <a:xfrm>
            <a:off x="7428560" y="4479889"/>
            <a:ext cx="1352414" cy="444622"/>
          </a:xfrm>
          <a:prstGeom prst="rect">
            <a:avLst/>
          </a:prstGeom>
          <a:noFill/>
          <a:ln>
            <a:noFill/>
          </a:ln>
        </p:spPr>
      </p:pic>
      <p:sp>
        <p:nvSpPr>
          <p:cNvPr id="90" name="Google Shape;90;p17"/>
          <p:cNvSpPr/>
          <p:nvPr/>
        </p:nvSpPr>
        <p:spPr>
          <a:xfrm>
            <a:off x="344025" y="4605000"/>
            <a:ext cx="194400" cy="194400"/>
          </a:xfrm>
          <a:prstGeom prst="ellipse">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538425" y="4531025"/>
            <a:ext cx="92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chemeClr val="dk1"/>
                </a:solidFill>
                <a:latin typeface="Calibri"/>
                <a:ea typeface="Calibri"/>
                <a:cs typeface="Calibri"/>
                <a:sym typeface="Calibri"/>
              </a:rPr>
              <a:t>Clase grabada</a:t>
            </a:r>
            <a:endParaRPr b="1" sz="1000">
              <a:solidFill>
                <a:schemeClr val="dk1"/>
              </a:solidFill>
              <a:latin typeface="Calibri"/>
              <a:ea typeface="Calibri"/>
              <a:cs typeface="Calibri"/>
              <a:sym typeface="Calibri"/>
            </a:endParaRPr>
          </a:p>
        </p:txBody>
      </p:sp>
      <p:pic>
        <p:nvPicPr>
          <p:cNvPr id="92" name="Google Shape;92;p17"/>
          <p:cNvPicPr preferRelativeResize="0"/>
          <p:nvPr/>
        </p:nvPicPr>
        <p:blipFill>
          <a:blip r:embed="rId10">
            <a:alphaModFix/>
          </a:blip>
          <a:stretch>
            <a:fillRect/>
          </a:stretch>
        </p:blipFill>
        <p:spPr>
          <a:xfrm>
            <a:off x="1887805" y="1664808"/>
            <a:ext cx="1199194" cy="119919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35"/>
          <p:cNvSpPr txBox="1"/>
          <p:nvPr/>
        </p:nvSpPr>
        <p:spPr>
          <a:xfrm>
            <a:off x="436675" y="1258000"/>
            <a:ext cx="7497300" cy="14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Clase de Servicio para Libros</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b="1" lang="es" sz="1600">
                <a:solidFill>
                  <a:schemeClr val="dk1"/>
                </a:solidFill>
                <a:latin typeface="Calibri"/>
                <a:ea typeface="Calibri"/>
                <a:cs typeface="Calibri"/>
                <a:sym typeface="Calibri"/>
              </a:rPr>
              <a:t>Método eliminarLibro</a:t>
            </a:r>
            <a:r>
              <a:rPr lang="es" sz="1600">
                <a:solidFill>
                  <a:schemeClr val="dk1"/>
                </a:solidFill>
                <a:latin typeface="Calibri"/>
                <a:ea typeface="Calibri"/>
                <a:cs typeface="Calibri"/>
                <a:sym typeface="Calibri"/>
              </a:rPr>
              <a:t>: Este método permite eliminar un libro de la biblioteca en función de su ISBN. Utiliza el </a:t>
            </a:r>
            <a:r>
              <a:rPr lang="es" sz="1600">
                <a:solidFill>
                  <a:srgbClr val="FF0000"/>
                </a:solidFill>
                <a:latin typeface="Calibri"/>
                <a:ea typeface="Calibri"/>
                <a:cs typeface="Calibri"/>
                <a:sym typeface="Calibri"/>
              </a:rPr>
              <a:t>Iterator </a:t>
            </a:r>
            <a:r>
              <a:rPr lang="es" sz="1600">
                <a:solidFill>
                  <a:schemeClr val="dk1"/>
                </a:solidFill>
                <a:latin typeface="Calibri"/>
                <a:ea typeface="Calibri"/>
                <a:cs typeface="Calibri"/>
                <a:sym typeface="Calibri"/>
              </a:rPr>
              <a:t>de Java para eliminar el libro cuyo ISBN coincide con el proporcionado.</a:t>
            </a:r>
            <a:endParaRPr sz="1600">
              <a:solidFill>
                <a:schemeClr val="dk1"/>
              </a:solidFill>
              <a:latin typeface="Calibri"/>
              <a:ea typeface="Calibri"/>
              <a:cs typeface="Calibri"/>
              <a:sym typeface="Calibri"/>
            </a:endParaRPr>
          </a:p>
        </p:txBody>
      </p:sp>
      <p:sp>
        <p:nvSpPr>
          <p:cNvPr id="279" name="Google Shape;279;p35"/>
          <p:cNvSpPr txBox="1"/>
          <p:nvPr/>
        </p:nvSpPr>
        <p:spPr>
          <a:xfrm>
            <a:off x="436675" y="387350"/>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LibroServicio y UsuarioServicio</a:t>
            </a:r>
            <a:endParaRPr b="1" sz="2500">
              <a:solidFill>
                <a:schemeClr val="dk1"/>
              </a:solidFill>
              <a:latin typeface="Calibri"/>
              <a:ea typeface="Calibri"/>
              <a:cs typeface="Calibri"/>
              <a:sym typeface="Calibri"/>
            </a:endParaRPr>
          </a:p>
        </p:txBody>
      </p:sp>
      <p:pic>
        <p:nvPicPr>
          <p:cNvPr id="280" name="Google Shape;280;p35"/>
          <p:cNvPicPr preferRelativeResize="0"/>
          <p:nvPr/>
        </p:nvPicPr>
        <p:blipFill>
          <a:blip r:embed="rId4">
            <a:alphaModFix/>
          </a:blip>
          <a:stretch>
            <a:fillRect/>
          </a:stretch>
        </p:blipFill>
        <p:spPr>
          <a:xfrm>
            <a:off x="2463075" y="2666800"/>
            <a:ext cx="3839524" cy="161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36"/>
          <p:cNvSpPr txBox="1"/>
          <p:nvPr/>
        </p:nvSpPr>
        <p:spPr>
          <a:xfrm>
            <a:off x="436675" y="804850"/>
            <a:ext cx="7889100" cy="112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Clase de Servicio para usuarios</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lang="es" sz="1600">
                <a:solidFill>
                  <a:schemeClr val="dk1"/>
                </a:solidFill>
                <a:latin typeface="Calibri"/>
                <a:ea typeface="Calibri"/>
                <a:cs typeface="Calibri"/>
                <a:sym typeface="Calibri"/>
              </a:rPr>
              <a:t>En la clase </a:t>
            </a:r>
            <a:r>
              <a:rPr lang="es" sz="1600">
                <a:solidFill>
                  <a:srgbClr val="FF0000"/>
                </a:solidFill>
                <a:latin typeface="Calibri"/>
                <a:ea typeface="Calibri"/>
                <a:cs typeface="Calibri"/>
                <a:sym typeface="Calibri"/>
              </a:rPr>
              <a:t>Usuario</a:t>
            </a:r>
            <a:r>
              <a:rPr lang="es" sz="1600">
                <a:solidFill>
                  <a:srgbClr val="FF0000"/>
                </a:solidFill>
                <a:latin typeface="Calibri"/>
                <a:ea typeface="Calibri"/>
                <a:cs typeface="Calibri"/>
                <a:sym typeface="Calibri"/>
              </a:rPr>
              <a:t>Servicio</a:t>
            </a:r>
            <a:r>
              <a:rPr lang="es" sz="1600">
                <a:solidFill>
                  <a:schemeClr val="dk1"/>
                </a:solidFill>
                <a:latin typeface="Calibri"/>
                <a:ea typeface="Calibri"/>
                <a:cs typeface="Calibri"/>
                <a:sym typeface="Calibri"/>
              </a:rPr>
              <a:t>, implementaremos métodos para realizar operaciones CRUD básicas</a:t>
            </a:r>
            <a:r>
              <a:rPr b="1" lang="e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
        <p:nvSpPr>
          <p:cNvPr id="286" name="Google Shape;286;p36"/>
          <p:cNvSpPr txBox="1"/>
          <p:nvPr/>
        </p:nvSpPr>
        <p:spPr>
          <a:xfrm>
            <a:off x="436675" y="6350"/>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LibroServicio y UsuarioServicio</a:t>
            </a:r>
            <a:endParaRPr b="1" sz="2500">
              <a:solidFill>
                <a:schemeClr val="dk1"/>
              </a:solidFill>
              <a:latin typeface="Calibri"/>
              <a:ea typeface="Calibri"/>
              <a:cs typeface="Calibri"/>
              <a:sym typeface="Calibri"/>
            </a:endParaRPr>
          </a:p>
        </p:txBody>
      </p:sp>
      <p:pic>
        <p:nvPicPr>
          <p:cNvPr id="287" name="Google Shape;287;p36"/>
          <p:cNvPicPr preferRelativeResize="0"/>
          <p:nvPr/>
        </p:nvPicPr>
        <p:blipFill>
          <a:blip r:embed="rId4">
            <a:alphaModFix/>
          </a:blip>
          <a:stretch>
            <a:fillRect/>
          </a:stretch>
        </p:blipFill>
        <p:spPr>
          <a:xfrm>
            <a:off x="1937213" y="1930450"/>
            <a:ext cx="5269585" cy="2527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7"/>
          <p:cNvSpPr txBox="1"/>
          <p:nvPr/>
        </p:nvSpPr>
        <p:spPr>
          <a:xfrm>
            <a:off x="436675" y="701975"/>
            <a:ext cx="4398300" cy="380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Clase de Servicio para Usuarios</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rPr b="1" lang="es" sz="1600">
                <a:solidFill>
                  <a:schemeClr val="dk1"/>
                </a:solidFill>
                <a:latin typeface="Calibri"/>
                <a:ea typeface="Calibri"/>
                <a:cs typeface="Calibri"/>
                <a:sym typeface="Calibri"/>
              </a:rPr>
              <a:t>Constructor</a:t>
            </a:r>
            <a:r>
              <a:rPr lang="es" sz="1600">
                <a:solidFill>
                  <a:schemeClr val="dk1"/>
                </a:solidFill>
                <a:latin typeface="Calibri"/>
                <a:ea typeface="Calibri"/>
                <a:cs typeface="Calibri"/>
                <a:sym typeface="Calibri"/>
              </a:rPr>
              <a:t>: La clase UsuarioServicio tiene un constructor que toma un ArrayList de usuarios llamado usuarios como parámetro. Este ArrayList se utiliza para almacenar y gestionar la colección de usuarios.</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b="1" lang="es" sz="1600">
                <a:solidFill>
                  <a:schemeClr val="dk1"/>
                </a:solidFill>
                <a:latin typeface="Calibri"/>
                <a:ea typeface="Calibri"/>
                <a:cs typeface="Calibri"/>
                <a:sym typeface="Calibri"/>
              </a:rPr>
              <a:t>Método crearUsuario</a:t>
            </a:r>
            <a:r>
              <a:rPr lang="es" sz="1600">
                <a:solidFill>
                  <a:schemeClr val="dk1"/>
                </a:solidFill>
                <a:latin typeface="Calibri"/>
                <a:ea typeface="Calibri"/>
                <a:cs typeface="Calibri"/>
                <a:sym typeface="Calibri"/>
              </a:rPr>
              <a:t>: Este método permite crear un nuevo usuario. Toma como entrada el nombre y el id del usuario, crea una instancia de la clase Usuario con estos datos y la agrega al ArrayList de usuarios. Esta operación simula la creación de un nuevo usuario en el sistema de la biblioteca.</a:t>
            </a:r>
            <a:endParaRPr sz="1600">
              <a:solidFill>
                <a:schemeClr val="dk1"/>
              </a:solidFill>
              <a:latin typeface="Calibri"/>
              <a:ea typeface="Calibri"/>
              <a:cs typeface="Calibri"/>
              <a:sym typeface="Calibri"/>
            </a:endParaRPr>
          </a:p>
        </p:txBody>
      </p:sp>
      <p:sp>
        <p:nvSpPr>
          <p:cNvPr id="293" name="Google Shape;293;p37"/>
          <p:cNvSpPr txBox="1"/>
          <p:nvPr/>
        </p:nvSpPr>
        <p:spPr>
          <a:xfrm>
            <a:off x="436675" y="6350"/>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LibroServicio y UsuarioServicio</a:t>
            </a:r>
            <a:endParaRPr b="1" sz="2500">
              <a:solidFill>
                <a:schemeClr val="dk1"/>
              </a:solidFill>
              <a:latin typeface="Calibri"/>
              <a:ea typeface="Calibri"/>
              <a:cs typeface="Calibri"/>
              <a:sym typeface="Calibri"/>
            </a:endParaRPr>
          </a:p>
        </p:txBody>
      </p:sp>
      <p:pic>
        <p:nvPicPr>
          <p:cNvPr id="294" name="Google Shape;294;p37"/>
          <p:cNvPicPr preferRelativeResize="0"/>
          <p:nvPr/>
        </p:nvPicPr>
        <p:blipFill>
          <a:blip r:embed="rId4">
            <a:alphaModFix/>
          </a:blip>
          <a:stretch>
            <a:fillRect/>
          </a:stretch>
        </p:blipFill>
        <p:spPr>
          <a:xfrm>
            <a:off x="5000250" y="1565950"/>
            <a:ext cx="4004225" cy="2011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38"/>
          <p:cNvSpPr txBox="1"/>
          <p:nvPr/>
        </p:nvSpPr>
        <p:spPr>
          <a:xfrm>
            <a:off x="436675" y="625775"/>
            <a:ext cx="4398300" cy="380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Clase de Servicio para Usuarios</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rPr b="1" lang="es" sz="1600">
                <a:solidFill>
                  <a:schemeClr val="dk1"/>
                </a:solidFill>
                <a:latin typeface="Calibri"/>
                <a:ea typeface="Calibri"/>
                <a:cs typeface="Calibri"/>
                <a:sym typeface="Calibri"/>
              </a:rPr>
              <a:t>Método obtenerTodosLosUsuarios</a:t>
            </a:r>
            <a:r>
              <a:rPr lang="es" sz="1600">
                <a:solidFill>
                  <a:schemeClr val="dk1"/>
                </a:solidFill>
                <a:latin typeface="Calibri"/>
                <a:ea typeface="Calibri"/>
                <a:cs typeface="Calibri"/>
                <a:sym typeface="Calibri"/>
              </a:rPr>
              <a:t>: Este método devuelve una lista de objetos Usuario que representa todos los usuarios registrados. Esto permite a otras partes de la aplicación consultar la lista completa de usuarios en la biblioteca.</a:t>
            </a:r>
            <a:endParaRPr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b="1" lang="es" sz="1600">
                <a:solidFill>
                  <a:schemeClr val="dk1"/>
                </a:solidFill>
                <a:latin typeface="Calibri"/>
                <a:ea typeface="Calibri"/>
                <a:cs typeface="Calibri"/>
                <a:sym typeface="Calibri"/>
              </a:rPr>
              <a:t>Método actualizarUsuario</a:t>
            </a:r>
            <a:r>
              <a:rPr lang="es" sz="1600">
                <a:solidFill>
                  <a:schemeClr val="dk1"/>
                </a:solidFill>
                <a:latin typeface="Calibri"/>
                <a:ea typeface="Calibri"/>
                <a:cs typeface="Calibri"/>
                <a:sym typeface="Calibri"/>
              </a:rPr>
              <a:t>: permite actualizar la información de un usuario existente en la biblioteca. Toma el id del usuario que se va a actualizar, así como el nuevo nombre. Busca el usuario correspondiente en el ArrayList y actualiza su nombre según el nuevo valor.</a:t>
            </a:r>
            <a:endParaRPr sz="1600">
              <a:solidFill>
                <a:schemeClr val="dk1"/>
              </a:solidFill>
              <a:latin typeface="Calibri"/>
              <a:ea typeface="Calibri"/>
              <a:cs typeface="Calibri"/>
              <a:sym typeface="Calibri"/>
            </a:endParaRPr>
          </a:p>
        </p:txBody>
      </p:sp>
      <p:sp>
        <p:nvSpPr>
          <p:cNvPr id="300" name="Google Shape;300;p38"/>
          <p:cNvSpPr txBox="1"/>
          <p:nvPr/>
        </p:nvSpPr>
        <p:spPr>
          <a:xfrm>
            <a:off x="436675" y="82550"/>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LibroServicio y UsuarioServicio</a:t>
            </a:r>
            <a:endParaRPr b="1" sz="2500">
              <a:solidFill>
                <a:schemeClr val="dk1"/>
              </a:solidFill>
              <a:latin typeface="Calibri"/>
              <a:ea typeface="Calibri"/>
              <a:cs typeface="Calibri"/>
              <a:sym typeface="Calibri"/>
            </a:endParaRPr>
          </a:p>
        </p:txBody>
      </p:sp>
      <p:pic>
        <p:nvPicPr>
          <p:cNvPr id="301" name="Google Shape;301;p38"/>
          <p:cNvPicPr preferRelativeResize="0"/>
          <p:nvPr/>
        </p:nvPicPr>
        <p:blipFill>
          <a:blip r:embed="rId4">
            <a:alphaModFix/>
          </a:blip>
          <a:stretch>
            <a:fillRect/>
          </a:stretch>
        </p:blipFill>
        <p:spPr>
          <a:xfrm>
            <a:off x="5013100" y="1575125"/>
            <a:ext cx="4004225" cy="199325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39"/>
          <p:cNvSpPr txBox="1"/>
          <p:nvPr/>
        </p:nvSpPr>
        <p:spPr>
          <a:xfrm>
            <a:off x="436675" y="1132250"/>
            <a:ext cx="7535700" cy="14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Clase de Servicio para Usuarios</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b="1" lang="es" sz="1600">
                <a:solidFill>
                  <a:schemeClr val="dk1"/>
                </a:solidFill>
                <a:latin typeface="Calibri"/>
                <a:ea typeface="Calibri"/>
                <a:cs typeface="Calibri"/>
                <a:sym typeface="Calibri"/>
              </a:rPr>
              <a:t>Método eliminarUsuario</a:t>
            </a:r>
            <a:r>
              <a:rPr lang="es" sz="1600">
                <a:solidFill>
                  <a:schemeClr val="dk1"/>
                </a:solidFill>
                <a:latin typeface="Calibri"/>
                <a:ea typeface="Calibri"/>
                <a:cs typeface="Calibri"/>
                <a:sym typeface="Calibri"/>
              </a:rPr>
              <a:t>: Este método permite eliminar un usuario de la biblioteca en función de su id. Utiliza el</a:t>
            </a:r>
            <a:r>
              <a:rPr lang="es" sz="1600">
                <a:solidFill>
                  <a:srgbClr val="FF0000"/>
                </a:solidFill>
                <a:latin typeface="Calibri"/>
                <a:ea typeface="Calibri"/>
                <a:cs typeface="Calibri"/>
                <a:sym typeface="Calibri"/>
              </a:rPr>
              <a:t> Iterator</a:t>
            </a:r>
            <a:r>
              <a:rPr lang="es" sz="1600">
                <a:solidFill>
                  <a:schemeClr val="dk1"/>
                </a:solidFill>
                <a:latin typeface="Calibri"/>
                <a:ea typeface="Calibri"/>
                <a:cs typeface="Calibri"/>
                <a:sym typeface="Calibri"/>
              </a:rPr>
              <a:t> de Java para eliminar el usuario cuyo número de identificación coincide con el proporcionado.</a:t>
            </a:r>
            <a:endParaRPr sz="1600">
              <a:solidFill>
                <a:schemeClr val="dk1"/>
              </a:solidFill>
              <a:latin typeface="Calibri"/>
              <a:ea typeface="Calibri"/>
              <a:cs typeface="Calibri"/>
              <a:sym typeface="Calibri"/>
            </a:endParaRPr>
          </a:p>
        </p:txBody>
      </p:sp>
      <p:sp>
        <p:nvSpPr>
          <p:cNvPr id="307" name="Google Shape;307;p39"/>
          <p:cNvSpPr txBox="1"/>
          <p:nvPr/>
        </p:nvSpPr>
        <p:spPr>
          <a:xfrm>
            <a:off x="436675" y="387350"/>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LibroServicio y UsuarioServicio</a:t>
            </a:r>
            <a:endParaRPr b="1" sz="2500">
              <a:solidFill>
                <a:schemeClr val="dk1"/>
              </a:solidFill>
              <a:latin typeface="Calibri"/>
              <a:ea typeface="Calibri"/>
              <a:cs typeface="Calibri"/>
              <a:sym typeface="Calibri"/>
            </a:endParaRPr>
          </a:p>
        </p:txBody>
      </p:sp>
      <p:pic>
        <p:nvPicPr>
          <p:cNvPr id="308" name="Google Shape;308;p39"/>
          <p:cNvPicPr preferRelativeResize="0"/>
          <p:nvPr/>
        </p:nvPicPr>
        <p:blipFill>
          <a:blip r:embed="rId4">
            <a:alphaModFix/>
          </a:blip>
          <a:stretch>
            <a:fillRect/>
          </a:stretch>
        </p:blipFill>
        <p:spPr>
          <a:xfrm>
            <a:off x="2714263" y="2586200"/>
            <a:ext cx="3333925" cy="1699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0"/>
          <p:cNvPicPr preferRelativeResize="0"/>
          <p:nvPr/>
        </p:nvPicPr>
        <p:blipFill rotWithShape="1">
          <a:blip r:embed="rId3">
            <a:alphaModFix/>
          </a:blip>
          <a:srcRect b="5513" l="23599" r="0" t="3947"/>
          <a:stretch/>
        </p:blipFill>
        <p:spPr>
          <a:xfrm>
            <a:off x="0" y="-110725"/>
            <a:ext cx="9144003" cy="5254226"/>
          </a:xfrm>
          <a:prstGeom prst="rect">
            <a:avLst/>
          </a:prstGeom>
          <a:noFill/>
          <a:ln>
            <a:noFill/>
          </a:ln>
        </p:spPr>
      </p:pic>
      <p:pic>
        <p:nvPicPr>
          <p:cNvPr id="314" name="Google Shape;314;p40"/>
          <p:cNvPicPr preferRelativeResize="0"/>
          <p:nvPr/>
        </p:nvPicPr>
        <p:blipFill>
          <a:blip r:embed="rId4">
            <a:alphaModFix/>
          </a:blip>
          <a:stretch>
            <a:fillRect/>
          </a:stretch>
        </p:blipFill>
        <p:spPr>
          <a:xfrm>
            <a:off x="5211288" y="4333450"/>
            <a:ext cx="1903355" cy="733849"/>
          </a:xfrm>
          <a:prstGeom prst="rect">
            <a:avLst/>
          </a:prstGeom>
          <a:noFill/>
          <a:ln>
            <a:noFill/>
          </a:ln>
        </p:spPr>
      </p:pic>
      <p:pic>
        <p:nvPicPr>
          <p:cNvPr id="315" name="Google Shape;315;p40"/>
          <p:cNvPicPr preferRelativeResize="0"/>
          <p:nvPr/>
        </p:nvPicPr>
        <p:blipFill rotWithShape="1">
          <a:blip r:embed="rId5">
            <a:alphaModFix/>
          </a:blip>
          <a:srcRect b="0" l="826" r="826" t="0"/>
          <a:stretch/>
        </p:blipFill>
        <p:spPr>
          <a:xfrm>
            <a:off x="7148854" y="4368778"/>
            <a:ext cx="1708319" cy="626794"/>
          </a:xfrm>
          <a:prstGeom prst="rect">
            <a:avLst/>
          </a:prstGeom>
          <a:noFill/>
          <a:ln>
            <a:noFill/>
          </a:ln>
        </p:spPr>
      </p:pic>
      <p:pic>
        <p:nvPicPr>
          <p:cNvPr id="316" name="Google Shape;316;p40"/>
          <p:cNvPicPr preferRelativeResize="0"/>
          <p:nvPr/>
        </p:nvPicPr>
        <p:blipFill rotWithShape="1">
          <a:blip r:embed="rId6">
            <a:alphaModFix/>
          </a:blip>
          <a:srcRect b="32031" l="0" r="0" t="32034"/>
          <a:stretch/>
        </p:blipFill>
        <p:spPr>
          <a:xfrm>
            <a:off x="3353025" y="4488048"/>
            <a:ext cx="1824067" cy="655452"/>
          </a:xfrm>
          <a:prstGeom prst="rect">
            <a:avLst/>
          </a:prstGeom>
          <a:noFill/>
          <a:ln>
            <a:noFill/>
          </a:ln>
        </p:spPr>
      </p:pic>
      <p:sp>
        <p:nvSpPr>
          <p:cNvPr id="317" name="Google Shape;317;p40"/>
          <p:cNvSpPr/>
          <p:nvPr/>
        </p:nvSpPr>
        <p:spPr>
          <a:xfrm>
            <a:off x="0" y="4374450"/>
            <a:ext cx="9144000" cy="65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40"/>
          <p:cNvPicPr preferRelativeResize="0"/>
          <p:nvPr/>
        </p:nvPicPr>
        <p:blipFill rotWithShape="1">
          <a:blip r:embed="rId7">
            <a:alphaModFix/>
          </a:blip>
          <a:srcRect b="33630" l="0" r="0" t="30435"/>
          <a:stretch/>
        </p:blipFill>
        <p:spPr>
          <a:xfrm>
            <a:off x="4253425" y="4432489"/>
            <a:ext cx="1501204" cy="539423"/>
          </a:xfrm>
          <a:prstGeom prst="rect">
            <a:avLst/>
          </a:prstGeom>
          <a:noFill/>
          <a:ln>
            <a:noFill/>
          </a:ln>
        </p:spPr>
      </p:pic>
      <p:pic>
        <p:nvPicPr>
          <p:cNvPr id="319" name="Google Shape;319;p40"/>
          <p:cNvPicPr preferRelativeResize="0"/>
          <p:nvPr/>
        </p:nvPicPr>
        <p:blipFill>
          <a:blip r:embed="rId8">
            <a:alphaModFix/>
          </a:blip>
          <a:stretch>
            <a:fillRect/>
          </a:stretch>
        </p:blipFill>
        <p:spPr>
          <a:xfrm>
            <a:off x="5801085" y="4506620"/>
            <a:ext cx="1352414" cy="391161"/>
          </a:xfrm>
          <a:prstGeom prst="rect">
            <a:avLst/>
          </a:prstGeom>
          <a:noFill/>
          <a:ln>
            <a:noFill/>
          </a:ln>
        </p:spPr>
      </p:pic>
      <p:pic>
        <p:nvPicPr>
          <p:cNvPr id="320" name="Google Shape;320;p40"/>
          <p:cNvPicPr preferRelativeResize="0"/>
          <p:nvPr/>
        </p:nvPicPr>
        <p:blipFill>
          <a:blip r:embed="rId9">
            <a:alphaModFix/>
          </a:blip>
          <a:stretch>
            <a:fillRect/>
          </a:stretch>
        </p:blipFill>
        <p:spPr>
          <a:xfrm>
            <a:off x="7428560" y="4479889"/>
            <a:ext cx="1352414" cy="444622"/>
          </a:xfrm>
          <a:prstGeom prst="rect">
            <a:avLst/>
          </a:prstGeom>
          <a:noFill/>
          <a:ln>
            <a:noFill/>
          </a:ln>
        </p:spPr>
      </p:pic>
      <p:sp>
        <p:nvSpPr>
          <p:cNvPr id="321" name="Google Shape;321;p40"/>
          <p:cNvSpPr txBox="1"/>
          <p:nvPr/>
        </p:nvSpPr>
        <p:spPr>
          <a:xfrm>
            <a:off x="682825" y="1634550"/>
            <a:ext cx="3570600" cy="187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600">
                <a:solidFill>
                  <a:schemeClr val="lt1"/>
                </a:solidFill>
                <a:latin typeface="Calibri"/>
                <a:ea typeface="Calibri"/>
                <a:cs typeface="Calibri"/>
                <a:sym typeface="Calibri"/>
              </a:rPr>
              <a:t>Momento</a:t>
            </a:r>
            <a:endParaRPr sz="2600">
              <a:solidFill>
                <a:schemeClr val="lt1"/>
              </a:solidFill>
              <a:latin typeface="Calibri"/>
              <a:ea typeface="Calibri"/>
              <a:cs typeface="Calibri"/>
              <a:sym typeface="Calibri"/>
            </a:endParaRPr>
          </a:p>
          <a:p>
            <a:pPr indent="0" lvl="0" marL="0" rtl="0" algn="l">
              <a:lnSpc>
                <a:spcPct val="100000"/>
              </a:lnSpc>
              <a:spcBef>
                <a:spcPts val="0"/>
              </a:spcBef>
              <a:spcAft>
                <a:spcPts val="0"/>
              </a:spcAft>
              <a:buNone/>
            </a:pPr>
            <a:r>
              <a:rPr b="1" lang="es" sz="4500">
                <a:solidFill>
                  <a:srgbClr val="35B9E9"/>
                </a:solidFill>
                <a:latin typeface="Calibri"/>
                <a:ea typeface="Calibri"/>
                <a:cs typeface="Calibri"/>
                <a:sym typeface="Calibri"/>
              </a:rPr>
              <a:t>Time-out!</a:t>
            </a:r>
            <a:endParaRPr b="1" sz="4500">
              <a:solidFill>
                <a:srgbClr val="35B9E9"/>
              </a:solidFill>
              <a:latin typeface="Calibri"/>
              <a:ea typeface="Calibri"/>
              <a:cs typeface="Calibri"/>
              <a:sym typeface="Calibri"/>
            </a:endParaRPr>
          </a:p>
          <a:p>
            <a:pPr indent="0" lvl="0" marL="0" rtl="0" algn="l">
              <a:lnSpc>
                <a:spcPct val="100000"/>
              </a:lnSpc>
              <a:spcBef>
                <a:spcPts val="1000"/>
              </a:spcBef>
              <a:spcAft>
                <a:spcPts val="0"/>
              </a:spcAft>
              <a:buNone/>
            </a:pPr>
            <a:r>
              <a:rPr b="1" lang="es" sz="2300">
                <a:solidFill>
                  <a:schemeClr val="lt1"/>
                </a:solidFill>
                <a:latin typeface="Calibri"/>
                <a:ea typeface="Calibri"/>
                <a:cs typeface="Calibri"/>
                <a:sym typeface="Calibri"/>
              </a:rPr>
              <a:t>10</a:t>
            </a:r>
            <a:r>
              <a:rPr b="1" lang="es" sz="2300">
                <a:solidFill>
                  <a:schemeClr val="lt1"/>
                </a:solidFill>
                <a:latin typeface="Calibri"/>
                <a:ea typeface="Calibri"/>
                <a:cs typeface="Calibri"/>
                <a:sym typeface="Calibri"/>
              </a:rPr>
              <a:t>-15 min⌛</a:t>
            </a:r>
            <a:endParaRPr b="1" sz="23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pic>
        <p:nvPicPr>
          <p:cNvPr id="326" name="Google Shape;326;p41"/>
          <p:cNvPicPr preferRelativeResize="0"/>
          <p:nvPr/>
        </p:nvPicPr>
        <p:blipFill>
          <a:blip r:embed="rId4">
            <a:alphaModFix/>
          </a:blip>
          <a:stretch>
            <a:fillRect/>
          </a:stretch>
        </p:blipFill>
        <p:spPr>
          <a:xfrm>
            <a:off x="2039850" y="1849350"/>
            <a:ext cx="952500" cy="952500"/>
          </a:xfrm>
          <a:prstGeom prst="rect">
            <a:avLst/>
          </a:prstGeom>
          <a:noFill/>
          <a:ln>
            <a:noFill/>
          </a:ln>
        </p:spPr>
      </p:pic>
      <p:pic>
        <p:nvPicPr>
          <p:cNvPr id="327" name="Google Shape;327;p41"/>
          <p:cNvPicPr preferRelativeResize="0"/>
          <p:nvPr/>
        </p:nvPicPr>
        <p:blipFill>
          <a:blip r:embed="rId5">
            <a:alphaModFix/>
          </a:blip>
          <a:stretch>
            <a:fillRect/>
          </a:stretch>
        </p:blipFill>
        <p:spPr>
          <a:xfrm>
            <a:off x="2058900" y="1868400"/>
            <a:ext cx="914400" cy="914400"/>
          </a:xfrm>
          <a:prstGeom prst="rect">
            <a:avLst/>
          </a:prstGeom>
          <a:noFill/>
          <a:ln>
            <a:noFill/>
          </a:ln>
        </p:spPr>
      </p:pic>
      <p:sp>
        <p:nvSpPr>
          <p:cNvPr id="328" name="Google Shape;328;p41"/>
          <p:cNvSpPr txBox="1"/>
          <p:nvPr/>
        </p:nvSpPr>
        <p:spPr>
          <a:xfrm>
            <a:off x="3748350" y="1523700"/>
            <a:ext cx="4978800" cy="160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5000">
                <a:solidFill>
                  <a:schemeClr val="lt1"/>
                </a:solidFill>
                <a:latin typeface="Calibri"/>
                <a:ea typeface="Calibri"/>
                <a:cs typeface="Calibri"/>
                <a:sym typeface="Calibri"/>
              </a:rPr>
              <a:t>Crear las clases de Servicio</a:t>
            </a:r>
            <a:endParaRPr sz="1600">
              <a:solidFill>
                <a:schemeClr val="lt1"/>
              </a:solidFill>
              <a:latin typeface="Calibri"/>
              <a:ea typeface="Calibri"/>
              <a:cs typeface="Calibri"/>
              <a:sym typeface="Calibri"/>
            </a:endParaRPr>
          </a:p>
        </p:txBody>
      </p:sp>
      <p:pic>
        <p:nvPicPr>
          <p:cNvPr id="329" name="Google Shape;329;p41"/>
          <p:cNvPicPr preferRelativeResize="0"/>
          <p:nvPr/>
        </p:nvPicPr>
        <p:blipFill>
          <a:blip r:embed="rId6">
            <a:alphaModFix/>
          </a:blip>
          <a:stretch>
            <a:fillRect/>
          </a:stretch>
        </p:blipFill>
        <p:spPr>
          <a:xfrm>
            <a:off x="5614132" y="4374450"/>
            <a:ext cx="1613251" cy="621990"/>
          </a:xfrm>
          <a:prstGeom prst="rect">
            <a:avLst/>
          </a:prstGeom>
          <a:noFill/>
          <a:ln>
            <a:noFill/>
          </a:ln>
        </p:spPr>
      </p:pic>
      <p:pic>
        <p:nvPicPr>
          <p:cNvPr id="330" name="Google Shape;330;p41"/>
          <p:cNvPicPr preferRelativeResize="0"/>
          <p:nvPr/>
        </p:nvPicPr>
        <p:blipFill rotWithShape="1">
          <a:blip r:embed="rId7">
            <a:alphaModFix/>
          </a:blip>
          <a:srcRect b="0" l="826" r="826" t="0"/>
          <a:stretch/>
        </p:blipFill>
        <p:spPr>
          <a:xfrm>
            <a:off x="7256381" y="4404393"/>
            <a:ext cx="1447941" cy="531254"/>
          </a:xfrm>
          <a:prstGeom prst="rect">
            <a:avLst/>
          </a:prstGeom>
          <a:noFill/>
          <a:ln>
            <a:noFill/>
          </a:ln>
        </p:spPr>
      </p:pic>
      <p:pic>
        <p:nvPicPr>
          <p:cNvPr id="331" name="Google Shape;331;p41"/>
          <p:cNvPicPr preferRelativeResize="0"/>
          <p:nvPr/>
        </p:nvPicPr>
        <p:blipFill rotWithShape="1">
          <a:blip r:embed="rId8">
            <a:alphaModFix/>
          </a:blip>
          <a:srcRect b="32031" l="0" r="0" t="32034"/>
          <a:stretch/>
        </p:blipFill>
        <p:spPr>
          <a:xfrm>
            <a:off x="4039100" y="4505483"/>
            <a:ext cx="1546051" cy="5555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42"/>
          <p:cNvSpPr txBox="1"/>
          <p:nvPr/>
        </p:nvSpPr>
        <p:spPr>
          <a:xfrm>
            <a:off x="436675" y="387350"/>
            <a:ext cx="8141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Crear las clases de servicio</a:t>
            </a:r>
            <a:endParaRPr b="1" sz="2500">
              <a:solidFill>
                <a:schemeClr val="dk1"/>
              </a:solidFill>
              <a:latin typeface="Calibri"/>
              <a:ea typeface="Calibri"/>
              <a:cs typeface="Calibri"/>
              <a:sym typeface="Calibri"/>
            </a:endParaRPr>
          </a:p>
        </p:txBody>
      </p:sp>
      <p:sp>
        <p:nvSpPr>
          <p:cNvPr id="337" name="Google Shape;337;p42"/>
          <p:cNvSpPr txBox="1"/>
          <p:nvPr/>
        </p:nvSpPr>
        <p:spPr>
          <a:xfrm>
            <a:off x="572275" y="4251938"/>
            <a:ext cx="436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1800">
                <a:solidFill>
                  <a:schemeClr val="dk1"/>
                </a:solidFill>
                <a:latin typeface="Calibri"/>
                <a:ea typeface="Calibri"/>
                <a:cs typeface="Calibri"/>
                <a:sym typeface="Calibri"/>
              </a:rPr>
              <a:t>⌚Tiempo: 30 minutos</a:t>
            </a:r>
            <a:endParaRPr sz="1700">
              <a:solidFill>
                <a:schemeClr val="dk1"/>
              </a:solidFill>
              <a:latin typeface="Calibri"/>
              <a:ea typeface="Calibri"/>
              <a:cs typeface="Calibri"/>
              <a:sym typeface="Calibri"/>
            </a:endParaRPr>
          </a:p>
        </p:txBody>
      </p:sp>
      <p:pic>
        <p:nvPicPr>
          <p:cNvPr id="338" name="Google Shape;338;p42"/>
          <p:cNvPicPr preferRelativeResize="0"/>
          <p:nvPr/>
        </p:nvPicPr>
        <p:blipFill rotWithShape="1">
          <a:blip r:embed="rId4">
            <a:alphaModFix/>
          </a:blip>
          <a:srcRect b="33630" l="0" r="0" t="30435"/>
          <a:stretch/>
        </p:blipFill>
        <p:spPr>
          <a:xfrm>
            <a:off x="4253425" y="4432489"/>
            <a:ext cx="1501204" cy="539423"/>
          </a:xfrm>
          <a:prstGeom prst="rect">
            <a:avLst/>
          </a:prstGeom>
          <a:noFill/>
          <a:ln>
            <a:noFill/>
          </a:ln>
        </p:spPr>
      </p:pic>
      <p:pic>
        <p:nvPicPr>
          <p:cNvPr id="339" name="Google Shape;339;p42"/>
          <p:cNvPicPr preferRelativeResize="0"/>
          <p:nvPr/>
        </p:nvPicPr>
        <p:blipFill>
          <a:blip r:embed="rId5">
            <a:alphaModFix/>
          </a:blip>
          <a:stretch>
            <a:fillRect/>
          </a:stretch>
        </p:blipFill>
        <p:spPr>
          <a:xfrm>
            <a:off x="5801085" y="4506620"/>
            <a:ext cx="1352414" cy="391161"/>
          </a:xfrm>
          <a:prstGeom prst="rect">
            <a:avLst/>
          </a:prstGeom>
          <a:noFill/>
          <a:ln>
            <a:noFill/>
          </a:ln>
        </p:spPr>
      </p:pic>
      <p:pic>
        <p:nvPicPr>
          <p:cNvPr id="340" name="Google Shape;340;p42"/>
          <p:cNvPicPr preferRelativeResize="0"/>
          <p:nvPr/>
        </p:nvPicPr>
        <p:blipFill>
          <a:blip r:embed="rId6">
            <a:alphaModFix/>
          </a:blip>
          <a:stretch>
            <a:fillRect/>
          </a:stretch>
        </p:blipFill>
        <p:spPr>
          <a:xfrm>
            <a:off x="7428560" y="4479889"/>
            <a:ext cx="1352414" cy="444622"/>
          </a:xfrm>
          <a:prstGeom prst="rect">
            <a:avLst/>
          </a:prstGeom>
          <a:noFill/>
          <a:ln>
            <a:noFill/>
          </a:ln>
        </p:spPr>
      </p:pic>
      <p:sp>
        <p:nvSpPr>
          <p:cNvPr id="341" name="Google Shape;341;p42"/>
          <p:cNvSpPr txBox="1"/>
          <p:nvPr/>
        </p:nvSpPr>
        <p:spPr>
          <a:xfrm>
            <a:off x="572275" y="1126250"/>
            <a:ext cx="7870200" cy="3059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1900">
                <a:solidFill>
                  <a:schemeClr val="dk1"/>
                </a:solidFill>
                <a:latin typeface="Calibri"/>
                <a:ea typeface="Calibri"/>
                <a:cs typeface="Calibri"/>
                <a:sym typeface="Calibri"/>
              </a:rPr>
              <a:t>✍️Consigna:</a:t>
            </a:r>
            <a:endParaRPr b="1" sz="1900">
              <a:solidFill>
                <a:schemeClr val="dk1"/>
              </a:solidFill>
              <a:latin typeface="Calibri"/>
              <a:ea typeface="Calibri"/>
              <a:cs typeface="Calibri"/>
              <a:sym typeface="Calibri"/>
            </a:endParaRPr>
          </a:p>
          <a:p>
            <a:pPr indent="-323850" lvl="0" marL="457200" rtl="0" algn="l">
              <a:lnSpc>
                <a:spcPct val="80000"/>
              </a:lnSpc>
              <a:spcBef>
                <a:spcPts val="1000"/>
              </a:spcBef>
              <a:spcAft>
                <a:spcPts val="0"/>
              </a:spcAft>
              <a:buClr>
                <a:schemeClr val="dk1"/>
              </a:buClr>
              <a:buSzPts val="1500"/>
              <a:buFont typeface="Calibri"/>
              <a:buChar char="-"/>
            </a:pPr>
            <a:r>
              <a:rPr lang="es" sz="1500">
                <a:solidFill>
                  <a:schemeClr val="dk1"/>
                </a:solidFill>
                <a:latin typeface="Calibri"/>
                <a:ea typeface="Calibri"/>
                <a:cs typeface="Calibri"/>
                <a:sym typeface="Calibri"/>
              </a:rPr>
              <a:t>Vamos a seguir trabajando en el proyecto de la clase pasada. En esta ocasión vamos a completar la estructura añadiendo las clases LibroServicio y UsuarioServicio al paquete com.miapp.biblioteca.servicio.</a:t>
            </a:r>
            <a:endParaRPr sz="15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t/>
            </a:r>
            <a:endParaRPr sz="1500">
              <a:solidFill>
                <a:schemeClr val="dk1"/>
              </a:solidFill>
              <a:latin typeface="Calibri"/>
              <a:ea typeface="Calibri"/>
              <a:cs typeface="Calibri"/>
              <a:sym typeface="Calibri"/>
            </a:endParaRPr>
          </a:p>
          <a:p>
            <a:pPr indent="0" lvl="0" marL="0" rtl="0" algn="l">
              <a:lnSpc>
                <a:spcPct val="80000"/>
              </a:lnSpc>
              <a:spcBef>
                <a:spcPts val="1000"/>
              </a:spcBef>
              <a:spcAft>
                <a:spcPts val="0"/>
              </a:spcAft>
              <a:buNone/>
            </a:pPr>
            <a:r>
              <a:rPr lang="es" sz="1900">
                <a:solidFill>
                  <a:schemeClr val="dk1"/>
                </a:solidFill>
                <a:latin typeface="Montserrat Black"/>
                <a:ea typeface="Montserrat Black"/>
                <a:cs typeface="Montserrat Black"/>
                <a:sym typeface="Montserrat Black"/>
              </a:rPr>
              <a:t>⚙️</a:t>
            </a:r>
            <a:r>
              <a:rPr b="1" lang="es" sz="1900">
                <a:solidFill>
                  <a:schemeClr val="dk1"/>
                </a:solidFill>
                <a:latin typeface="Calibri"/>
                <a:ea typeface="Calibri"/>
                <a:cs typeface="Calibri"/>
                <a:sym typeface="Calibri"/>
              </a:rPr>
              <a:t>Paso a paso: </a:t>
            </a:r>
            <a:endParaRPr sz="1500">
              <a:solidFill>
                <a:schemeClr val="dk1"/>
              </a:solidFill>
              <a:latin typeface="Calibri"/>
              <a:ea typeface="Calibri"/>
              <a:cs typeface="Calibri"/>
              <a:sym typeface="Calibri"/>
            </a:endParaRPr>
          </a:p>
          <a:p>
            <a:pPr indent="-323850" lvl="0" marL="457200" rtl="0" algn="l">
              <a:spcBef>
                <a:spcPts val="1000"/>
              </a:spcBef>
              <a:spcAft>
                <a:spcPts val="0"/>
              </a:spcAft>
              <a:buClr>
                <a:schemeClr val="dk1"/>
              </a:buClr>
              <a:buSzPts val="1500"/>
              <a:buFont typeface="Calibri"/>
              <a:buAutoNum type="arabicPeriod"/>
            </a:pPr>
            <a:r>
              <a:rPr lang="es" sz="1500">
                <a:solidFill>
                  <a:schemeClr val="dk1"/>
                </a:solidFill>
                <a:latin typeface="Calibri"/>
                <a:ea typeface="Calibri"/>
                <a:cs typeface="Calibri"/>
                <a:sym typeface="Calibri"/>
              </a:rPr>
              <a:t>Crea las clases LibroServicio y UsuarioServicio</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AutoNum type="arabicPeriod"/>
            </a:pPr>
            <a:r>
              <a:rPr lang="es" sz="1500">
                <a:solidFill>
                  <a:schemeClr val="dk1"/>
                </a:solidFill>
                <a:latin typeface="Calibri"/>
                <a:ea typeface="Calibri"/>
                <a:cs typeface="Calibri"/>
                <a:sym typeface="Calibri"/>
              </a:rPr>
              <a:t>Crear los métodos necesarios para gestionar la lógica de negocio para manipular los objetos Libro y Usuario.</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AutoNum type="arabicPeriod"/>
            </a:pPr>
            <a:r>
              <a:rPr lang="es" sz="1500">
                <a:solidFill>
                  <a:schemeClr val="dk1"/>
                </a:solidFill>
                <a:latin typeface="Calibri"/>
                <a:ea typeface="Calibri"/>
                <a:cs typeface="Calibri"/>
                <a:sym typeface="Calibri"/>
              </a:rPr>
              <a:t>Asegurarse de cubrir todos los métodos CRUD.</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AutoNum type="arabicPeriod"/>
            </a:pPr>
            <a:r>
              <a:rPr lang="es" sz="1500">
                <a:solidFill>
                  <a:schemeClr val="dk1"/>
                </a:solidFill>
                <a:latin typeface="Calibri"/>
                <a:ea typeface="Calibri"/>
                <a:cs typeface="Calibri"/>
                <a:sym typeface="Calibri"/>
              </a:rPr>
              <a:t>Debes </a:t>
            </a:r>
            <a:r>
              <a:rPr lang="es" sz="1500">
                <a:solidFill>
                  <a:schemeClr val="dk1"/>
                </a:solidFill>
                <a:latin typeface="Calibri"/>
                <a:ea typeface="Calibri"/>
                <a:cs typeface="Calibri"/>
                <a:sym typeface="Calibri"/>
              </a:rPr>
              <a:t>continuar</a:t>
            </a:r>
            <a:r>
              <a:rPr lang="es" sz="1500">
                <a:solidFill>
                  <a:schemeClr val="dk1"/>
                </a:solidFill>
                <a:latin typeface="Calibri"/>
                <a:ea typeface="Calibri"/>
                <a:cs typeface="Calibri"/>
                <a:sym typeface="Calibri"/>
              </a:rPr>
              <a:t> el desarrollo de manera asincrónica.</a:t>
            </a:r>
            <a:endParaRPr sz="15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43"/>
          <p:cNvSpPr txBox="1"/>
          <p:nvPr/>
        </p:nvSpPr>
        <p:spPr>
          <a:xfrm>
            <a:off x="3824550" y="1769850"/>
            <a:ext cx="4978800" cy="160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5000">
                <a:solidFill>
                  <a:schemeClr val="lt1"/>
                </a:solidFill>
                <a:latin typeface="Calibri"/>
                <a:ea typeface="Calibri"/>
                <a:cs typeface="Calibri"/>
                <a:sym typeface="Calibri"/>
              </a:rPr>
              <a:t>¿Alguna </a:t>
            </a:r>
            <a:r>
              <a:rPr b="1" lang="es" sz="5000">
                <a:solidFill>
                  <a:srgbClr val="FDD015"/>
                </a:solidFill>
                <a:latin typeface="Calibri"/>
                <a:ea typeface="Calibri"/>
                <a:cs typeface="Calibri"/>
                <a:sym typeface="Calibri"/>
              </a:rPr>
              <a:t>consulta?</a:t>
            </a:r>
            <a:endParaRPr b="1" sz="5000">
              <a:solidFill>
                <a:srgbClr val="FDD015"/>
              </a:solidFill>
              <a:latin typeface="Calibri"/>
              <a:ea typeface="Calibri"/>
              <a:cs typeface="Calibri"/>
              <a:sym typeface="Calibri"/>
            </a:endParaRPr>
          </a:p>
          <a:p>
            <a:pPr indent="0" lvl="0" marL="0" rtl="0" algn="l">
              <a:lnSpc>
                <a:spcPct val="80000"/>
              </a:lnSpc>
              <a:spcBef>
                <a:spcPts val="0"/>
              </a:spcBef>
              <a:spcAft>
                <a:spcPts val="0"/>
              </a:spcAft>
              <a:buNone/>
            </a:pPr>
            <a:r>
              <a:rPr lang="es" sz="1600">
                <a:solidFill>
                  <a:schemeClr val="dk1"/>
                </a:solidFill>
                <a:latin typeface="Calibri"/>
                <a:ea typeface="Calibri"/>
                <a:cs typeface="Calibri"/>
                <a:sym typeface="Calibri"/>
              </a:rPr>
              <a:t>Momento de preguntas</a:t>
            </a:r>
            <a:endParaRPr sz="1600">
              <a:solidFill>
                <a:schemeClr val="dk1"/>
              </a:solidFill>
              <a:latin typeface="Calibri"/>
              <a:ea typeface="Calibri"/>
              <a:cs typeface="Calibri"/>
              <a:sym typeface="Calibri"/>
            </a:endParaRPr>
          </a:p>
        </p:txBody>
      </p:sp>
      <p:sp>
        <p:nvSpPr>
          <p:cNvPr id="347" name="Google Shape;347;p43"/>
          <p:cNvSpPr txBox="1"/>
          <p:nvPr/>
        </p:nvSpPr>
        <p:spPr>
          <a:xfrm>
            <a:off x="1976700" y="1816800"/>
            <a:ext cx="1056000" cy="10176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s" sz="6500">
                <a:solidFill>
                  <a:srgbClr val="FDD015"/>
                </a:solidFill>
                <a:latin typeface="Calibri"/>
                <a:ea typeface="Calibri"/>
                <a:cs typeface="Calibri"/>
                <a:sym typeface="Calibri"/>
              </a:rPr>
              <a:t>¿?</a:t>
            </a:r>
            <a:endParaRPr sz="3100">
              <a:solidFill>
                <a:srgbClr val="FDD015"/>
              </a:solidFill>
              <a:latin typeface="Calibri"/>
              <a:ea typeface="Calibri"/>
              <a:cs typeface="Calibri"/>
              <a:sym typeface="Calibri"/>
            </a:endParaRPr>
          </a:p>
        </p:txBody>
      </p:sp>
      <p:pic>
        <p:nvPicPr>
          <p:cNvPr id="348" name="Google Shape;348;p43"/>
          <p:cNvPicPr preferRelativeResize="0"/>
          <p:nvPr/>
        </p:nvPicPr>
        <p:blipFill rotWithShape="1">
          <a:blip r:embed="rId4">
            <a:alphaModFix/>
          </a:blip>
          <a:srcRect b="33630" l="0" r="0" t="30435"/>
          <a:stretch/>
        </p:blipFill>
        <p:spPr>
          <a:xfrm>
            <a:off x="4253425" y="4432489"/>
            <a:ext cx="1501204" cy="539423"/>
          </a:xfrm>
          <a:prstGeom prst="rect">
            <a:avLst/>
          </a:prstGeom>
          <a:noFill/>
          <a:ln>
            <a:noFill/>
          </a:ln>
        </p:spPr>
      </p:pic>
      <p:pic>
        <p:nvPicPr>
          <p:cNvPr id="349" name="Google Shape;349;p43"/>
          <p:cNvPicPr preferRelativeResize="0"/>
          <p:nvPr/>
        </p:nvPicPr>
        <p:blipFill>
          <a:blip r:embed="rId5">
            <a:alphaModFix/>
          </a:blip>
          <a:stretch>
            <a:fillRect/>
          </a:stretch>
        </p:blipFill>
        <p:spPr>
          <a:xfrm>
            <a:off x="5801085" y="4506620"/>
            <a:ext cx="1352414" cy="391161"/>
          </a:xfrm>
          <a:prstGeom prst="rect">
            <a:avLst/>
          </a:prstGeom>
          <a:noFill/>
          <a:ln>
            <a:noFill/>
          </a:ln>
        </p:spPr>
      </p:pic>
      <p:pic>
        <p:nvPicPr>
          <p:cNvPr id="350" name="Google Shape;350;p43"/>
          <p:cNvPicPr preferRelativeResize="0"/>
          <p:nvPr/>
        </p:nvPicPr>
        <p:blipFill>
          <a:blip r:embed="rId6">
            <a:alphaModFix/>
          </a:blip>
          <a:stretch>
            <a:fillRect/>
          </a:stretch>
        </p:blipFill>
        <p:spPr>
          <a:xfrm>
            <a:off x="7428560" y="4479889"/>
            <a:ext cx="1352414" cy="44462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pic>
        <p:nvPicPr>
          <p:cNvPr id="355" name="Google Shape;355;p44"/>
          <p:cNvPicPr preferRelativeResize="0"/>
          <p:nvPr/>
        </p:nvPicPr>
        <p:blipFill>
          <a:blip r:embed="rId4">
            <a:alphaModFix/>
          </a:blip>
          <a:stretch>
            <a:fillRect/>
          </a:stretch>
        </p:blipFill>
        <p:spPr>
          <a:xfrm>
            <a:off x="5211413" y="4233525"/>
            <a:ext cx="1903355" cy="733849"/>
          </a:xfrm>
          <a:prstGeom prst="rect">
            <a:avLst/>
          </a:prstGeom>
          <a:noFill/>
          <a:ln>
            <a:noFill/>
          </a:ln>
        </p:spPr>
      </p:pic>
      <p:pic>
        <p:nvPicPr>
          <p:cNvPr id="356" name="Google Shape;356;p44"/>
          <p:cNvPicPr preferRelativeResize="0"/>
          <p:nvPr/>
        </p:nvPicPr>
        <p:blipFill rotWithShape="1">
          <a:blip r:embed="rId5">
            <a:alphaModFix/>
          </a:blip>
          <a:srcRect b="0" l="826" r="826" t="0"/>
          <a:stretch/>
        </p:blipFill>
        <p:spPr>
          <a:xfrm>
            <a:off x="7148979" y="4268853"/>
            <a:ext cx="1708319" cy="626794"/>
          </a:xfrm>
          <a:prstGeom prst="rect">
            <a:avLst/>
          </a:prstGeom>
          <a:noFill/>
          <a:ln>
            <a:noFill/>
          </a:ln>
        </p:spPr>
      </p:pic>
      <p:pic>
        <p:nvPicPr>
          <p:cNvPr id="357" name="Google Shape;357;p44"/>
          <p:cNvPicPr preferRelativeResize="0"/>
          <p:nvPr/>
        </p:nvPicPr>
        <p:blipFill rotWithShape="1">
          <a:blip r:embed="rId6">
            <a:alphaModFix/>
          </a:blip>
          <a:srcRect b="32031" l="0" r="0" t="32034"/>
          <a:stretch/>
        </p:blipFill>
        <p:spPr>
          <a:xfrm>
            <a:off x="3353150" y="4311923"/>
            <a:ext cx="1824067" cy="655452"/>
          </a:xfrm>
          <a:prstGeom prst="rect">
            <a:avLst/>
          </a:prstGeom>
          <a:noFill/>
          <a:ln>
            <a:noFill/>
          </a:ln>
        </p:spPr>
      </p:pic>
      <p:sp>
        <p:nvSpPr>
          <p:cNvPr id="358" name="Google Shape;358;p44"/>
          <p:cNvSpPr/>
          <p:nvPr/>
        </p:nvSpPr>
        <p:spPr>
          <a:xfrm>
            <a:off x="-65275" y="4274525"/>
            <a:ext cx="9272700" cy="65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44"/>
          <p:cNvPicPr preferRelativeResize="0"/>
          <p:nvPr/>
        </p:nvPicPr>
        <p:blipFill rotWithShape="1">
          <a:blip r:embed="rId7">
            <a:alphaModFix/>
          </a:blip>
          <a:srcRect b="33630" l="0" r="0" t="30435"/>
          <a:stretch/>
        </p:blipFill>
        <p:spPr>
          <a:xfrm>
            <a:off x="4253550" y="4332564"/>
            <a:ext cx="1501204" cy="539423"/>
          </a:xfrm>
          <a:prstGeom prst="rect">
            <a:avLst/>
          </a:prstGeom>
          <a:noFill/>
          <a:ln>
            <a:noFill/>
          </a:ln>
        </p:spPr>
      </p:pic>
      <p:pic>
        <p:nvPicPr>
          <p:cNvPr id="360" name="Google Shape;360;p44"/>
          <p:cNvPicPr preferRelativeResize="0"/>
          <p:nvPr/>
        </p:nvPicPr>
        <p:blipFill>
          <a:blip r:embed="rId8">
            <a:alphaModFix/>
          </a:blip>
          <a:stretch>
            <a:fillRect/>
          </a:stretch>
        </p:blipFill>
        <p:spPr>
          <a:xfrm>
            <a:off x="5801210" y="4406695"/>
            <a:ext cx="1352414" cy="391161"/>
          </a:xfrm>
          <a:prstGeom prst="rect">
            <a:avLst/>
          </a:prstGeom>
          <a:noFill/>
          <a:ln>
            <a:noFill/>
          </a:ln>
        </p:spPr>
      </p:pic>
      <p:pic>
        <p:nvPicPr>
          <p:cNvPr id="361" name="Google Shape;361;p44"/>
          <p:cNvPicPr preferRelativeResize="0"/>
          <p:nvPr/>
        </p:nvPicPr>
        <p:blipFill>
          <a:blip r:embed="rId9">
            <a:alphaModFix/>
          </a:blip>
          <a:stretch>
            <a:fillRect/>
          </a:stretch>
        </p:blipFill>
        <p:spPr>
          <a:xfrm>
            <a:off x="7428685" y="4379964"/>
            <a:ext cx="1352414" cy="4446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837775" y="1999250"/>
            <a:ext cx="7342200" cy="993900"/>
          </a:xfrm>
          <a:prstGeom prst="rect">
            <a:avLst/>
          </a:prstGeom>
          <a:noFill/>
          <a:ln>
            <a:noFill/>
          </a:ln>
        </p:spPr>
        <p:txBody>
          <a:bodyPr anchorCtr="0" anchor="b" bIns="45700" lIns="91425" spcFirstLastPara="1" rIns="91425" wrap="square" tIns="45700">
            <a:noAutofit/>
          </a:bodyPr>
          <a:lstStyle/>
          <a:p>
            <a:pPr indent="0" lvl="0" marL="0" rtl="0" algn="l">
              <a:lnSpc>
                <a:spcPct val="91666"/>
              </a:lnSpc>
              <a:spcBef>
                <a:spcPts val="0"/>
              </a:spcBef>
              <a:spcAft>
                <a:spcPts val="0"/>
              </a:spcAft>
              <a:buSzPts val="1400"/>
              <a:buNone/>
            </a:pPr>
            <a:r>
              <a:rPr lang="es"/>
              <a:t>Proyecto Individual #2</a:t>
            </a:r>
            <a:endParaRPr/>
          </a:p>
        </p:txBody>
      </p:sp>
      <p:sp>
        <p:nvSpPr>
          <p:cNvPr id="98" name="Google Shape;98;p18"/>
          <p:cNvSpPr txBox="1"/>
          <p:nvPr>
            <p:ph idx="2" type="body"/>
          </p:nvPr>
        </p:nvSpPr>
        <p:spPr>
          <a:xfrm>
            <a:off x="837775" y="1586182"/>
            <a:ext cx="8432100" cy="557400"/>
          </a:xfrm>
          <a:prstGeom prst="rect">
            <a:avLst/>
          </a:prstGeom>
          <a:noFill/>
          <a:ln>
            <a:noFill/>
          </a:ln>
        </p:spPr>
        <p:txBody>
          <a:bodyPr anchorCtr="0" anchor="t" bIns="45700" lIns="91425" spcFirstLastPara="1" rIns="91425" wrap="square" tIns="45700">
            <a:noAutofit/>
          </a:bodyPr>
          <a:lstStyle/>
          <a:p>
            <a:pPr indent="0" lvl="0" marL="14287" rtl="0" algn="l">
              <a:lnSpc>
                <a:spcPct val="100000"/>
              </a:lnSpc>
              <a:spcBef>
                <a:spcPts val="0"/>
              </a:spcBef>
              <a:spcAft>
                <a:spcPts val="0"/>
              </a:spcAft>
              <a:buSzPts val="2800"/>
              <a:buNone/>
            </a:pPr>
            <a:r>
              <a:rPr lang="es"/>
              <a:t>Clase 14</a:t>
            </a:r>
            <a:endParaRPr/>
          </a:p>
        </p:txBody>
      </p:sp>
      <p:pic>
        <p:nvPicPr>
          <p:cNvPr id="99" name="Google Shape;99;p18"/>
          <p:cNvPicPr preferRelativeResize="0"/>
          <p:nvPr/>
        </p:nvPicPr>
        <p:blipFill>
          <a:blip r:embed="rId4">
            <a:alphaModFix/>
          </a:blip>
          <a:stretch>
            <a:fillRect/>
          </a:stretch>
        </p:blipFill>
        <p:spPr>
          <a:xfrm>
            <a:off x="5211288" y="4333450"/>
            <a:ext cx="1903355" cy="733849"/>
          </a:xfrm>
          <a:prstGeom prst="rect">
            <a:avLst/>
          </a:prstGeom>
          <a:noFill/>
          <a:ln>
            <a:noFill/>
          </a:ln>
        </p:spPr>
      </p:pic>
      <p:pic>
        <p:nvPicPr>
          <p:cNvPr id="100" name="Google Shape;100;p18"/>
          <p:cNvPicPr preferRelativeResize="0"/>
          <p:nvPr/>
        </p:nvPicPr>
        <p:blipFill rotWithShape="1">
          <a:blip r:embed="rId5">
            <a:alphaModFix/>
          </a:blip>
          <a:srcRect b="0" l="826" r="826" t="0"/>
          <a:stretch/>
        </p:blipFill>
        <p:spPr>
          <a:xfrm>
            <a:off x="7148854" y="4368778"/>
            <a:ext cx="1708319" cy="626794"/>
          </a:xfrm>
          <a:prstGeom prst="rect">
            <a:avLst/>
          </a:prstGeom>
          <a:noFill/>
          <a:ln>
            <a:noFill/>
          </a:ln>
        </p:spPr>
      </p:pic>
      <p:pic>
        <p:nvPicPr>
          <p:cNvPr id="101" name="Google Shape;101;p18"/>
          <p:cNvPicPr preferRelativeResize="0"/>
          <p:nvPr/>
        </p:nvPicPr>
        <p:blipFill rotWithShape="1">
          <a:blip r:embed="rId6">
            <a:alphaModFix/>
          </a:blip>
          <a:srcRect b="32031" l="0" r="0" t="32034"/>
          <a:stretch/>
        </p:blipFill>
        <p:spPr>
          <a:xfrm>
            <a:off x="3353025" y="4488048"/>
            <a:ext cx="1824067" cy="655452"/>
          </a:xfrm>
          <a:prstGeom prst="rect">
            <a:avLst/>
          </a:prstGeom>
          <a:noFill/>
          <a:ln>
            <a:noFill/>
          </a:ln>
        </p:spPr>
      </p:pic>
      <p:sp>
        <p:nvSpPr>
          <p:cNvPr id="102" name="Google Shape;102;p18"/>
          <p:cNvSpPr/>
          <p:nvPr/>
        </p:nvSpPr>
        <p:spPr>
          <a:xfrm>
            <a:off x="0" y="4374450"/>
            <a:ext cx="9144000" cy="65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8"/>
          <p:cNvPicPr preferRelativeResize="0"/>
          <p:nvPr/>
        </p:nvPicPr>
        <p:blipFill rotWithShape="1">
          <a:blip r:embed="rId7">
            <a:alphaModFix/>
          </a:blip>
          <a:srcRect b="33630" l="0" r="0" t="30435"/>
          <a:stretch/>
        </p:blipFill>
        <p:spPr>
          <a:xfrm>
            <a:off x="4253425" y="4432489"/>
            <a:ext cx="1501204" cy="539423"/>
          </a:xfrm>
          <a:prstGeom prst="rect">
            <a:avLst/>
          </a:prstGeom>
          <a:noFill/>
          <a:ln>
            <a:noFill/>
          </a:ln>
        </p:spPr>
      </p:pic>
      <p:pic>
        <p:nvPicPr>
          <p:cNvPr id="104" name="Google Shape;104;p18"/>
          <p:cNvPicPr preferRelativeResize="0"/>
          <p:nvPr/>
        </p:nvPicPr>
        <p:blipFill>
          <a:blip r:embed="rId8">
            <a:alphaModFix/>
          </a:blip>
          <a:stretch>
            <a:fillRect/>
          </a:stretch>
        </p:blipFill>
        <p:spPr>
          <a:xfrm>
            <a:off x="5801085" y="4506620"/>
            <a:ext cx="1352414" cy="391161"/>
          </a:xfrm>
          <a:prstGeom prst="rect">
            <a:avLst/>
          </a:prstGeom>
          <a:noFill/>
          <a:ln>
            <a:noFill/>
          </a:ln>
        </p:spPr>
      </p:pic>
      <p:pic>
        <p:nvPicPr>
          <p:cNvPr id="105" name="Google Shape;105;p18"/>
          <p:cNvPicPr preferRelativeResize="0"/>
          <p:nvPr/>
        </p:nvPicPr>
        <p:blipFill>
          <a:blip r:embed="rId9">
            <a:alphaModFix/>
          </a:blip>
          <a:stretch>
            <a:fillRect/>
          </a:stretch>
        </p:blipFill>
        <p:spPr>
          <a:xfrm>
            <a:off x="7428560" y="4479889"/>
            <a:ext cx="1352414" cy="4446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cxnSp>
        <p:nvCxnSpPr>
          <p:cNvPr id="110" name="Google Shape;110;p19"/>
          <p:cNvCxnSpPr>
            <a:stCxn id="111" idx="2"/>
            <a:endCxn id="112" idx="2"/>
          </p:cNvCxnSpPr>
          <p:nvPr/>
        </p:nvCxnSpPr>
        <p:spPr>
          <a:xfrm>
            <a:off x="738003" y="1685668"/>
            <a:ext cx="0" cy="1772100"/>
          </a:xfrm>
          <a:prstGeom prst="straightConnector1">
            <a:avLst/>
          </a:prstGeom>
          <a:noFill/>
          <a:ln cap="flat" cmpd="sng" w="76200">
            <a:solidFill>
              <a:srgbClr val="FDD015"/>
            </a:solidFill>
            <a:prstDash val="solid"/>
            <a:round/>
            <a:headEnd len="med" w="med" type="none"/>
            <a:tailEnd len="med" w="med" type="none"/>
          </a:ln>
        </p:spPr>
      </p:cxnSp>
      <p:sp>
        <p:nvSpPr>
          <p:cNvPr id="113" name="Google Shape;113;p19"/>
          <p:cNvSpPr txBox="1"/>
          <p:nvPr/>
        </p:nvSpPr>
        <p:spPr>
          <a:xfrm>
            <a:off x="1207259" y="1441925"/>
            <a:ext cx="7361100" cy="4875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s" sz="1600">
                <a:solidFill>
                  <a:schemeClr val="dk1"/>
                </a:solidFill>
                <a:latin typeface="Calibri"/>
                <a:ea typeface="Calibri"/>
                <a:cs typeface="Calibri"/>
                <a:sym typeface="Calibri"/>
              </a:rPr>
              <a:t>Crear un CRUD para las clases Libro y Usuario</a:t>
            </a:r>
            <a:endParaRPr sz="1600">
              <a:solidFill>
                <a:schemeClr val="dk1"/>
              </a:solidFill>
            </a:endParaRPr>
          </a:p>
        </p:txBody>
      </p:sp>
      <p:grpSp>
        <p:nvGrpSpPr>
          <p:cNvPr id="114" name="Google Shape;114;p19"/>
          <p:cNvGrpSpPr/>
          <p:nvPr/>
        </p:nvGrpSpPr>
        <p:grpSpPr>
          <a:xfrm>
            <a:off x="497300" y="1441946"/>
            <a:ext cx="481406" cy="487443"/>
            <a:chOff x="-1007627" y="1743900"/>
            <a:chExt cx="2655300" cy="2688600"/>
          </a:xfrm>
        </p:grpSpPr>
        <p:sp>
          <p:nvSpPr>
            <p:cNvPr id="115" name="Google Shape;115;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9"/>
          <p:cNvSpPr txBox="1"/>
          <p:nvPr/>
        </p:nvSpPr>
        <p:spPr>
          <a:xfrm>
            <a:off x="1207259" y="2032650"/>
            <a:ext cx="7361100" cy="4875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s" sz="1600">
                <a:solidFill>
                  <a:schemeClr val="dk1"/>
                </a:solidFill>
                <a:latin typeface="Calibri"/>
                <a:ea typeface="Calibri"/>
                <a:cs typeface="Calibri"/>
                <a:sym typeface="Calibri"/>
              </a:rPr>
              <a:t>Identificar y estructurar los métodos que </a:t>
            </a:r>
            <a:r>
              <a:rPr b="1" lang="es" sz="1600">
                <a:solidFill>
                  <a:schemeClr val="dk1"/>
                </a:solidFill>
                <a:latin typeface="Calibri"/>
                <a:ea typeface="Calibri"/>
                <a:cs typeface="Calibri"/>
                <a:sym typeface="Calibri"/>
              </a:rPr>
              <a:t>compondrán</a:t>
            </a:r>
            <a:r>
              <a:rPr b="1" lang="es" sz="1600">
                <a:solidFill>
                  <a:schemeClr val="dk1"/>
                </a:solidFill>
                <a:latin typeface="Calibri"/>
                <a:ea typeface="Calibri"/>
                <a:cs typeface="Calibri"/>
                <a:sym typeface="Calibri"/>
              </a:rPr>
              <a:t> la clase de servicio</a:t>
            </a:r>
            <a:endParaRPr sz="1600">
              <a:solidFill>
                <a:schemeClr val="dk1"/>
              </a:solidFill>
            </a:endParaRPr>
          </a:p>
        </p:txBody>
      </p:sp>
      <p:grpSp>
        <p:nvGrpSpPr>
          <p:cNvPr id="118" name="Google Shape;118;p19"/>
          <p:cNvGrpSpPr/>
          <p:nvPr/>
        </p:nvGrpSpPr>
        <p:grpSpPr>
          <a:xfrm>
            <a:off x="497300" y="2032671"/>
            <a:ext cx="481406" cy="487443"/>
            <a:chOff x="-1007627" y="1743900"/>
            <a:chExt cx="2655300" cy="2688600"/>
          </a:xfrm>
        </p:grpSpPr>
        <p:sp>
          <p:nvSpPr>
            <p:cNvPr id="119" name="Google Shape;119;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9"/>
          <p:cNvSpPr txBox="1"/>
          <p:nvPr/>
        </p:nvSpPr>
        <p:spPr>
          <a:xfrm>
            <a:off x="1207272" y="2623375"/>
            <a:ext cx="7361100" cy="4875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s" sz="1600">
                <a:solidFill>
                  <a:schemeClr val="dk1"/>
                </a:solidFill>
                <a:latin typeface="Calibri"/>
                <a:ea typeface="Calibri"/>
                <a:cs typeface="Calibri"/>
                <a:sym typeface="Calibri"/>
              </a:rPr>
              <a:t>Seleccionar y redactar las clases de manera estratégica</a:t>
            </a:r>
            <a:endParaRPr sz="1600">
              <a:solidFill>
                <a:schemeClr val="dk1"/>
              </a:solidFill>
            </a:endParaRPr>
          </a:p>
        </p:txBody>
      </p:sp>
      <p:grpSp>
        <p:nvGrpSpPr>
          <p:cNvPr id="123" name="Google Shape;123;p19"/>
          <p:cNvGrpSpPr/>
          <p:nvPr/>
        </p:nvGrpSpPr>
        <p:grpSpPr>
          <a:xfrm>
            <a:off x="497300" y="2623396"/>
            <a:ext cx="481406" cy="487443"/>
            <a:chOff x="-1007627" y="1743900"/>
            <a:chExt cx="2655300" cy="2688600"/>
          </a:xfrm>
        </p:grpSpPr>
        <p:sp>
          <p:nvSpPr>
            <p:cNvPr id="124" name="Google Shape;124;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9"/>
          <p:cNvSpPr txBox="1"/>
          <p:nvPr/>
        </p:nvSpPr>
        <p:spPr>
          <a:xfrm>
            <a:off x="1207259" y="3214100"/>
            <a:ext cx="7361100" cy="4875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s" sz="1600">
                <a:solidFill>
                  <a:schemeClr val="dk1"/>
                </a:solidFill>
                <a:latin typeface="Calibri"/>
                <a:ea typeface="Calibri"/>
                <a:cs typeface="Calibri"/>
                <a:sym typeface="Calibri"/>
              </a:rPr>
              <a:t>Diseñar y formatear el proyecto para que posea una interfaz </a:t>
            </a:r>
            <a:r>
              <a:rPr b="1" lang="es" sz="1600">
                <a:solidFill>
                  <a:schemeClr val="dk1"/>
                </a:solidFill>
                <a:latin typeface="Calibri"/>
                <a:ea typeface="Calibri"/>
                <a:cs typeface="Calibri"/>
                <a:sym typeface="Calibri"/>
              </a:rPr>
              <a:t>de fácil navegación.</a:t>
            </a:r>
            <a:endParaRPr sz="1600">
              <a:solidFill>
                <a:schemeClr val="dk1"/>
              </a:solidFill>
            </a:endParaRPr>
          </a:p>
        </p:txBody>
      </p:sp>
      <p:grpSp>
        <p:nvGrpSpPr>
          <p:cNvPr id="128" name="Google Shape;128;p19"/>
          <p:cNvGrpSpPr/>
          <p:nvPr/>
        </p:nvGrpSpPr>
        <p:grpSpPr>
          <a:xfrm>
            <a:off x="497300" y="3214121"/>
            <a:ext cx="481406" cy="487443"/>
            <a:chOff x="-1007627" y="1743900"/>
            <a:chExt cx="2655300" cy="2688600"/>
          </a:xfrm>
        </p:grpSpPr>
        <p:sp>
          <p:nvSpPr>
            <p:cNvPr id="129" name="Google Shape;129;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1" name="Google Shape;131;p19"/>
          <p:cNvPicPr preferRelativeResize="0"/>
          <p:nvPr/>
        </p:nvPicPr>
        <p:blipFill rotWithShape="1">
          <a:blip r:embed="rId4">
            <a:alphaModFix/>
          </a:blip>
          <a:srcRect b="33630" l="0" r="0" t="30435"/>
          <a:stretch/>
        </p:blipFill>
        <p:spPr>
          <a:xfrm>
            <a:off x="4253425" y="4432489"/>
            <a:ext cx="1501204" cy="539423"/>
          </a:xfrm>
          <a:prstGeom prst="rect">
            <a:avLst/>
          </a:prstGeom>
          <a:noFill/>
          <a:ln>
            <a:noFill/>
          </a:ln>
        </p:spPr>
      </p:pic>
      <p:pic>
        <p:nvPicPr>
          <p:cNvPr id="132" name="Google Shape;132;p19"/>
          <p:cNvPicPr preferRelativeResize="0"/>
          <p:nvPr/>
        </p:nvPicPr>
        <p:blipFill>
          <a:blip r:embed="rId5">
            <a:alphaModFix/>
          </a:blip>
          <a:stretch>
            <a:fillRect/>
          </a:stretch>
        </p:blipFill>
        <p:spPr>
          <a:xfrm>
            <a:off x="5801085" y="4506620"/>
            <a:ext cx="1352414" cy="391161"/>
          </a:xfrm>
          <a:prstGeom prst="rect">
            <a:avLst/>
          </a:prstGeom>
          <a:noFill/>
          <a:ln>
            <a:noFill/>
          </a:ln>
        </p:spPr>
      </p:pic>
      <p:pic>
        <p:nvPicPr>
          <p:cNvPr id="133" name="Google Shape;133;p19"/>
          <p:cNvPicPr preferRelativeResize="0"/>
          <p:nvPr/>
        </p:nvPicPr>
        <p:blipFill>
          <a:blip r:embed="rId6">
            <a:alphaModFix/>
          </a:blip>
          <a:stretch>
            <a:fillRect/>
          </a:stretch>
        </p:blipFill>
        <p:spPr>
          <a:xfrm>
            <a:off x="7428560" y="4479889"/>
            <a:ext cx="1352414" cy="444622"/>
          </a:xfrm>
          <a:prstGeom prst="rect">
            <a:avLst/>
          </a:prstGeom>
          <a:noFill/>
          <a:ln>
            <a:noFill/>
          </a:ln>
        </p:spPr>
      </p:pic>
      <p:sp>
        <p:nvSpPr>
          <p:cNvPr id="134" name="Google Shape;134;p19"/>
          <p:cNvSpPr txBox="1"/>
          <p:nvPr/>
        </p:nvSpPr>
        <p:spPr>
          <a:xfrm>
            <a:off x="436675" y="387338"/>
            <a:ext cx="411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Objetivos de aprendizajes</a:t>
            </a:r>
            <a:endParaRPr/>
          </a:p>
        </p:txBody>
      </p:sp>
      <p:sp>
        <p:nvSpPr>
          <p:cNvPr id="135" name="Google Shape;135;p19"/>
          <p:cNvSpPr txBox="1"/>
          <p:nvPr/>
        </p:nvSpPr>
        <p:spPr>
          <a:xfrm>
            <a:off x="436675" y="827675"/>
            <a:ext cx="4116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1300">
                <a:solidFill>
                  <a:schemeClr val="dk1"/>
                </a:solidFill>
                <a:latin typeface="Calibri"/>
                <a:ea typeface="Calibri"/>
                <a:cs typeface="Calibri"/>
                <a:sym typeface="Calibri"/>
              </a:rPr>
              <a:t>Hoy lograremos…💡</a:t>
            </a:r>
            <a:endParaRPr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0"/>
          <p:cNvSpPr txBox="1"/>
          <p:nvPr/>
        </p:nvSpPr>
        <p:spPr>
          <a:xfrm>
            <a:off x="2658125" y="1524725"/>
            <a:ext cx="5813400" cy="17784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s" sz="1600">
                <a:solidFill>
                  <a:schemeClr val="dk1"/>
                </a:solidFill>
                <a:latin typeface="Calibri"/>
                <a:ea typeface="Calibri"/>
                <a:cs typeface="Calibri"/>
                <a:sym typeface="Calibri"/>
              </a:rPr>
              <a:t>En la clase anterior trabajamos 📚:</a:t>
            </a:r>
            <a:endParaRPr b="1" sz="1600">
              <a:solidFill>
                <a:schemeClr val="dk1"/>
              </a:solidFill>
              <a:latin typeface="Calibri"/>
              <a:ea typeface="Calibri"/>
              <a:cs typeface="Calibri"/>
              <a:sym typeface="Calibri"/>
            </a:endParaRPr>
          </a:p>
          <a:p>
            <a:pPr indent="-330200" lvl="0" marL="457200" rtl="0" algn="l">
              <a:lnSpc>
                <a:spcPct val="80000"/>
              </a:lnSpc>
              <a:spcBef>
                <a:spcPts val="1000"/>
              </a:spcBef>
              <a:spcAft>
                <a:spcPts val="1000"/>
              </a:spcAft>
              <a:buClr>
                <a:srgbClr val="35B9E9"/>
              </a:buClr>
              <a:buSzPts val="1600"/>
              <a:buFont typeface="Calibri"/>
              <a:buChar char="✔"/>
            </a:pPr>
            <a:r>
              <a:rPr lang="es" sz="1600">
                <a:solidFill>
                  <a:schemeClr val="dk1"/>
                </a:solidFill>
                <a:latin typeface="Calibri"/>
                <a:ea typeface="Calibri"/>
                <a:cs typeface="Calibri"/>
                <a:sym typeface="Calibri"/>
              </a:rPr>
              <a:t>Creación de proyecto biblioteca y clases modeladoras para Libro y Usuario.</a:t>
            </a:r>
            <a:endParaRPr sz="1600">
              <a:solidFill>
                <a:schemeClr val="dk1"/>
              </a:solidFill>
              <a:latin typeface="Calibri"/>
              <a:ea typeface="Calibri"/>
              <a:cs typeface="Calibri"/>
              <a:sym typeface="Calibri"/>
            </a:endParaRPr>
          </a:p>
        </p:txBody>
      </p:sp>
      <p:pic>
        <p:nvPicPr>
          <p:cNvPr id="141" name="Google Shape;141;p20"/>
          <p:cNvPicPr preferRelativeResize="0"/>
          <p:nvPr/>
        </p:nvPicPr>
        <p:blipFill rotWithShape="1">
          <a:blip r:embed="rId4">
            <a:alphaModFix/>
          </a:blip>
          <a:srcRect b="33630" l="0" r="0" t="30435"/>
          <a:stretch/>
        </p:blipFill>
        <p:spPr>
          <a:xfrm>
            <a:off x="4253425" y="4432489"/>
            <a:ext cx="1501204" cy="539423"/>
          </a:xfrm>
          <a:prstGeom prst="rect">
            <a:avLst/>
          </a:prstGeom>
          <a:noFill/>
          <a:ln>
            <a:noFill/>
          </a:ln>
        </p:spPr>
      </p:pic>
      <p:pic>
        <p:nvPicPr>
          <p:cNvPr id="142" name="Google Shape;142;p20"/>
          <p:cNvPicPr preferRelativeResize="0"/>
          <p:nvPr/>
        </p:nvPicPr>
        <p:blipFill>
          <a:blip r:embed="rId5">
            <a:alphaModFix/>
          </a:blip>
          <a:stretch>
            <a:fillRect/>
          </a:stretch>
        </p:blipFill>
        <p:spPr>
          <a:xfrm>
            <a:off x="5801085" y="4506620"/>
            <a:ext cx="1352414" cy="391161"/>
          </a:xfrm>
          <a:prstGeom prst="rect">
            <a:avLst/>
          </a:prstGeom>
          <a:noFill/>
          <a:ln>
            <a:noFill/>
          </a:ln>
        </p:spPr>
      </p:pic>
      <p:pic>
        <p:nvPicPr>
          <p:cNvPr id="143" name="Google Shape;143;p20"/>
          <p:cNvPicPr preferRelativeResize="0"/>
          <p:nvPr/>
        </p:nvPicPr>
        <p:blipFill>
          <a:blip r:embed="rId6">
            <a:alphaModFix/>
          </a:blip>
          <a:stretch>
            <a:fillRect/>
          </a:stretch>
        </p:blipFill>
        <p:spPr>
          <a:xfrm>
            <a:off x="7428560" y="4479889"/>
            <a:ext cx="1352414" cy="444622"/>
          </a:xfrm>
          <a:prstGeom prst="rect">
            <a:avLst/>
          </a:prstGeom>
          <a:noFill/>
          <a:ln>
            <a:noFill/>
          </a:ln>
        </p:spPr>
      </p:pic>
      <p:sp>
        <p:nvSpPr>
          <p:cNvPr id="144" name="Google Shape;144;p20"/>
          <p:cNvSpPr txBox="1"/>
          <p:nvPr/>
        </p:nvSpPr>
        <p:spPr>
          <a:xfrm>
            <a:off x="436675" y="387338"/>
            <a:ext cx="411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Repaso clase anterior</a:t>
            </a:r>
            <a:endParaRPr/>
          </a:p>
        </p:txBody>
      </p:sp>
      <p:sp>
        <p:nvSpPr>
          <p:cNvPr id="145" name="Google Shape;145;p20"/>
          <p:cNvSpPr txBox="1"/>
          <p:nvPr/>
        </p:nvSpPr>
        <p:spPr>
          <a:xfrm>
            <a:off x="436675" y="827675"/>
            <a:ext cx="4116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 sz="1300">
                <a:solidFill>
                  <a:schemeClr val="dk1"/>
                </a:solidFill>
                <a:latin typeface="Calibri"/>
                <a:ea typeface="Calibri"/>
                <a:cs typeface="Calibri"/>
                <a:sym typeface="Calibri"/>
              </a:rPr>
              <a:t>¿En qué trabajamos ayer? 💭</a:t>
            </a:r>
            <a:endParaRPr sz="1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1"/>
          <p:cNvSpPr txBox="1"/>
          <p:nvPr/>
        </p:nvSpPr>
        <p:spPr>
          <a:xfrm>
            <a:off x="2203025" y="1890050"/>
            <a:ext cx="962400" cy="85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6000">
                <a:solidFill>
                  <a:schemeClr val="dk1"/>
                </a:solidFill>
                <a:latin typeface="Calibri"/>
                <a:ea typeface="Calibri"/>
                <a:cs typeface="Calibri"/>
                <a:sym typeface="Calibri"/>
              </a:rPr>
              <a:t>1.</a:t>
            </a:r>
            <a:endParaRPr>
              <a:solidFill>
                <a:schemeClr val="dk1"/>
              </a:solidFill>
            </a:endParaRPr>
          </a:p>
        </p:txBody>
      </p:sp>
      <p:sp>
        <p:nvSpPr>
          <p:cNvPr id="151" name="Google Shape;151;p21"/>
          <p:cNvSpPr/>
          <p:nvPr/>
        </p:nvSpPr>
        <p:spPr>
          <a:xfrm>
            <a:off x="3019350" y="3139475"/>
            <a:ext cx="6177600" cy="11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txBox="1"/>
          <p:nvPr/>
        </p:nvSpPr>
        <p:spPr>
          <a:xfrm>
            <a:off x="3786450" y="1890050"/>
            <a:ext cx="5291700" cy="853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s" sz="5000">
                <a:solidFill>
                  <a:schemeClr val="lt1"/>
                </a:solidFill>
                <a:latin typeface="Calibri"/>
                <a:ea typeface="Calibri"/>
                <a:cs typeface="Calibri"/>
                <a:sym typeface="Calibri"/>
              </a:rPr>
              <a:t>Clase de Servicio</a:t>
            </a:r>
            <a:endParaRPr sz="5000">
              <a:solidFill>
                <a:schemeClr val="lt1"/>
              </a:solidFill>
            </a:endParaRPr>
          </a:p>
        </p:txBody>
      </p:sp>
      <p:pic>
        <p:nvPicPr>
          <p:cNvPr id="153" name="Google Shape;153;p21"/>
          <p:cNvPicPr preferRelativeResize="0"/>
          <p:nvPr/>
        </p:nvPicPr>
        <p:blipFill>
          <a:blip r:embed="rId4">
            <a:alphaModFix/>
          </a:blip>
          <a:stretch>
            <a:fillRect/>
          </a:stretch>
        </p:blipFill>
        <p:spPr>
          <a:xfrm>
            <a:off x="5614132" y="4374450"/>
            <a:ext cx="1613251" cy="621990"/>
          </a:xfrm>
          <a:prstGeom prst="rect">
            <a:avLst/>
          </a:prstGeom>
          <a:noFill/>
          <a:ln>
            <a:noFill/>
          </a:ln>
        </p:spPr>
      </p:pic>
      <p:pic>
        <p:nvPicPr>
          <p:cNvPr id="154" name="Google Shape;154;p21"/>
          <p:cNvPicPr preferRelativeResize="0"/>
          <p:nvPr/>
        </p:nvPicPr>
        <p:blipFill rotWithShape="1">
          <a:blip r:embed="rId5">
            <a:alphaModFix/>
          </a:blip>
          <a:srcRect b="0" l="826" r="826" t="0"/>
          <a:stretch/>
        </p:blipFill>
        <p:spPr>
          <a:xfrm>
            <a:off x="7256381" y="4404393"/>
            <a:ext cx="1447941" cy="531254"/>
          </a:xfrm>
          <a:prstGeom prst="rect">
            <a:avLst/>
          </a:prstGeom>
          <a:noFill/>
          <a:ln>
            <a:noFill/>
          </a:ln>
        </p:spPr>
      </p:pic>
      <p:pic>
        <p:nvPicPr>
          <p:cNvPr id="155" name="Google Shape;155;p21"/>
          <p:cNvPicPr preferRelativeResize="0"/>
          <p:nvPr/>
        </p:nvPicPr>
        <p:blipFill rotWithShape="1">
          <a:blip r:embed="rId6">
            <a:alphaModFix/>
          </a:blip>
          <a:srcRect b="32031" l="0" r="0" t="32034"/>
          <a:stretch/>
        </p:blipFill>
        <p:spPr>
          <a:xfrm>
            <a:off x="4039100" y="4505483"/>
            <a:ext cx="1546051" cy="5555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p:nvPr/>
        </p:nvSpPr>
        <p:spPr>
          <a:xfrm>
            <a:off x="0" y="4374450"/>
            <a:ext cx="9144000" cy="655500"/>
          </a:xfrm>
          <a:prstGeom prst="rect">
            <a:avLst/>
          </a:prstGeom>
          <a:solidFill>
            <a:srgbClr val="CDD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2"/>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162" name="Google Shape;162;p22"/>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163" name="Google Shape;163;p22"/>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164" name="Google Shape;164;p22"/>
          <p:cNvSpPr txBox="1"/>
          <p:nvPr/>
        </p:nvSpPr>
        <p:spPr>
          <a:xfrm>
            <a:off x="436675" y="297325"/>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Clase de Servicio</a:t>
            </a:r>
            <a:endParaRPr/>
          </a:p>
        </p:txBody>
      </p:sp>
      <p:sp>
        <p:nvSpPr>
          <p:cNvPr id="165" name="Google Shape;165;p22"/>
          <p:cNvSpPr txBox="1"/>
          <p:nvPr/>
        </p:nvSpPr>
        <p:spPr>
          <a:xfrm>
            <a:off x="504625" y="1468963"/>
            <a:ext cx="7753200" cy="16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¿Qué es?</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lang="es" sz="1600">
                <a:solidFill>
                  <a:schemeClr val="dk1"/>
                </a:solidFill>
                <a:latin typeface="Calibri"/>
                <a:ea typeface="Calibri"/>
                <a:cs typeface="Calibri"/>
                <a:sym typeface="Calibri"/>
              </a:rPr>
              <a:t>Es una clase que se utiliza para </a:t>
            </a:r>
            <a:r>
              <a:rPr b="1" lang="es" sz="1600">
                <a:solidFill>
                  <a:schemeClr val="dk1"/>
                </a:solidFill>
                <a:latin typeface="Calibri"/>
                <a:ea typeface="Calibri"/>
                <a:cs typeface="Calibri"/>
                <a:sym typeface="Calibri"/>
              </a:rPr>
              <a:t>encapsular la lógica de negocio y las operaciones </a:t>
            </a:r>
            <a:r>
              <a:rPr lang="es" sz="1600">
                <a:solidFill>
                  <a:schemeClr val="dk1"/>
                </a:solidFill>
                <a:latin typeface="Calibri"/>
                <a:ea typeface="Calibri"/>
                <a:cs typeface="Calibri"/>
                <a:sym typeface="Calibri"/>
              </a:rPr>
              <a:t>relacionadas con un conjunto específico de datos o una funcionalidad. Esta clase actúa como un intermediario entre las clases de datos (que almacenan información) y las partes de la aplicación que requieren la ejecución de operaciones en esos datos.</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p:nvPr/>
        </p:nvSpPr>
        <p:spPr>
          <a:xfrm>
            <a:off x="0" y="4374450"/>
            <a:ext cx="9144000" cy="655500"/>
          </a:xfrm>
          <a:prstGeom prst="rect">
            <a:avLst/>
          </a:prstGeom>
          <a:solidFill>
            <a:srgbClr val="CDD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3"/>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172" name="Google Shape;172;p23"/>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173" name="Google Shape;173;p23"/>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174" name="Google Shape;174;p23"/>
          <p:cNvSpPr txBox="1"/>
          <p:nvPr/>
        </p:nvSpPr>
        <p:spPr>
          <a:xfrm>
            <a:off x="436675" y="297325"/>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Clase de Servicio</a:t>
            </a:r>
            <a:endParaRPr/>
          </a:p>
        </p:txBody>
      </p:sp>
      <p:sp>
        <p:nvSpPr>
          <p:cNvPr id="175" name="Google Shape;175;p23"/>
          <p:cNvSpPr txBox="1"/>
          <p:nvPr/>
        </p:nvSpPr>
        <p:spPr>
          <a:xfrm>
            <a:off x="504625" y="1468963"/>
            <a:ext cx="7753200" cy="254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s" sz="1600">
                <a:solidFill>
                  <a:schemeClr val="dk1"/>
                </a:solidFill>
                <a:latin typeface="Calibri"/>
                <a:ea typeface="Calibri"/>
                <a:cs typeface="Calibri"/>
                <a:sym typeface="Calibri"/>
              </a:rPr>
              <a:t>Métodos y Parámetros en una Clase de Servicio:</a:t>
            </a:r>
            <a:endParaRPr b="1" sz="1600">
              <a:solidFill>
                <a:schemeClr val="dk1"/>
              </a:solidFill>
              <a:latin typeface="Calibri"/>
              <a:ea typeface="Calibri"/>
              <a:cs typeface="Calibri"/>
              <a:sym typeface="Calibri"/>
            </a:endParaRPr>
          </a:p>
          <a:p>
            <a:pPr indent="0" lvl="0" marL="0" rtl="0" algn="l">
              <a:lnSpc>
                <a:spcPct val="115000"/>
              </a:lnSpc>
              <a:spcBef>
                <a:spcPts val="1000"/>
              </a:spcBef>
              <a:spcAft>
                <a:spcPts val="1000"/>
              </a:spcAft>
              <a:buNone/>
            </a:pPr>
            <a:r>
              <a:rPr lang="es" sz="1600">
                <a:solidFill>
                  <a:schemeClr val="dk1"/>
                </a:solidFill>
                <a:latin typeface="Calibri"/>
                <a:ea typeface="Calibri"/>
                <a:cs typeface="Calibri"/>
                <a:sym typeface="Calibri"/>
              </a:rPr>
              <a:t>Las clases de servicio contienen métodos que representan operaciones específicas relacionadas con la funcionalidad que están encapsulando. Estos métodos toman parámetros que son necesarios para realizar las operaciones. Los parámetros pueden incluir datos de entrada, como valores que se deben procesar, identificadores de objetos o cualquier otro tipo de información necesaria para realizar la operación. Además, los métodos de una clase de servicio pueden devolver valores como resultado de la operación, que luego se utilizan en otras partes de la aplicación.</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p:nvPr/>
        </p:nvSpPr>
        <p:spPr>
          <a:xfrm>
            <a:off x="0" y="4374450"/>
            <a:ext cx="9144000" cy="655500"/>
          </a:xfrm>
          <a:prstGeom prst="rect">
            <a:avLst/>
          </a:prstGeom>
          <a:solidFill>
            <a:srgbClr val="CDD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4"/>
          <p:cNvPicPr preferRelativeResize="0"/>
          <p:nvPr/>
        </p:nvPicPr>
        <p:blipFill>
          <a:blip r:embed="rId3">
            <a:alphaModFix/>
          </a:blip>
          <a:stretch>
            <a:fillRect/>
          </a:stretch>
        </p:blipFill>
        <p:spPr>
          <a:xfrm>
            <a:off x="5614132" y="4374450"/>
            <a:ext cx="1613251" cy="621990"/>
          </a:xfrm>
          <a:prstGeom prst="rect">
            <a:avLst/>
          </a:prstGeom>
          <a:noFill/>
          <a:ln>
            <a:noFill/>
          </a:ln>
        </p:spPr>
      </p:pic>
      <p:pic>
        <p:nvPicPr>
          <p:cNvPr id="182" name="Google Shape;182;p24"/>
          <p:cNvPicPr preferRelativeResize="0"/>
          <p:nvPr/>
        </p:nvPicPr>
        <p:blipFill rotWithShape="1">
          <a:blip r:embed="rId4">
            <a:alphaModFix/>
          </a:blip>
          <a:srcRect b="0" l="826" r="826" t="0"/>
          <a:stretch/>
        </p:blipFill>
        <p:spPr>
          <a:xfrm>
            <a:off x="7256381" y="4404393"/>
            <a:ext cx="1447941" cy="531254"/>
          </a:xfrm>
          <a:prstGeom prst="rect">
            <a:avLst/>
          </a:prstGeom>
          <a:noFill/>
          <a:ln>
            <a:noFill/>
          </a:ln>
        </p:spPr>
      </p:pic>
      <p:pic>
        <p:nvPicPr>
          <p:cNvPr id="183" name="Google Shape;183;p24"/>
          <p:cNvPicPr preferRelativeResize="0"/>
          <p:nvPr/>
        </p:nvPicPr>
        <p:blipFill rotWithShape="1">
          <a:blip r:embed="rId5">
            <a:alphaModFix/>
          </a:blip>
          <a:srcRect b="32031" l="0" r="0" t="32034"/>
          <a:stretch/>
        </p:blipFill>
        <p:spPr>
          <a:xfrm>
            <a:off x="4039100" y="4505483"/>
            <a:ext cx="1546051" cy="555540"/>
          </a:xfrm>
          <a:prstGeom prst="rect">
            <a:avLst/>
          </a:prstGeom>
          <a:noFill/>
          <a:ln>
            <a:noFill/>
          </a:ln>
        </p:spPr>
      </p:pic>
      <p:sp>
        <p:nvSpPr>
          <p:cNvPr id="184" name="Google Shape;184;p24"/>
          <p:cNvSpPr txBox="1"/>
          <p:nvPr/>
        </p:nvSpPr>
        <p:spPr>
          <a:xfrm>
            <a:off x="436675" y="297325"/>
            <a:ext cx="7889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s" sz="2500">
                <a:solidFill>
                  <a:schemeClr val="dk1"/>
                </a:solidFill>
                <a:latin typeface="Calibri"/>
                <a:ea typeface="Calibri"/>
                <a:cs typeface="Calibri"/>
                <a:sym typeface="Calibri"/>
              </a:rPr>
              <a:t>Clase de Servicio</a:t>
            </a:r>
            <a:endParaRPr/>
          </a:p>
        </p:txBody>
      </p:sp>
      <p:sp>
        <p:nvSpPr>
          <p:cNvPr id="185" name="Google Shape;185;p24"/>
          <p:cNvSpPr txBox="1"/>
          <p:nvPr/>
        </p:nvSpPr>
        <p:spPr>
          <a:xfrm>
            <a:off x="504625" y="1081400"/>
            <a:ext cx="7753200" cy="310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dk1"/>
                </a:solidFill>
                <a:latin typeface="Calibri"/>
                <a:ea typeface="Calibri"/>
                <a:cs typeface="Calibri"/>
                <a:sym typeface="Calibri"/>
              </a:rPr>
              <a:t>Características de una Clase de Servicio:</a:t>
            </a:r>
            <a:endParaRPr b="1" sz="1600">
              <a:solidFill>
                <a:schemeClr val="dk1"/>
              </a:solidFill>
              <a:latin typeface="Calibri"/>
              <a:ea typeface="Calibri"/>
              <a:cs typeface="Calibri"/>
              <a:sym typeface="Calibri"/>
            </a:endParaRPr>
          </a:p>
          <a:p>
            <a:pPr indent="-330200" lvl="0" marL="457200" rtl="0" algn="l">
              <a:lnSpc>
                <a:spcPct val="115000"/>
              </a:lnSpc>
              <a:spcBef>
                <a:spcPts val="1000"/>
              </a:spcBef>
              <a:spcAft>
                <a:spcPts val="0"/>
              </a:spcAft>
              <a:buClr>
                <a:schemeClr val="dk1"/>
              </a:buClr>
              <a:buSzPts val="1600"/>
              <a:buFont typeface="Calibri"/>
              <a:buChar char="●"/>
            </a:pPr>
            <a:r>
              <a:rPr b="1" lang="es" sz="1600">
                <a:solidFill>
                  <a:schemeClr val="dk1"/>
                </a:solidFill>
                <a:latin typeface="Calibri"/>
                <a:ea typeface="Calibri"/>
                <a:cs typeface="Calibri"/>
                <a:sym typeface="Calibri"/>
              </a:rPr>
              <a:t>Encapsulación de la Lógica de Negocio</a:t>
            </a:r>
            <a:r>
              <a:rPr lang="es" sz="1600">
                <a:solidFill>
                  <a:schemeClr val="dk1"/>
                </a:solidFill>
                <a:latin typeface="Calibri"/>
                <a:ea typeface="Calibri"/>
                <a:cs typeface="Calibri"/>
                <a:sym typeface="Calibri"/>
              </a:rPr>
              <a:t>: Esto significa que </a:t>
            </a:r>
            <a:r>
              <a:rPr b="1" lang="es" sz="1600">
                <a:solidFill>
                  <a:schemeClr val="dk1"/>
                </a:solidFill>
                <a:latin typeface="Calibri"/>
                <a:ea typeface="Calibri"/>
                <a:cs typeface="Calibri"/>
                <a:sym typeface="Calibri"/>
              </a:rPr>
              <a:t>las operaciones y reglas de negocio se definen en esta clase</a:t>
            </a:r>
            <a:r>
              <a:rPr lang="es" sz="1600">
                <a:solidFill>
                  <a:schemeClr val="dk1"/>
                </a:solidFill>
                <a:latin typeface="Calibri"/>
                <a:ea typeface="Calibri"/>
                <a:cs typeface="Calibri"/>
                <a:sym typeface="Calibri"/>
              </a:rPr>
              <a:t>, lo que facilita la gestión y el mantenimiento del código.</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s" sz="1600">
                <a:solidFill>
                  <a:schemeClr val="dk1"/>
                </a:solidFill>
                <a:latin typeface="Calibri"/>
                <a:ea typeface="Calibri"/>
                <a:cs typeface="Calibri"/>
                <a:sym typeface="Calibri"/>
              </a:rPr>
              <a:t>Intermediario entre Clases de Datos y Componentes</a:t>
            </a:r>
            <a:r>
              <a:rPr lang="es" sz="1600">
                <a:solidFill>
                  <a:schemeClr val="dk1"/>
                </a:solidFill>
                <a:latin typeface="Calibri"/>
                <a:ea typeface="Calibri"/>
                <a:cs typeface="Calibri"/>
                <a:sym typeface="Calibri"/>
              </a:rPr>
              <a:t>: por ejemplo, clases como</a:t>
            </a:r>
            <a:r>
              <a:rPr lang="es" sz="1600">
                <a:solidFill>
                  <a:schemeClr val="dk1"/>
                </a:solidFill>
                <a:latin typeface="Calibri"/>
                <a:ea typeface="Calibri"/>
                <a:cs typeface="Calibri"/>
                <a:sym typeface="Calibri"/>
              </a:rPr>
              <a:t> usuarios o productos y </a:t>
            </a:r>
            <a:r>
              <a:rPr lang="es" sz="1600">
                <a:solidFill>
                  <a:schemeClr val="dk1"/>
                </a:solidFill>
                <a:latin typeface="Calibri"/>
                <a:ea typeface="Calibri"/>
                <a:cs typeface="Calibri"/>
                <a:sym typeface="Calibri"/>
              </a:rPr>
              <a:t>otros componentes de la aplicación, como la interfaz de usuario o controladores.</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s" sz="1600">
                <a:solidFill>
                  <a:schemeClr val="dk1"/>
                </a:solidFill>
                <a:latin typeface="Calibri"/>
                <a:ea typeface="Calibri"/>
                <a:cs typeface="Calibri"/>
                <a:sym typeface="Calibri"/>
              </a:rPr>
              <a:t>Abstracción de Detalles Internos</a:t>
            </a:r>
            <a:r>
              <a:rPr lang="es" sz="1600">
                <a:solidFill>
                  <a:schemeClr val="dk1"/>
                </a:solidFill>
                <a:latin typeface="Calibri"/>
                <a:ea typeface="Calibri"/>
                <a:cs typeface="Calibri"/>
                <a:sym typeface="Calibri"/>
              </a:rPr>
              <a:t>: Esto significa que los componentes de la aplicación que utilizan la clase de servicio no necesitan conocer cómo se realizan las operaciones internamente; solo necesitan llamar a los métodos de la clase de servicio.</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