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7581900" cx="13436600"/>
  <p:notesSz cx="13436600" cy="7581900"/>
  <p:embeddedFontLst>
    <p:embeddedFont>
      <p:font typeface="Tahom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ahom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Tahom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43650" y="3601400"/>
            <a:ext cx="10749275" cy="34118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9985027cb_0_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9985027cb_0_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7f4f359eb_0_15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7f4f359eb_0_15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Pensar juegos disparadores, o preguntas disparadoras para introducir el tema de la clase.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9985027cb_0_148: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9985027cb_0_148: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01aa8c7c0_0_21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01aa8c7c0_0_21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e01aa8c7c0_0_24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e01aa8c7c0_0_24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7f4f359eb_0_1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7f4f359eb_0_1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7f4f359eb_0_2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7f4f359eb_0_2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7f4f359eb_0_3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7f4f359eb_0_3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9985027cb_0_224: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e9985027cb_0_224: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dc7234864_0_8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dc7234864_0_8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7f4f359eb_0_6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7f4f359eb_0_6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9985027cb_0_1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9985027cb_0_1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7f4f359eb_0_10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7f4f359eb_0_102: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7f4f359eb_0_113: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7f4f359eb_0_113: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9985027cb_0_30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9985027cb_0_30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01aa8c7c0_0_3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01aa8c7c0_0_3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e9985027cb_0_375: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e9985027cb_0_375: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7f4f359eb_0_14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7f4f359eb_0_142: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8835d2458_0_344: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228835d2458_0_34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e9985027cb_0_452: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e9985027cb_0_452: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e9985027cb_0_460: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1e9985027cb_0_460: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e9985027cb_0_48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e9985027cb_0_48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9985027cb_0_2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9985027cb_0_2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9985027cb_0_37: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e9985027cb_0_37: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9985027cb_0_50: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e9985027cb_0_5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01aa8c7c0_0_42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Nota:</a:t>
            </a:r>
            <a:r>
              <a:rPr lang="en-US"/>
              <a:t> usar para recordar los temas vistos en la clase anterior y establecer un puente con los temas que se abordarán en esta clase. </a:t>
            </a:r>
            <a:endParaRPr/>
          </a:p>
        </p:txBody>
      </p:sp>
      <p:sp>
        <p:nvSpPr>
          <p:cNvPr id="151" name="Google Shape;151;g1e01aa8c7c0_0_42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8835d2458_0_104: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228835d2458_0_10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8835d2458_0_147: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Son los objeivos de la clase. </a:t>
            </a:r>
            <a:endParaRPr/>
          </a:p>
        </p:txBody>
      </p:sp>
      <p:sp>
        <p:nvSpPr>
          <p:cNvPr id="179" name="Google Shape;179;g228835d2458_0_1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8835d2458_0_49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8835d2458_0_49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Pensar juegos disparadores, o preguntas disparadoras para introducir el tema de la clase.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54" name="Shape 54"/>
        <p:cNvGrpSpPr/>
        <p:nvPr/>
      </p:nvGrpSpPr>
      <p:grpSpPr>
        <a:xfrm>
          <a:off x="0" y="0"/>
          <a:ext cx="0" cy="0"/>
          <a:chOff x="0" y="0"/>
          <a:chExt cx="0" cy="0"/>
        </a:xfrm>
      </p:grpSpPr>
      <p:sp>
        <p:nvSpPr>
          <p:cNvPr id="55" name="Google Shape;55;p11"/>
          <p:cNvSpPr/>
          <p:nvPr/>
        </p:nvSpPr>
        <p:spPr>
          <a:xfrm flipH="1">
            <a:off x="-92" y="-184"/>
            <a:ext cx="3915900" cy="75819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56" name="Google Shape;56;p11"/>
          <p:cNvSpPr txBox="1"/>
          <p:nvPr>
            <p:ph idx="12" type="sldNum"/>
          </p:nvPr>
        </p:nvSpPr>
        <p:spPr>
          <a:xfrm>
            <a:off x="12449806" y="6873927"/>
            <a:ext cx="806400" cy="580200"/>
          </a:xfrm>
          <a:prstGeom prst="rect">
            <a:avLst/>
          </a:prstGeom>
          <a:noFill/>
          <a:ln>
            <a:noFill/>
          </a:ln>
        </p:spPr>
        <p:txBody>
          <a:bodyPr anchorCtr="0" anchor="ctr" bIns="134475" lIns="134475" spcFirstLastPara="1" rIns="134475" wrap="square" tIns="134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1"/>
          <p:cNvSpPr txBox="1"/>
          <p:nvPr>
            <p:ph idx="1" type="subTitle"/>
          </p:nvPr>
        </p:nvSpPr>
        <p:spPr>
          <a:xfrm>
            <a:off x="4536287" y="707604"/>
            <a:ext cx="5944200" cy="7506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3100"/>
              <a:buFont typeface="Encode Sans Condensed Thin"/>
              <a:buNone/>
              <a:defRPr b="0" i="0" sz="21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9pPr>
          </a:lstStyle>
          <a:p/>
        </p:txBody>
      </p:sp>
      <p:sp>
        <p:nvSpPr>
          <p:cNvPr id="58" name="Google Shape;58;p11"/>
          <p:cNvSpPr txBox="1"/>
          <p:nvPr>
            <p:ph idx="2" type="body"/>
          </p:nvPr>
        </p:nvSpPr>
        <p:spPr>
          <a:xfrm>
            <a:off x="4536287" y="1790773"/>
            <a:ext cx="8206500" cy="4723500"/>
          </a:xfrm>
          <a:prstGeom prst="rect">
            <a:avLst/>
          </a:prstGeom>
          <a:noFill/>
          <a:ln>
            <a:noFill/>
          </a:ln>
        </p:spPr>
        <p:txBody>
          <a:bodyPr anchorCtr="0" anchor="t" bIns="134475" lIns="134475" spcFirstLastPara="1" rIns="134475" wrap="square" tIns="134475">
            <a:noAutofit/>
          </a:bodyPr>
          <a:lstStyle>
            <a:lvl1pPr indent="-406400" lvl="0" marL="457200" marR="0" rtl="0" algn="l">
              <a:lnSpc>
                <a:spcPct val="115000"/>
              </a:lnSpc>
              <a:spcBef>
                <a:spcPts val="0"/>
              </a:spcBef>
              <a:spcAft>
                <a:spcPts val="0"/>
              </a:spcAft>
              <a:buClr>
                <a:srgbClr val="37BBED"/>
              </a:buClr>
              <a:buSzPts val="2800"/>
              <a:buFont typeface="Noto Sans Symbols"/>
              <a:buChar char="▪"/>
              <a:defRPr b="0" i="0" sz="1600" u="none" cap="none" strike="noStrike">
                <a:solidFill>
                  <a:srgbClr val="595959"/>
                </a:solidFill>
                <a:latin typeface="Calibri"/>
                <a:ea typeface="Calibri"/>
                <a:cs typeface="Calibri"/>
                <a:sym typeface="Calibri"/>
              </a:defRPr>
            </a:lvl1pPr>
            <a:lvl2pPr indent="-361950" lvl="1" marL="914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115000"/>
              </a:lnSpc>
              <a:spcBef>
                <a:spcPts val="2400"/>
              </a:spcBef>
              <a:spcAft>
                <a:spcPts val="240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pic>
        <p:nvPicPr>
          <p:cNvPr id="59" name="Google Shape;59;p11"/>
          <p:cNvPicPr preferRelativeResize="0"/>
          <p:nvPr/>
        </p:nvPicPr>
        <p:blipFill rotWithShape="1">
          <a:blip r:embed="rId2">
            <a:alphaModFix/>
          </a:blip>
          <a:srcRect b="0" l="0" r="0" t="0"/>
          <a:stretch/>
        </p:blipFill>
        <p:spPr>
          <a:xfrm>
            <a:off x="-1" y="-240"/>
            <a:ext cx="3394512" cy="1689610"/>
          </a:xfrm>
          <a:prstGeom prst="rect">
            <a:avLst/>
          </a:prstGeom>
          <a:noFill/>
          <a:ln>
            <a:noFill/>
          </a:ln>
        </p:spPr>
      </p:pic>
      <p:cxnSp>
        <p:nvCxnSpPr>
          <p:cNvPr id="60" name="Google Shape;60;p11"/>
          <p:cNvCxnSpPr/>
          <p:nvPr/>
        </p:nvCxnSpPr>
        <p:spPr>
          <a:xfrm rot="10800000">
            <a:off x="437278" y="3720302"/>
            <a:ext cx="2282700" cy="0"/>
          </a:xfrm>
          <a:prstGeom prst="straightConnector1">
            <a:avLst/>
          </a:prstGeom>
          <a:noFill/>
          <a:ln cap="flat" cmpd="sng" w="9525">
            <a:solidFill>
              <a:srgbClr val="3A4950"/>
            </a:solidFill>
            <a:prstDash val="solid"/>
            <a:round/>
            <a:headEnd len="sm" w="sm" type="none"/>
            <a:tailEnd len="sm" w="sm" type="none"/>
          </a:ln>
        </p:spPr>
      </p:cxnSp>
      <p:sp>
        <p:nvSpPr>
          <p:cNvPr id="61" name="Google Shape;61;p11"/>
          <p:cNvSpPr txBox="1"/>
          <p:nvPr>
            <p:ph idx="3" type="body"/>
          </p:nvPr>
        </p:nvSpPr>
        <p:spPr>
          <a:xfrm>
            <a:off x="414949" y="3946857"/>
            <a:ext cx="3262500" cy="3096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400"/>
              <a:buFont typeface="Arial"/>
              <a:buNone/>
              <a:defRPr b="0" i="0" sz="24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2" name="Google Shape;62;p11"/>
          <p:cNvSpPr txBox="1"/>
          <p:nvPr>
            <p:ph type="title"/>
          </p:nvPr>
        </p:nvSpPr>
        <p:spPr>
          <a:xfrm>
            <a:off x="404281" y="2363887"/>
            <a:ext cx="3511800" cy="18807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2900"/>
              <a:buFont typeface="Encode Sans"/>
              <a:buNone/>
              <a:defRPr b="1" i="0" sz="3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1007745" y="2350389"/>
            <a:ext cx="11421000" cy="1592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2015490" y="4245864"/>
            <a:ext cx="9405600" cy="1895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671830"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2" type="body"/>
          </p:nvPr>
        </p:nvSpPr>
        <p:spPr>
          <a:xfrm>
            <a:off x="6919849"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458026" y="656000"/>
            <a:ext cx="12520500" cy="8442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458026" y="1698834"/>
            <a:ext cx="12520500" cy="50361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2" name="Google Shape;42;p7"/>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9"/>
          <p:cNvSpPr txBox="1"/>
          <p:nvPr>
            <p:ph type="ctrTitle"/>
          </p:nvPr>
        </p:nvSpPr>
        <p:spPr>
          <a:xfrm>
            <a:off x="458038" y="1097559"/>
            <a:ext cx="12520500" cy="3025800"/>
          </a:xfrm>
          <a:prstGeom prst="rect">
            <a:avLst/>
          </a:prstGeom>
        </p:spPr>
        <p:txBody>
          <a:bodyPr anchorCtr="0" anchor="b" bIns="0" lIns="0" spcFirstLastPara="1" rIns="0" wrap="square" tIns="0">
            <a:sp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47" name="Google Shape;47;p9"/>
          <p:cNvSpPr txBox="1"/>
          <p:nvPr>
            <p:ph idx="1" type="subTitle"/>
          </p:nvPr>
        </p:nvSpPr>
        <p:spPr>
          <a:xfrm>
            <a:off x="458026" y="4177710"/>
            <a:ext cx="12520500" cy="11685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4100"/>
              <a:buNone/>
              <a:defRPr sz="4100"/>
            </a:lvl1pPr>
            <a:lvl2pPr lvl="1" rtl="0" algn="ctr">
              <a:lnSpc>
                <a:spcPct val="100000"/>
              </a:lnSpc>
              <a:spcBef>
                <a:spcPts val="0"/>
              </a:spcBef>
              <a:spcAft>
                <a:spcPts val="0"/>
              </a:spcAft>
              <a:buSzPts val="4100"/>
              <a:buNone/>
              <a:defRPr sz="4100"/>
            </a:lvl2pPr>
            <a:lvl3pPr lvl="2" rtl="0" algn="ctr">
              <a:lnSpc>
                <a:spcPct val="100000"/>
              </a:lnSpc>
              <a:spcBef>
                <a:spcPts val="0"/>
              </a:spcBef>
              <a:spcAft>
                <a:spcPts val="0"/>
              </a:spcAft>
              <a:buSzPts val="4100"/>
              <a:buNone/>
              <a:defRPr sz="4100"/>
            </a:lvl3pPr>
            <a:lvl4pPr lvl="3" rtl="0" algn="ctr">
              <a:lnSpc>
                <a:spcPct val="100000"/>
              </a:lnSpc>
              <a:spcBef>
                <a:spcPts val="0"/>
              </a:spcBef>
              <a:spcAft>
                <a:spcPts val="0"/>
              </a:spcAft>
              <a:buSzPts val="4100"/>
              <a:buNone/>
              <a:defRPr sz="4100"/>
            </a:lvl4pPr>
            <a:lvl5pPr lvl="4" rtl="0" algn="ctr">
              <a:lnSpc>
                <a:spcPct val="100000"/>
              </a:lnSpc>
              <a:spcBef>
                <a:spcPts val="0"/>
              </a:spcBef>
              <a:spcAft>
                <a:spcPts val="0"/>
              </a:spcAft>
              <a:buSzPts val="4100"/>
              <a:buNone/>
              <a:defRPr sz="4100"/>
            </a:lvl5pPr>
            <a:lvl6pPr lvl="5" rtl="0" algn="ctr">
              <a:lnSpc>
                <a:spcPct val="100000"/>
              </a:lnSpc>
              <a:spcBef>
                <a:spcPts val="0"/>
              </a:spcBef>
              <a:spcAft>
                <a:spcPts val="0"/>
              </a:spcAft>
              <a:buSzPts val="4100"/>
              <a:buNone/>
              <a:defRPr sz="4100"/>
            </a:lvl6pPr>
            <a:lvl7pPr lvl="6" rtl="0" algn="ctr">
              <a:lnSpc>
                <a:spcPct val="100000"/>
              </a:lnSpc>
              <a:spcBef>
                <a:spcPts val="0"/>
              </a:spcBef>
              <a:spcAft>
                <a:spcPts val="0"/>
              </a:spcAft>
              <a:buSzPts val="4100"/>
              <a:buNone/>
              <a:defRPr sz="4100"/>
            </a:lvl7pPr>
            <a:lvl8pPr lvl="7" rtl="0" algn="ctr">
              <a:lnSpc>
                <a:spcPct val="100000"/>
              </a:lnSpc>
              <a:spcBef>
                <a:spcPts val="0"/>
              </a:spcBef>
              <a:spcAft>
                <a:spcPts val="0"/>
              </a:spcAft>
              <a:buSzPts val="4100"/>
              <a:buNone/>
              <a:defRPr sz="4100"/>
            </a:lvl8pPr>
            <a:lvl9pPr lvl="8" rtl="0" algn="ctr">
              <a:lnSpc>
                <a:spcPct val="100000"/>
              </a:lnSpc>
              <a:spcBef>
                <a:spcPts val="0"/>
              </a:spcBef>
              <a:spcAft>
                <a:spcPts val="0"/>
              </a:spcAft>
              <a:buSzPts val="4100"/>
              <a:buNone/>
              <a:defRPr sz="4100"/>
            </a:lvl9pPr>
          </a:lstStyle>
          <a:p/>
        </p:txBody>
      </p:sp>
      <p:sp>
        <p:nvSpPr>
          <p:cNvPr id="48" name="Google Shape;48;p9"/>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49" name="Shape 49"/>
        <p:cNvGrpSpPr/>
        <p:nvPr/>
      </p:nvGrpSpPr>
      <p:grpSpPr>
        <a:xfrm>
          <a:off x="0" y="0"/>
          <a:ext cx="0" cy="0"/>
          <a:chOff x="0" y="0"/>
          <a:chExt cx="0" cy="0"/>
        </a:xfrm>
      </p:grpSpPr>
      <p:pic>
        <p:nvPicPr>
          <p:cNvPr id="50" name="Google Shape;50;p10"/>
          <p:cNvPicPr preferRelativeResize="0"/>
          <p:nvPr/>
        </p:nvPicPr>
        <p:blipFill rotWithShape="1">
          <a:blip r:embed="rId2">
            <a:alphaModFix/>
          </a:blip>
          <a:srcRect b="0" l="0" r="0" t="0"/>
          <a:stretch/>
        </p:blipFill>
        <p:spPr>
          <a:xfrm>
            <a:off x="0" y="0"/>
            <a:ext cx="13436601" cy="7558090"/>
          </a:xfrm>
          <a:prstGeom prst="rect">
            <a:avLst/>
          </a:prstGeom>
          <a:noFill/>
          <a:ln>
            <a:noFill/>
          </a:ln>
        </p:spPr>
      </p:pic>
      <p:sp>
        <p:nvSpPr>
          <p:cNvPr id="51" name="Google Shape;51;p10"/>
          <p:cNvSpPr txBox="1"/>
          <p:nvPr>
            <p:ph type="title"/>
          </p:nvPr>
        </p:nvSpPr>
        <p:spPr>
          <a:xfrm>
            <a:off x="3314951" y="3058500"/>
            <a:ext cx="8689800" cy="1465200"/>
          </a:xfrm>
          <a:prstGeom prst="rect">
            <a:avLst/>
          </a:prstGeom>
          <a:noFill/>
          <a:ln>
            <a:noFill/>
          </a:ln>
        </p:spPr>
        <p:txBody>
          <a:bodyPr anchorCtr="0" anchor="b" bIns="67225" lIns="134475" spcFirstLastPara="1" rIns="134475" wrap="square" tIns="67225">
            <a:noAutofit/>
          </a:bodyPr>
          <a:lstStyle>
            <a:lvl1pPr lvl="0" marR="0" rtl="0" algn="l">
              <a:lnSpc>
                <a:spcPct val="80000"/>
              </a:lnSpc>
              <a:spcBef>
                <a:spcPts val="0"/>
              </a:spcBef>
              <a:spcAft>
                <a:spcPts val="0"/>
              </a:spcAft>
              <a:buClr>
                <a:srgbClr val="000000"/>
              </a:buClr>
              <a:buSzPts val="2100"/>
              <a:buFont typeface="Arial"/>
              <a:buNone/>
              <a:defRPr b="1" i="0" sz="8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2" name="Google Shape;52;p10"/>
          <p:cNvSpPr txBox="1"/>
          <p:nvPr>
            <p:ph idx="1" type="body"/>
          </p:nvPr>
        </p:nvSpPr>
        <p:spPr>
          <a:xfrm>
            <a:off x="3314949" y="5537377"/>
            <a:ext cx="9570900" cy="2028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600"/>
              <a:buFont typeface="Arial"/>
              <a:buNone/>
              <a:defRPr b="0" i="0" sz="26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3" name="Google Shape;53;p10"/>
          <p:cNvSpPr txBox="1"/>
          <p:nvPr>
            <p:ph idx="2" type="body"/>
          </p:nvPr>
        </p:nvSpPr>
        <p:spPr>
          <a:xfrm>
            <a:off x="3314951" y="4523398"/>
            <a:ext cx="12390600" cy="1014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4100"/>
              <a:buFont typeface="Arial"/>
              <a:buNone/>
              <a:defRPr b="1" i="0" sz="41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388">
          <p15:clr>
            <a:srgbClr val="FBAE40"/>
          </p15:clr>
        </p15:guide>
        <p15:guide id="2" pos="423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900" u="none" cap="none" strike="noStrike">
                <a:solidFill>
                  <a:srgbClr val="5EBEEC"/>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1.png"/><Relationship Id="rId9"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5.png"/><Relationship Id="rId7" Type="http://schemas.openxmlformats.org/officeDocument/2006/relationships/image" Target="../media/image5.png"/><Relationship Id="rId8"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11.png"/><Relationship Id="rId9"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5.png"/><Relationship Id="rId7" Type="http://schemas.openxmlformats.org/officeDocument/2006/relationships/image" Target="../media/image5.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1.png"/><Relationship Id="rId10" Type="http://schemas.openxmlformats.org/officeDocument/2006/relationships/image" Target="../media/image4.png"/><Relationship Id="rId9"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5.png"/><Relationship Id="rId7" Type="http://schemas.openxmlformats.org/officeDocument/2006/relationships/image" Target="../media/image5.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25.png"/><Relationship Id="rId7" Type="http://schemas.openxmlformats.org/officeDocument/2006/relationships/image" Target="../media/image5.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2"/>
          <p:cNvSpPr txBox="1"/>
          <p:nvPr/>
        </p:nvSpPr>
        <p:spPr>
          <a:xfrm>
            <a:off x="2544850" y="2618300"/>
            <a:ext cx="8346900" cy="240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Muli"/>
                <a:ea typeface="Muli"/>
                <a:cs typeface="Muli"/>
                <a:sym typeface="Muli"/>
              </a:rPr>
              <a:t>Recibe una cálida:</a:t>
            </a:r>
            <a:endParaRPr sz="2000">
              <a:solidFill>
                <a:schemeClr val="dk1"/>
              </a:solidFill>
              <a:latin typeface="Muli"/>
              <a:ea typeface="Muli"/>
              <a:cs typeface="Muli"/>
              <a:sym typeface="Muli"/>
            </a:endParaRPr>
          </a:p>
          <a:p>
            <a:pPr indent="0" lvl="0" marL="0" rtl="0" algn="ctr">
              <a:spcBef>
                <a:spcPts val="0"/>
              </a:spcBef>
              <a:spcAft>
                <a:spcPts val="0"/>
              </a:spcAft>
              <a:buNone/>
            </a:pPr>
            <a:r>
              <a:rPr lang="en-US" sz="9600">
                <a:solidFill>
                  <a:schemeClr val="dk1"/>
                </a:solidFill>
                <a:latin typeface="Muli"/>
                <a:ea typeface="Muli"/>
                <a:cs typeface="Muli"/>
                <a:sym typeface="Muli"/>
              </a:rPr>
              <a:t>¡Bienvenida!</a:t>
            </a:r>
            <a:endParaRPr sz="2000">
              <a:solidFill>
                <a:schemeClr val="dk1"/>
              </a:solidFill>
              <a:latin typeface="Muli"/>
              <a:ea typeface="Muli"/>
              <a:cs typeface="Muli"/>
              <a:sym typeface="Muli"/>
            </a:endParaRPr>
          </a:p>
          <a:p>
            <a:pPr indent="0" lvl="0" marL="0" rtl="0" algn="ctr">
              <a:spcBef>
                <a:spcPts val="1000"/>
              </a:spcBef>
              <a:spcAft>
                <a:spcPts val="1000"/>
              </a:spcAft>
              <a:buNone/>
            </a:pPr>
            <a:r>
              <a:rPr lang="en-US" sz="2000">
                <a:solidFill>
                  <a:schemeClr val="dk1"/>
                </a:solidFill>
                <a:latin typeface="Muli"/>
                <a:ea typeface="Muli"/>
                <a:cs typeface="Muli"/>
                <a:sym typeface="Muli"/>
              </a:rPr>
              <a:t>Te estábamos esperando 😁</a:t>
            </a:r>
            <a:endParaRPr sz="2000">
              <a:solidFill>
                <a:schemeClr val="dk1"/>
              </a:solidFill>
              <a:latin typeface="Muli"/>
              <a:ea typeface="Muli"/>
              <a:cs typeface="Muli"/>
              <a:sym typeface="Muli"/>
            </a:endParaRPr>
          </a:p>
        </p:txBody>
      </p:sp>
      <p:cxnSp>
        <p:nvCxnSpPr>
          <p:cNvPr id="68" name="Google Shape;68;p12"/>
          <p:cNvCxnSpPr/>
          <p:nvPr/>
        </p:nvCxnSpPr>
        <p:spPr>
          <a:xfrm>
            <a:off x="3469475" y="4390375"/>
            <a:ext cx="6899400" cy="0"/>
          </a:xfrm>
          <a:prstGeom prst="straightConnector1">
            <a:avLst/>
          </a:prstGeom>
          <a:noFill/>
          <a:ln cap="flat" cmpd="sng" w="19050">
            <a:solidFill>
              <a:srgbClr val="5EBEEC"/>
            </a:solidFill>
            <a:prstDash val="solid"/>
            <a:round/>
            <a:headEnd len="med" w="med" type="none"/>
            <a:tailEnd len="med" w="med" type="none"/>
          </a:ln>
        </p:spPr>
      </p:cxnSp>
      <p:grpSp>
        <p:nvGrpSpPr>
          <p:cNvPr id="69" name="Google Shape;69;p12"/>
          <p:cNvGrpSpPr/>
          <p:nvPr/>
        </p:nvGrpSpPr>
        <p:grpSpPr>
          <a:xfrm>
            <a:off x="8842998" y="4707473"/>
            <a:ext cx="292645" cy="284928"/>
            <a:chOff x="2797873" y="624854"/>
            <a:chExt cx="193843" cy="193842"/>
          </a:xfrm>
        </p:grpSpPr>
        <p:sp>
          <p:nvSpPr>
            <p:cNvPr id="70" name="Google Shape;70;p12"/>
            <p:cNvSpPr/>
            <p:nvPr/>
          </p:nvSpPr>
          <p:spPr>
            <a:xfrm>
              <a:off x="2797873" y="705536"/>
              <a:ext cx="76151" cy="29532"/>
            </a:xfrm>
            <a:custGeom>
              <a:rect b="b" l="l" r="r" t="t"/>
              <a:pathLst>
                <a:path extrusionOk="0" h="29532" w="76151">
                  <a:moveTo>
                    <a:pt x="62592" y="1228"/>
                  </a:moveTo>
                  <a:lnTo>
                    <a:pt x="49898" y="909"/>
                  </a:lnTo>
                  <a:lnTo>
                    <a:pt x="37203" y="590"/>
                  </a:lnTo>
                  <a:lnTo>
                    <a:pt x="24507" y="273"/>
                  </a:lnTo>
                  <a:lnTo>
                    <a:pt x="13557" y="0"/>
                  </a:lnTo>
                  <a:lnTo>
                    <a:pt x="2737" y="4867"/>
                  </a:lnTo>
                  <a:lnTo>
                    <a:pt x="0" y="15666"/>
                  </a:lnTo>
                  <a:lnTo>
                    <a:pt x="5344" y="25566"/>
                  </a:lnTo>
                  <a:lnTo>
                    <a:pt x="13557" y="28300"/>
                  </a:lnTo>
                  <a:lnTo>
                    <a:pt x="26256" y="28619"/>
                  </a:lnTo>
                  <a:lnTo>
                    <a:pt x="38952" y="28938"/>
                  </a:lnTo>
                  <a:lnTo>
                    <a:pt x="51647" y="29257"/>
                  </a:lnTo>
                  <a:lnTo>
                    <a:pt x="62592" y="29532"/>
                  </a:lnTo>
                  <a:lnTo>
                    <a:pt x="73413" y="24663"/>
                  </a:lnTo>
                  <a:lnTo>
                    <a:pt x="76151" y="13864"/>
                  </a:lnTo>
                  <a:lnTo>
                    <a:pt x="70808" y="3963"/>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2"/>
            <p:cNvSpPr/>
            <p:nvPr/>
          </p:nvSpPr>
          <p:spPr>
            <a:xfrm>
              <a:off x="2915567" y="708484"/>
              <a:ext cx="76149" cy="29532"/>
            </a:xfrm>
            <a:custGeom>
              <a:rect b="b" l="l" r="r" t="t"/>
              <a:pathLst>
                <a:path extrusionOk="0" h="29532" w="76149">
                  <a:moveTo>
                    <a:pt x="62592" y="1228"/>
                  </a:moveTo>
                  <a:lnTo>
                    <a:pt x="49895" y="909"/>
                  </a:lnTo>
                  <a:lnTo>
                    <a:pt x="37198" y="590"/>
                  </a:lnTo>
                  <a:lnTo>
                    <a:pt x="24503" y="273"/>
                  </a:lnTo>
                  <a:lnTo>
                    <a:pt x="13557" y="0"/>
                  </a:lnTo>
                  <a:lnTo>
                    <a:pt x="2737" y="4867"/>
                  </a:lnTo>
                  <a:lnTo>
                    <a:pt x="0" y="15666"/>
                  </a:lnTo>
                  <a:lnTo>
                    <a:pt x="5342" y="25568"/>
                  </a:lnTo>
                  <a:lnTo>
                    <a:pt x="13557" y="28304"/>
                  </a:lnTo>
                  <a:lnTo>
                    <a:pt x="26252" y="28621"/>
                  </a:lnTo>
                  <a:lnTo>
                    <a:pt x="38947" y="28938"/>
                  </a:lnTo>
                  <a:lnTo>
                    <a:pt x="51644" y="29257"/>
                  </a:lnTo>
                  <a:lnTo>
                    <a:pt x="62592" y="29532"/>
                  </a:lnTo>
                  <a:lnTo>
                    <a:pt x="73413" y="24662"/>
                  </a:lnTo>
                  <a:lnTo>
                    <a:pt x="76149" y="13861"/>
                  </a:lnTo>
                  <a:lnTo>
                    <a:pt x="70804" y="3960"/>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2"/>
            <p:cNvSpPr/>
            <p:nvPr/>
          </p:nvSpPr>
          <p:spPr>
            <a:xfrm>
              <a:off x="2881505" y="624854"/>
              <a:ext cx="29532" cy="76151"/>
            </a:xfrm>
            <a:custGeom>
              <a:rect b="b" l="l" r="r" t="t"/>
              <a:pathLst>
                <a:path extrusionOk="0" h="76151" w="29532">
                  <a:moveTo>
                    <a:pt x="4867" y="73413"/>
                  </a:moveTo>
                  <a:lnTo>
                    <a:pt x="15666" y="76151"/>
                  </a:lnTo>
                  <a:lnTo>
                    <a:pt x="25568" y="70808"/>
                  </a:lnTo>
                  <a:lnTo>
                    <a:pt x="28304" y="62593"/>
                  </a:lnTo>
                  <a:lnTo>
                    <a:pt x="28622" y="49896"/>
                  </a:lnTo>
                  <a:lnTo>
                    <a:pt x="28940" y="37198"/>
                  </a:lnTo>
                  <a:lnTo>
                    <a:pt x="29259" y="24502"/>
                  </a:lnTo>
                  <a:lnTo>
                    <a:pt x="29532" y="13558"/>
                  </a:lnTo>
                  <a:lnTo>
                    <a:pt x="24660" y="2736"/>
                  </a:lnTo>
                  <a:lnTo>
                    <a:pt x="13860" y="0"/>
                  </a:lnTo>
                  <a:lnTo>
                    <a:pt x="3960" y="5346"/>
                  </a:lnTo>
                  <a:lnTo>
                    <a:pt x="1228" y="13558"/>
                  </a:lnTo>
                  <a:lnTo>
                    <a:pt x="910" y="26251"/>
                  </a:lnTo>
                  <a:lnTo>
                    <a:pt x="592" y="38947"/>
                  </a:lnTo>
                  <a:lnTo>
                    <a:pt x="273" y="51645"/>
                  </a:lnTo>
                  <a:lnTo>
                    <a:pt x="0" y="62593"/>
                  </a:lnTo>
                  <a:lnTo>
                    <a:pt x="4867" y="73413"/>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2"/>
            <p:cNvSpPr/>
            <p:nvPr/>
          </p:nvSpPr>
          <p:spPr>
            <a:xfrm>
              <a:off x="2878555" y="742544"/>
              <a:ext cx="29528" cy="76152"/>
            </a:xfrm>
            <a:custGeom>
              <a:rect b="b" l="l" r="r" t="t"/>
              <a:pathLst>
                <a:path extrusionOk="0" h="76152" w="29528">
                  <a:moveTo>
                    <a:pt x="28304" y="62594"/>
                  </a:moveTo>
                  <a:lnTo>
                    <a:pt x="28621" y="49898"/>
                  </a:lnTo>
                  <a:lnTo>
                    <a:pt x="28938" y="37202"/>
                  </a:lnTo>
                  <a:lnTo>
                    <a:pt x="29255" y="24506"/>
                  </a:lnTo>
                  <a:lnTo>
                    <a:pt x="29528" y="13555"/>
                  </a:lnTo>
                  <a:lnTo>
                    <a:pt x="24661" y="2736"/>
                  </a:lnTo>
                  <a:lnTo>
                    <a:pt x="13863" y="0"/>
                  </a:lnTo>
                  <a:lnTo>
                    <a:pt x="3963" y="5344"/>
                  </a:lnTo>
                  <a:lnTo>
                    <a:pt x="1228" y="13555"/>
                  </a:lnTo>
                  <a:lnTo>
                    <a:pt x="909" y="26251"/>
                  </a:lnTo>
                  <a:lnTo>
                    <a:pt x="590" y="38947"/>
                  </a:lnTo>
                  <a:lnTo>
                    <a:pt x="273" y="51643"/>
                  </a:lnTo>
                  <a:lnTo>
                    <a:pt x="0" y="62594"/>
                  </a:lnTo>
                  <a:lnTo>
                    <a:pt x="4870" y="73415"/>
                  </a:lnTo>
                  <a:lnTo>
                    <a:pt x="15671" y="76152"/>
                  </a:lnTo>
                  <a:lnTo>
                    <a:pt x="25572" y="70806"/>
                  </a:lnTo>
                  <a:lnTo>
                    <a:pt x="28304" y="62594"/>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4" name="Google Shape;74;p12"/>
          <p:cNvSpPr/>
          <p:nvPr/>
        </p:nvSpPr>
        <p:spPr>
          <a:xfrm>
            <a:off x="5074125" y="2313491"/>
            <a:ext cx="232813" cy="232813"/>
          </a:xfrm>
          <a:custGeom>
            <a:rect b="b" l="l" r="r" t="t"/>
            <a:pathLst>
              <a:path extrusionOk="0" h="232813" w="232813">
                <a:moveTo>
                  <a:pt x="912" y="131051"/>
                </a:moveTo>
                <a:lnTo>
                  <a:pt x="3575" y="145150"/>
                </a:lnTo>
                <a:lnTo>
                  <a:pt x="7879" y="158595"/>
                </a:lnTo>
                <a:lnTo>
                  <a:pt x="13714" y="171274"/>
                </a:lnTo>
                <a:lnTo>
                  <a:pt x="20970" y="183078"/>
                </a:lnTo>
                <a:lnTo>
                  <a:pt x="20423" y="127526"/>
                </a:lnTo>
                <a:lnTo>
                  <a:pt x="19788" y="116406"/>
                </a:lnTo>
                <a:lnTo>
                  <a:pt x="20884" y="101835"/>
                </a:lnTo>
                <a:lnTo>
                  <a:pt x="24066" y="87940"/>
                </a:lnTo>
                <a:lnTo>
                  <a:pt x="29172" y="74882"/>
                </a:lnTo>
                <a:lnTo>
                  <a:pt x="36042" y="62821"/>
                </a:lnTo>
                <a:lnTo>
                  <a:pt x="44515" y="51919"/>
                </a:lnTo>
                <a:lnTo>
                  <a:pt x="54430" y="42337"/>
                </a:lnTo>
                <a:lnTo>
                  <a:pt x="65626" y="34235"/>
                </a:lnTo>
                <a:lnTo>
                  <a:pt x="77942" y="27775"/>
                </a:lnTo>
                <a:lnTo>
                  <a:pt x="91217" y="23117"/>
                </a:lnTo>
                <a:lnTo>
                  <a:pt x="105290" y="20423"/>
                </a:lnTo>
                <a:lnTo>
                  <a:pt x="116406" y="19788"/>
                </a:lnTo>
                <a:lnTo>
                  <a:pt x="130978" y="20884"/>
                </a:lnTo>
                <a:lnTo>
                  <a:pt x="144874" y="24066"/>
                </a:lnTo>
                <a:lnTo>
                  <a:pt x="157933" y="29173"/>
                </a:lnTo>
                <a:lnTo>
                  <a:pt x="169994" y="36043"/>
                </a:lnTo>
                <a:lnTo>
                  <a:pt x="180895" y="44517"/>
                </a:lnTo>
                <a:lnTo>
                  <a:pt x="190477" y="54432"/>
                </a:lnTo>
                <a:lnTo>
                  <a:pt x="198579" y="65628"/>
                </a:lnTo>
                <a:lnTo>
                  <a:pt x="205038" y="77943"/>
                </a:lnTo>
                <a:lnTo>
                  <a:pt x="209696" y="91218"/>
                </a:lnTo>
                <a:lnTo>
                  <a:pt x="212390" y="105291"/>
                </a:lnTo>
                <a:lnTo>
                  <a:pt x="213025" y="116406"/>
                </a:lnTo>
                <a:lnTo>
                  <a:pt x="211929" y="130978"/>
                </a:lnTo>
                <a:lnTo>
                  <a:pt x="208747" y="144874"/>
                </a:lnTo>
                <a:lnTo>
                  <a:pt x="203641" y="157933"/>
                </a:lnTo>
                <a:lnTo>
                  <a:pt x="196771" y="169994"/>
                </a:lnTo>
                <a:lnTo>
                  <a:pt x="188298" y="180896"/>
                </a:lnTo>
                <a:lnTo>
                  <a:pt x="178384" y="190479"/>
                </a:lnTo>
                <a:lnTo>
                  <a:pt x="167189" y="198581"/>
                </a:lnTo>
                <a:lnTo>
                  <a:pt x="154873" y="205041"/>
                </a:lnTo>
                <a:lnTo>
                  <a:pt x="141599" y="209699"/>
                </a:lnTo>
                <a:lnTo>
                  <a:pt x="127525" y="212393"/>
                </a:lnTo>
                <a:lnTo>
                  <a:pt x="116406" y="213029"/>
                </a:lnTo>
                <a:lnTo>
                  <a:pt x="101835" y="211933"/>
                </a:lnTo>
                <a:lnTo>
                  <a:pt x="87939" y="208751"/>
                </a:lnTo>
                <a:lnTo>
                  <a:pt x="74881" y="203644"/>
                </a:lnTo>
                <a:lnTo>
                  <a:pt x="62820" y="196774"/>
                </a:lnTo>
                <a:lnTo>
                  <a:pt x="51918" y="188301"/>
                </a:lnTo>
                <a:lnTo>
                  <a:pt x="42336" y="178386"/>
                </a:lnTo>
                <a:lnTo>
                  <a:pt x="34235" y="167190"/>
                </a:lnTo>
                <a:lnTo>
                  <a:pt x="27775" y="154874"/>
                </a:lnTo>
                <a:lnTo>
                  <a:pt x="29537" y="193897"/>
                </a:lnTo>
                <a:lnTo>
                  <a:pt x="39305" y="203622"/>
                </a:lnTo>
                <a:lnTo>
                  <a:pt x="50163" y="212141"/>
                </a:lnTo>
                <a:lnTo>
                  <a:pt x="62002" y="219345"/>
                </a:lnTo>
                <a:lnTo>
                  <a:pt x="74712" y="225124"/>
                </a:lnTo>
                <a:lnTo>
                  <a:pt x="88182" y="229368"/>
                </a:lnTo>
                <a:lnTo>
                  <a:pt x="102303" y="231968"/>
                </a:lnTo>
                <a:lnTo>
                  <a:pt x="116406" y="232813"/>
                </a:lnTo>
                <a:lnTo>
                  <a:pt x="131049" y="231901"/>
                </a:lnTo>
                <a:lnTo>
                  <a:pt x="145148" y="229238"/>
                </a:lnTo>
                <a:lnTo>
                  <a:pt x="158591" y="224935"/>
                </a:lnTo>
                <a:lnTo>
                  <a:pt x="171270" y="219100"/>
                </a:lnTo>
                <a:lnTo>
                  <a:pt x="183075" y="211845"/>
                </a:lnTo>
                <a:lnTo>
                  <a:pt x="193894" y="203278"/>
                </a:lnTo>
                <a:lnTo>
                  <a:pt x="203619" y="193511"/>
                </a:lnTo>
                <a:lnTo>
                  <a:pt x="212138" y="182653"/>
                </a:lnTo>
                <a:lnTo>
                  <a:pt x="219343" y="170814"/>
                </a:lnTo>
                <a:lnTo>
                  <a:pt x="225123" y="158104"/>
                </a:lnTo>
                <a:lnTo>
                  <a:pt x="229368" y="144633"/>
                </a:lnTo>
                <a:lnTo>
                  <a:pt x="231967" y="130511"/>
                </a:lnTo>
                <a:lnTo>
                  <a:pt x="232813" y="116406"/>
                </a:lnTo>
                <a:lnTo>
                  <a:pt x="231901" y="101763"/>
                </a:lnTo>
                <a:lnTo>
                  <a:pt x="229238" y="87664"/>
                </a:lnTo>
                <a:lnTo>
                  <a:pt x="224933" y="74220"/>
                </a:lnTo>
                <a:lnTo>
                  <a:pt x="219098" y="61541"/>
                </a:lnTo>
                <a:lnTo>
                  <a:pt x="211842" y="49736"/>
                </a:lnTo>
                <a:lnTo>
                  <a:pt x="203275" y="38917"/>
                </a:lnTo>
                <a:lnTo>
                  <a:pt x="193508" y="29193"/>
                </a:lnTo>
                <a:lnTo>
                  <a:pt x="182649" y="20673"/>
                </a:lnTo>
                <a:lnTo>
                  <a:pt x="170810" y="13469"/>
                </a:lnTo>
                <a:lnTo>
                  <a:pt x="158101" y="7689"/>
                </a:lnTo>
                <a:lnTo>
                  <a:pt x="144630" y="3445"/>
                </a:lnTo>
                <a:lnTo>
                  <a:pt x="130510" y="845"/>
                </a:lnTo>
                <a:lnTo>
                  <a:pt x="116406" y="0"/>
                </a:lnTo>
                <a:lnTo>
                  <a:pt x="101763" y="912"/>
                </a:lnTo>
                <a:lnTo>
                  <a:pt x="87665" y="3575"/>
                </a:lnTo>
                <a:lnTo>
                  <a:pt x="74221" y="7879"/>
                </a:lnTo>
                <a:lnTo>
                  <a:pt x="61542" y="13714"/>
                </a:lnTo>
                <a:lnTo>
                  <a:pt x="49738" y="20969"/>
                </a:lnTo>
                <a:lnTo>
                  <a:pt x="38919" y="29536"/>
                </a:lnTo>
                <a:lnTo>
                  <a:pt x="29194" y="39303"/>
                </a:lnTo>
                <a:lnTo>
                  <a:pt x="20674" y="50162"/>
                </a:lnTo>
                <a:lnTo>
                  <a:pt x="13469" y="62001"/>
                </a:lnTo>
                <a:lnTo>
                  <a:pt x="7690" y="74710"/>
                </a:lnTo>
                <a:lnTo>
                  <a:pt x="3445" y="88181"/>
                </a:lnTo>
                <a:lnTo>
                  <a:pt x="845" y="102302"/>
                </a:lnTo>
                <a:lnTo>
                  <a:pt x="0" y="116406"/>
                </a:lnTo>
                <a:lnTo>
                  <a:pt x="912" y="131051"/>
                </a:lnTo>
                <a:close/>
              </a:path>
            </a:pathLst>
          </a:custGeom>
          <a:solidFill>
            <a:srgbClr val="52C0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2"/>
          <p:cNvSpPr/>
          <p:nvPr/>
        </p:nvSpPr>
        <p:spPr>
          <a:xfrm>
            <a:off x="914400" y="1599475"/>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nvSpPr>
        <p:spPr>
          <a:xfrm>
            <a:off x="1199025" y="1519675"/>
            <a:ext cx="214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Muli"/>
                <a:ea typeface="Muli"/>
                <a:cs typeface="Muli"/>
                <a:sym typeface="Muli"/>
              </a:rPr>
              <a:t>Clase grabada</a:t>
            </a:r>
            <a:endParaRPr sz="1100">
              <a:solidFill>
                <a:schemeClr val="dk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1"/>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Rompehielo</a:t>
            </a:r>
            <a:r>
              <a:rPr lang="en-US" sz="4000">
                <a:solidFill>
                  <a:schemeClr val="dk1"/>
                </a:solidFill>
                <a:latin typeface="Calibri"/>
                <a:ea typeface="Calibri"/>
                <a:cs typeface="Calibri"/>
                <a:sym typeface="Calibri"/>
              </a:rPr>
              <a:t>🥶</a:t>
            </a:r>
            <a:endParaRPr sz="4000">
              <a:solidFill>
                <a:schemeClr val="dk1"/>
              </a:solidFill>
              <a:latin typeface="Muli"/>
              <a:ea typeface="Muli"/>
              <a:cs typeface="Muli"/>
              <a:sym typeface="Muli"/>
            </a:endParaRPr>
          </a:p>
        </p:txBody>
      </p:sp>
      <p:sp>
        <p:nvSpPr>
          <p:cNvPr id="206" name="Google Shape;206;p21"/>
          <p:cNvSpPr txBox="1"/>
          <p:nvPr/>
        </p:nvSpPr>
        <p:spPr>
          <a:xfrm>
            <a:off x="914425" y="13678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¿Nos conocemos?</a:t>
            </a:r>
            <a:endParaRPr sz="1300">
              <a:solidFill>
                <a:schemeClr val="dk1"/>
              </a:solidFill>
              <a:latin typeface="Calibri"/>
              <a:ea typeface="Calibri"/>
              <a:cs typeface="Calibri"/>
              <a:sym typeface="Calibri"/>
            </a:endParaRPr>
          </a:p>
        </p:txBody>
      </p:sp>
      <p:sp>
        <p:nvSpPr>
          <p:cNvPr id="207" name="Google Shape;207;p21"/>
          <p:cNvSpPr txBox="1"/>
          <p:nvPr/>
        </p:nvSpPr>
        <p:spPr>
          <a:xfrm>
            <a:off x="914400" y="2223388"/>
            <a:ext cx="10959000" cy="376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"Adivina el tipo de dato": 🙌</a:t>
            </a:r>
            <a:endParaRPr sz="2000">
              <a:latin typeface="Muli"/>
              <a:ea typeface="Muli"/>
              <a:cs typeface="Muli"/>
              <a:sym typeface="Muli"/>
            </a:endParaRPr>
          </a:p>
          <a:p>
            <a:pPr indent="-393700" lvl="0" marL="457200" rtl="0" algn="l">
              <a:spcBef>
                <a:spcPts val="1000"/>
              </a:spcBef>
              <a:spcAft>
                <a:spcPts val="0"/>
              </a:spcAft>
              <a:buClr>
                <a:schemeClr val="dk1"/>
              </a:buClr>
              <a:buSzPts val="2600"/>
              <a:buFont typeface="Muli"/>
              <a:buAutoNum type="arabicPeriod"/>
            </a:pPr>
            <a:r>
              <a:rPr lang="en-US" sz="2600">
                <a:solidFill>
                  <a:schemeClr val="dk1"/>
                </a:solidFill>
                <a:latin typeface="Muli"/>
                <a:ea typeface="Muli"/>
                <a:cs typeface="Muli"/>
                <a:sym typeface="Muli"/>
              </a:rPr>
              <a:t>edad = 34</a:t>
            </a:r>
            <a:endParaRPr sz="2600">
              <a:solidFill>
                <a:schemeClr val="dk1"/>
              </a:solidFill>
              <a:latin typeface="Muli"/>
              <a:ea typeface="Muli"/>
              <a:cs typeface="Muli"/>
              <a:sym typeface="Muli"/>
            </a:endParaRPr>
          </a:p>
          <a:p>
            <a:pPr indent="-393700" lvl="0" marL="457200" rtl="0" algn="l">
              <a:spcBef>
                <a:spcPts val="0"/>
              </a:spcBef>
              <a:spcAft>
                <a:spcPts val="0"/>
              </a:spcAft>
              <a:buClr>
                <a:schemeClr val="dk1"/>
              </a:buClr>
              <a:buSzPts val="2600"/>
              <a:buFont typeface="Muli"/>
              <a:buAutoNum type="arabicPeriod"/>
            </a:pPr>
            <a:r>
              <a:rPr lang="en-US" sz="2600">
                <a:solidFill>
                  <a:schemeClr val="dk1"/>
                </a:solidFill>
                <a:latin typeface="Muli"/>
                <a:ea typeface="Muli"/>
                <a:cs typeface="Muli"/>
                <a:sym typeface="Muli"/>
              </a:rPr>
              <a:t>estatura = 1.72</a:t>
            </a:r>
            <a:endParaRPr sz="2600">
              <a:solidFill>
                <a:schemeClr val="dk1"/>
              </a:solidFill>
              <a:latin typeface="Muli"/>
              <a:ea typeface="Muli"/>
              <a:cs typeface="Muli"/>
              <a:sym typeface="Muli"/>
            </a:endParaRPr>
          </a:p>
          <a:p>
            <a:pPr indent="-393700" lvl="0" marL="457200" rtl="0" algn="l">
              <a:spcBef>
                <a:spcPts val="0"/>
              </a:spcBef>
              <a:spcAft>
                <a:spcPts val="0"/>
              </a:spcAft>
              <a:buClr>
                <a:schemeClr val="dk1"/>
              </a:buClr>
              <a:buSzPts val="2600"/>
              <a:buFont typeface="Muli"/>
              <a:buAutoNum type="arabicPeriod"/>
            </a:pPr>
            <a:r>
              <a:rPr lang="en-US" sz="2600">
                <a:solidFill>
                  <a:schemeClr val="dk1"/>
                </a:solidFill>
                <a:latin typeface="Muli"/>
                <a:ea typeface="Muli"/>
                <a:cs typeface="Muli"/>
                <a:sym typeface="Muli"/>
              </a:rPr>
              <a:t>nombre = “Wendy”</a:t>
            </a:r>
            <a:endParaRPr sz="2600">
              <a:solidFill>
                <a:schemeClr val="dk1"/>
              </a:solidFill>
              <a:latin typeface="Muli"/>
              <a:ea typeface="Muli"/>
              <a:cs typeface="Muli"/>
              <a:sym typeface="Muli"/>
            </a:endParaRPr>
          </a:p>
          <a:p>
            <a:pPr indent="-393700" lvl="0" marL="457200" rtl="0" algn="l">
              <a:spcBef>
                <a:spcPts val="0"/>
              </a:spcBef>
              <a:spcAft>
                <a:spcPts val="0"/>
              </a:spcAft>
              <a:buClr>
                <a:schemeClr val="dk1"/>
              </a:buClr>
              <a:buSzPts val="2600"/>
              <a:buFont typeface="Muli"/>
              <a:buAutoNum type="arabicPeriod"/>
            </a:pPr>
            <a:r>
              <a:rPr lang="en-US" sz="2600">
                <a:solidFill>
                  <a:schemeClr val="dk1"/>
                </a:solidFill>
                <a:latin typeface="Muli"/>
                <a:ea typeface="Muli"/>
                <a:cs typeface="Muli"/>
                <a:sym typeface="Muli"/>
              </a:rPr>
              <a:t>programador = true</a:t>
            </a:r>
            <a:endParaRPr sz="2600">
              <a:solidFill>
                <a:schemeClr val="dk1"/>
              </a:solidFill>
              <a:latin typeface="Muli"/>
              <a:ea typeface="Muli"/>
              <a:cs typeface="Muli"/>
              <a:sym typeface="Muli"/>
            </a:endParaRPr>
          </a:p>
          <a:p>
            <a:pPr indent="-393700" lvl="0" marL="457200" rtl="0" algn="l">
              <a:spcBef>
                <a:spcPts val="0"/>
              </a:spcBef>
              <a:spcAft>
                <a:spcPts val="0"/>
              </a:spcAft>
              <a:buClr>
                <a:schemeClr val="dk1"/>
              </a:buClr>
              <a:buSzPts val="2600"/>
              <a:buFont typeface="Muli"/>
              <a:buAutoNum type="arabicPeriod"/>
            </a:pPr>
            <a:r>
              <a:rPr lang="en-US" sz="2600">
                <a:solidFill>
                  <a:schemeClr val="dk1"/>
                </a:solidFill>
                <a:latin typeface="Muli"/>
                <a:ea typeface="Muli"/>
                <a:cs typeface="Muli"/>
                <a:sym typeface="Muli"/>
              </a:rPr>
              <a:t>letra = ‘A’</a:t>
            </a:r>
            <a:endParaRPr sz="2600">
              <a:solidFill>
                <a:schemeClr val="dk1"/>
              </a:solidFill>
              <a:latin typeface="Muli"/>
              <a:ea typeface="Muli"/>
              <a:cs typeface="Muli"/>
              <a:sym typeface="Muli"/>
            </a:endParaRPr>
          </a:p>
          <a:p>
            <a:pPr indent="-393700" lvl="0" marL="457200" rtl="0" algn="l">
              <a:spcBef>
                <a:spcPts val="0"/>
              </a:spcBef>
              <a:spcAft>
                <a:spcPts val="0"/>
              </a:spcAft>
              <a:buClr>
                <a:schemeClr val="dk1"/>
              </a:buClr>
              <a:buSzPts val="2600"/>
              <a:buFont typeface="Muli"/>
              <a:buAutoNum type="arabicPeriod"/>
            </a:pPr>
            <a:r>
              <a:rPr lang="en-US" sz="2600">
                <a:solidFill>
                  <a:schemeClr val="dk1"/>
                </a:solidFill>
                <a:latin typeface="Muli"/>
                <a:ea typeface="Muli"/>
                <a:cs typeface="Muli"/>
                <a:sym typeface="Muli"/>
              </a:rPr>
              <a:t>telefono =  12345678910111213</a:t>
            </a:r>
            <a:endParaRPr sz="2600">
              <a:solidFill>
                <a:schemeClr val="dk1"/>
              </a:solidFill>
              <a:latin typeface="Muli"/>
              <a:ea typeface="Muli"/>
              <a:cs typeface="Muli"/>
              <a:sym typeface="Muli"/>
            </a:endParaRPr>
          </a:p>
          <a:p>
            <a:pPr indent="0" lvl="0" marL="0" rtl="0" algn="l">
              <a:spcBef>
                <a:spcPts val="0"/>
              </a:spcBef>
              <a:spcAft>
                <a:spcPts val="0"/>
              </a:spcAft>
              <a:buNone/>
            </a:pPr>
            <a:r>
              <a:t/>
            </a:r>
            <a:endParaRPr sz="2600">
              <a:solidFill>
                <a:schemeClr val="dk1"/>
              </a:solidFill>
              <a:latin typeface="Muli"/>
              <a:ea typeface="Muli"/>
              <a:cs typeface="Muli"/>
              <a:sym typeface="Muli"/>
            </a:endParaRPr>
          </a:p>
          <a:p>
            <a:pPr indent="0" lvl="0" marL="0" rtl="0" algn="l">
              <a:spcBef>
                <a:spcPts val="0"/>
              </a:spcBef>
              <a:spcAft>
                <a:spcPts val="0"/>
              </a:spcAft>
              <a:buNone/>
            </a:pPr>
            <a:r>
              <a:rPr lang="en-US" sz="2200">
                <a:solidFill>
                  <a:schemeClr val="dk1"/>
                </a:solidFill>
                <a:latin typeface="Muli"/>
                <a:ea typeface="Muli"/>
                <a:cs typeface="Muli"/>
                <a:sym typeface="Muli"/>
              </a:rPr>
              <a:t>¿Adivinaron todos los tipos de datos? ¿Cuál les causó mayor dificultad?</a:t>
            </a:r>
            <a:endParaRPr sz="2200">
              <a:solidFill>
                <a:schemeClr val="dk1"/>
              </a:solidFill>
              <a:latin typeface="Muli"/>
              <a:ea typeface="Muli"/>
              <a:cs typeface="Muli"/>
              <a:sym typeface="Mul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2"/>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1.</a:t>
            </a:r>
            <a:endParaRPr sz="2100">
              <a:solidFill>
                <a:schemeClr val="dk1"/>
              </a:solidFill>
            </a:endParaRPr>
          </a:p>
        </p:txBody>
      </p:sp>
      <p:sp>
        <p:nvSpPr>
          <p:cNvPr id="213" name="Google Shape;213;p22"/>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14" name="Google Shape;214;p22"/>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Variables en Java</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15" name="Google Shape;215;p22"/>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16" name="Google Shape;216;p22"/>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17" name="Google Shape;217;p22"/>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3"/>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Variables</a:t>
            </a:r>
            <a:endParaRPr sz="4000">
              <a:solidFill>
                <a:schemeClr val="dk1"/>
              </a:solidFill>
              <a:latin typeface="Muli"/>
              <a:ea typeface="Muli"/>
              <a:cs typeface="Muli"/>
              <a:sym typeface="Muli"/>
            </a:endParaRPr>
          </a:p>
        </p:txBody>
      </p:sp>
      <p:sp>
        <p:nvSpPr>
          <p:cNvPr id="223" name="Google Shape;223;p23"/>
          <p:cNvSpPr txBox="1"/>
          <p:nvPr/>
        </p:nvSpPr>
        <p:spPr>
          <a:xfrm>
            <a:off x="914425" y="2182200"/>
            <a:ext cx="10608600" cy="3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características tienen las variables en Java?</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Como ya hemos visto,  las variables son contenedores con nombres que se utilizan para representar valores en un programa. Cada variable tiene un tipo de dato que define qué tipo de valores puede contener y cuánta memoria se reserva para almacenar esos valores.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Java es un lenguaje de </a:t>
            </a:r>
            <a:r>
              <a:rPr lang="en-US" sz="2000">
                <a:solidFill>
                  <a:schemeClr val="dk1"/>
                </a:solidFill>
                <a:latin typeface="Muli"/>
                <a:ea typeface="Muli"/>
                <a:cs typeface="Muli"/>
                <a:sym typeface="Muli"/>
              </a:rPr>
              <a:t>tipado estático,</a:t>
            </a:r>
            <a:r>
              <a:rPr lang="en-US" sz="2000">
                <a:solidFill>
                  <a:schemeClr val="dk1"/>
                </a:solidFill>
                <a:latin typeface="Muli"/>
                <a:ea typeface="Muli"/>
                <a:cs typeface="Muli"/>
                <a:sym typeface="Muli"/>
              </a:rPr>
              <a:t> por lo cual</a:t>
            </a:r>
            <a:r>
              <a:rPr lang="en-US" sz="2000">
                <a:solidFill>
                  <a:schemeClr val="dk1"/>
                </a:solidFill>
                <a:latin typeface="Muli"/>
                <a:ea typeface="Muli"/>
                <a:cs typeface="Muli"/>
                <a:sym typeface="Muli"/>
              </a:rPr>
              <a:t> todas las variables deben ser declaradas antes de ser utilizadas</a:t>
            </a:r>
            <a:r>
              <a:rPr lang="en-US" sz="2000">
                <a:solidFill>
                  <a:schemeClr val="dk1"/>
                </a:solidFill>
                <a:latin typeface="Muli"/>
                <a:ea typeface="Muli"/>
                <a:cs typeface="Muli"/>
                <a:sym typeface="Muli"/>
              </a:rPr>
              <a:t>. Estas tendrán un tipo de dato definido (ya sea un tipo de dato primitivo o una clase) y un nombre de identificador. El tipo de dato se asignará a la hora de definir la variable.</a:t>
            </a:r>
            <a:endParaRPr sz="2000">
              <a:solidFill>
                <a:schemeClr val="dk1"/>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4"/>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Variables</a:t>
            </a:r>
            <a:endParaRPr sz="4000">
              <a:solidFill>
                <a:schemeClr val="dk1"/>
              </a:solidFill>
              <a:latin typeface="Muli"/>
              <a:ea typeface="Muli"/>
              <a:cs typeface="Muli"/>
              <a:sym typeface="Muli"/>
            </a:endParaRPr>
          </a:p>
        </p:txBody>
      </p:sp>
      <p:pic>
        <p:nvPicPr>
          <p:cNvPr id="229" name="Google Shape;229;p24"/>
          <p:cNvPicPr preferRelativeResize="0"/>
          <p:nvPr/>
        </p:nvPicPr>
        <p:blipFill>
          <a:blip r:embed="rId4">
            <a:alphaModFix/>
          </a:blip>
          <a:stretch>
            <a:fillRect/>
          </a:stretch>
        </p:blipFill>
        <p:spPr>
          <a:xfrm>
            <a:off x="7736550" y="2944313"/>
            <a:ext cx="5462200" cy="2302875"/>
          </a:xfrm>
          <a:prstGeom prst="rect">
            <a:avLst/>
          </a:prstGeom>
          <a:noFill/>
          <a:ln>
            <a:noFill/>
          </a:ln>
          <a:effectLst>
            <a:outerShdw blurRad="57150" rotWithShape="0" algn="bl" dir="5400000" dist="19050">
              <a:srgbClr val="000000">
                <a:alpha val="50000"/>
              </a:srgbClr>
            </a:outerShdw>
          </a:effectLst>
        </p:spPr>
      </p:pic>
      <p:sp>
        <p:nvSpPr>
          <p:cNvPr id="230" name="Google Shape;230;p24"/>
          <p:cNvSpPr txBox="1"/>
          <p:nvPr/>
        </p:nvSpPr>
        <p:spPr>
          <a:xfrm>
            <a:off x="914425" y="2334600"/>
            <a:ext cx="6475200" cy="38790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latin typeface="Muli"/>
                <a:ea typeface="Muli"/>
                <a:cs typeface="Muli"/>
                <a:sym typeface="Muli"/>
              </a:rPr>
              <a:t>¿Cómo se declaran las variables en Java?</a:t>
            </a:r>
            <a:endParaRPr sz="2000">
              <a:latin typeface="Muli"/>
              <a:ea typeface="Muli"/>
              <a:cs typeface="Muli"/>
              <a:sym typeface="Muli"/>
            </a:endParaRPr>
          </a:p>
          <a:p>
            <a:pPr indent="0" lvl="0" marL="0" rtl="0" algn="l">
              <a:spcBef>
                <a:spcPts val="0"/>
              </a:spcBef>
              <a:spcAft>
                <a:spcPts val="0"/>
              </a:spcAft>
              <a:buNone/>
            </a:pPr>
            <a:r>
              <a:rPr lang="en-US" sz="2000">
                <a:latin typeface="Muli"/>
                <a:ea typeface="Muli"/>
                <a:cs typeface="Muli"/>
                <a:sym typeface="Muli"/>
              </a:rPr>
              <a:t>Una variable se declara especificando su tipo de dato y su nombre.</a:t>
            </a:r>
            <a:endParaRPr sz="2000">
              <a:latin typeface="Muli"/>
              <a:ea typeface="Muli"/>
              <a:cs typeface="Muli"/>
              <a:sym typeface="Muli"/>
            </a:endParaRPr>
          </a:p>
          <a:p>
            <a:pPr indent="0" lvl="0" marL="0" rtl="0" algn="l">
              <a:spcBef>
                <a:spcPts val="0"/>
              </a:spcBef>
              <a:spcAft>
                <a:spcPts val="0"/>
              </a:spcAft>
              <a:buNone/>
            </a:pPr>
            <a:r>
              <a:t/>
            </a:r>
            <a:endParaRPr sz="2000">
              <a:latin typeface="Muli"/>
              <a:ea typeface="Muli"/>
              <a:cs typeface="Muli"/>
              <a:sym typeface="Muli"/>
            </a:endParaRPr>
          </a:p>
          <a:p>
            <a:pPr indent="0" lvl="0" marL="0" rtl="0" algn="l">
              <a:spcBef>
                <a:spcPts val="0"/>
              </a:spcBef>
              <a:spcAft>
                <a:spcPts val="0"/>
              </a:spcAft>
              <a:buNone/>
            </a:pPr>
            <a:r>
              <a:rPr lang="en-US" sz="2000">
                <a:latin typeface="Muli"/>
                <a:ea typeface="Muli"/>
                <a:cs typeface="Muli"/>
                <a:sym typeface="Muli"/>
              </a:rPr>
              <a:t>Inicialización de variables:</a:t>
            </a:r>
            <a:endParaRPr sz="2000">
              <a:latin typeface="Muli"/>
              <a:ea typeface="Muli"/>
              <a:cs typeface="Muli"/>
              <a:sym typeface="Muli"/>
            </a:endParaRPr>
          </a:p>
          <a:p>
            <a:pPr indent="0" lvl="0" marL="0" rtl="0" algn="l">
              <a:spcBef>
                <a:spcPts val="0"/>
              </a:spcBef>
              <a:spcAft>
                <a:spcPts val="0"/>
              </a:spcAft>
              <a:buNone/>
            </a:pPr>
            <a:r>
              <a:rPr lang="en-US" sz="2000">
                <a:latin typeface="Muli"/>
                <a:ea typeface="Muli"/>
                <a:cs typeface="Muli"/>
                <a:sym typeface="Muli"/>
              </a:rPr>
              <a:t>Una variable puede ser declarada y luego inicializada con un valor. La inicialización se realiza utilizando el operador de asignación (=).</a:t>
            </a:r>
            <a:endParaRPr sz="2000">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latin typeface="Muli"/>
              <a:ea typeface="Muli"/>
              <a:cs typeface="Muli"/>
              <a:sym typeface="Muli"/>
            </a:endParaRPr>
          </a:p>
          <a:p>
            <a:pPr indent="0" lvl="0" marL="0" rtl="0" algn="l">
              <a:spcBef>
                <a:spcPts val="0"/>
              </a:spcBef>
              <a:spcAft>
                <a:spcPts val="0"/>
              </a:spcAft>
              <a:buNone/>
            </a:pPr>
            <a:r>
              <a:rPr lang="en-US" sz="2000">
                <a:latin typeface="Muli"/>
                <a:ea typeface="Muli"/>
                <a:cs typeface="Muli"/>
                <a:sym typeface="Muli"/>
              </a:rPr>
              <a:t>Es posible declarar e inicializar en una misma línea, como vemos en la imagen.</a:t>
            </a:r>
            <a:endParaRPr sz="2000">
              <a:latin typeface="Muli"/>
              <a:ea typeface="Muli"/>
              <a:cs typeface="Muli"/>
              <a:sym typeface="Muli"/>
            </a:endParaRPr>
          </a:p>
          <a:p>
            <a:pPr indent="0" lvl="0" marL="0" rtl="0" algn="l">
              <a:spcBef>
                <a:spcPts val="0"/>
              </a:spcBef>
              <a:spcAft>
                <a:spcPts val="0"/>
              </a:spcAft>
              <a:buNone/>
            </a:pPr>
            <a:r>
              <a:t/>
            </a:r>
            <a:endParaRPr sz="2000">
              <a:latin typeface="Muli"/>
              <a:ea typeface="Muli"/>
              <a:cs typeface="Muli"/>
              <a:sym typeface="Mul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5"/>
          <p:cNvSpPr txBox="1"/>
          <p:nvPr/>
        </p:nvSpPr>
        <p:spPr>
          <a:xfrm>
            <a:off x="914425" y="1283588"/>
            <a:ext cx="10608600" cy="15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Alcance de las variables:</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El alcance de una variable se refiere a la parte del programa donde la variable es accesible y puede ser utilizada. Las variables pueden tener alcance local (limitado a un bloque de código) o alcance de clase (disponible en toda la clase). Por ejemplo:</a:t>
            </a:r>
            <a:endParaRPr sz="2000">
              <a:solidFill>
                <a:schemeClr val="dk1"/>
              </a:solidFill>
              <a:latin typeface="Muli"/>
              <a:ea typeface="Muli"/>
              <a:cs typeface="Muli"/>
              <a:sym typeface="Muli"/>
            </a:endParaRPr>
          </a:p>
        </p:txBody>
      </p:sp>
      <p:sp>
        <p:nvSpPr>
          <p:cNvPr id="236" name="Google Shape;236;p25"/>
          <p:cNvSpPr txBox="1"/>
          <p:nvPr/>
        </p:nvSpPr>
        <p:spPr>
          <a:xfrm>
            <a:off x="914400" y="2528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Variables</a:t>
            </a:r>
            <a:endParaRPr sz="4000">
              <a:solidFill>
                <a:schemeClr val="dk1"/>
              </a:solidFill>
              <a:latin typeface="Muli"/>
              <a:ea typeface="Muli"/>
              <a:cs typeface="Muli"/>
              <a:sym typeface="Muli"/>
            </a:endParaRPr>
          </a:p>
        </p:txBody>
      </p:sp>
      <p:pic>
        <p:nvPicPr>
          <p:cNvPr id="237" name="Google Shape;237;p25"/>
          <p:cNvPicPr preferRelativeResize="0"/>
          <p:nvPr/>
        </p:nvPicPr>
        <p:blipFill>
          <a:blip r:embed="rId4">
            <a:alphaModFix/>
          </a:blip>
          <a:stretch>
            <a:fillRect/>
          </a:stretch>
        </p:blipFill>
        <p:spPr>
          <a:xfrm>
            <a:off x="3339325" y="3058375"/>
            <a:ext cx="5758795" cy="326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26"/>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Variables</a:t>
            </a:r>
            <a:endParaRPr sz="4000">
              <a:solidFill>
                <a:schemeClr val="dk1"/>
              </a:solidFill>
              <a:latin typeface="Muli"/>
              <a:ea typeface="Muli"/>
              <a:cs typeface="Muli"/>
              <a:sym typeface="Muli"/>
            </a:endParaRPr>
          </a:p>
        </p:txBody>
      </p:sp>
      <p:sp>
        <p:nvSpPr>
          <p:cNvPr id="243" name="Google Shape;243;p26"/>
          <p:cNvSpPr txBox="1"/>
          <p:nvPr/>
        </p:nvSpPr>
        <p:spPr>
          <a:xfrm>
            <a:off x="914425" y="2334600"/>
            <a:ext cx="10608600" cy="277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Convenciones de nomenclatura</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Java, es común seguir convenciones de nomenclatura para nombrar variables de manera legible. Por lo general, los nombres de variables comienzan con una letra minúscula y utilizan el estilo camelCase para las palabras compuestas. Por ejemplo:</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edad</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alturaPersona</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contadorTotal</a:t>
            </a:r>
            <a:endParaRPr sz="2000">
              <a:solidFill>
                <a:schemeClr val="dk1"/>
              </a:solidFill>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27"/>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Variables</a:t>
            </a:r>
            <a:endParaRPr sz="4000">
              <a:solidFill>
                <a:schemeClr val="dk1"/>
              </a:solidFill>
              <a:latin typeface="Muli"/>
              <a:ea typeface="Muli"/>
              <a:cs typeface="Muli"/>
              <a:sym typeface="Muli"/>
            </a:endParaRPr>
          </a:p>
        </p:txBody>
      </p:sp>
      <p:sp>
        <p:nvSpPr>
          <p:cNvPr id="249" name="Google Shape;249;p27"/>
          <p:cNvSpPr txBox="1"/>
          <p:nvPr/>
        </p:nvSpPr>
        <p:spPr>
          <a:xfrm>
            <a:off x="914400" y="1988125"/>
            <a:ext cx="10747200" cy="431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Antes de comenzar a practicar en nuestro IDE, ¿Qué es el método “main”?</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El método </a:t>
            </a:r>
            <a:r>
              <a:rPr lang="en-US" sz="2000">
                <a:solidFill>
                  <a:schemeClr val="dk1"/>
                </a:solidFill>
                <a:latin typeface="Muli"/>
                <a:ea typeface="Muli"/>
                <a:cs typeface="Muli"/>
                <a:sym typeface="Muli"/>
              </a:rPr>
              <a:t>main </a:t>
            </a:r>
            <a:r>
              <a:rPr lang="en-US" sz="2000">
                <a:solidFill>
                  <a:schemeClr val="dk1"/>
                </a:solidFill>
                <a:latin typeface="Muli"/>
                <a:ea typeface="Muli"/>
                <a:cs typeface="Muli"/>
                <a:sym typeface="Muli"/>
              </a:rPr>
              <a:t>en Java es el punto de entrada de cualquier programa Java. Es el método que el sistema ejecuta cuando se lanza una aplicación. Sus principales características son:</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Es un método estático, lo que significa que puede ser llamado sin necesidad de instanciar la clase donde fue declarado.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Su firma siempre debe ser: </a:t>
            </a:r>
            <a:r>
              <a:rPr lang="en-US" sz="2000">
                <a:solidFill>
                  <a:schemeClr val="dk1"/>
                </a:solidFill>
                <a:latin typeface="Muli"/>
                <a:ea typeface="Muli"/>
                <a:cs typeface="Muli"/>
                <a:sym typeface="Muli"/>
              </a:rPr>
              <a:t>public static void main(String[] args)</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El nombre del método debe ser exactamente "</a:t>
            </a:r>
            <a:r>
              <a:rPr lang="en-US" sz="2000">
                <a:solidFill>
                  <a:schemeClr val="dk1"/>
                </a:solidFill>
                <a:latin typeface="Muli"/>
                <a:ea typeface="Muli"/>
                <a:cs typeface="Muli"/>
                <a:sym typeface="Muli"/>
              </a:rPr>
              <a:t>main</a:t>
            </a:r>
            <a:r>
              <a:rPr lang="en-US" sz="2000">
                <a:solidFill>
                  <a:schemeClr val="dk1"/>
                </a:solidFill>
                <a:latin typeface="Muli"/>
                <a:ea typeface="Muli"/>
                <a:cs typeface="Muli"/>
                <a:sym typeface="Muli"/>
              </a:rPr>
              <a:t>" para poder ejecutarse.</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Todo el código del programa se escribe dentro de este método, o se invoca desde él.</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En éste método es donde comenzaremos las primeras pruebas de desarrollo en nuestros proyectos Java.</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28"/>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2.</a:t>
            </a:r>
            <a:endParaRPr sz="2100">
              <a:solidFill>
                <a:schemeClr val="dk1"/>
              </a:solidFill>
            </a:endParaRPr>
          </a:p>
        </p:txBody>
      </p:sp>
      <p:sp>
        <p:nvSpPr>
          <p:cNvPr id="255" name="Google Shape;255;p28"/>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56" name="Google Shape;256;p28"/>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Tipos de Datos</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57" name="Google Shape;257;p28"/>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58" name="Google Shape;258;p28"/>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59" name="Google Shape;259;p28"/>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29"/>
          <p:cNvSpPr txBox="1"/>
          <p:nvPr/>
        </p:nvSpPr>
        <p:spPr>
          <a:xfrm>
            <a:off x="914400" y="1766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Tipos de datos</a:t>
            </a:r>
            <a:endParaRPr sz="4000">
              <a:solidFill>
                <a:schemeClr val="dk1"/>
              </a:solidFill>
              <a:latin typeface="Muli"/>
              <a:ea typeface="Muli"/>
              <a:cs typeface="Muli"/>
              <a:sym typeface="Muli"/>
            </a:endParaRPr>
          </a:p>
        </p:txBody>
      </p:sp>
      <p:sp>
        <p:nvSpPr>
          <p:cNvPr id="265" name="Google Shape;265;p29"/>
          <p:cNvSpPr txBox="1"/>
          <p:nvPr/>
        </p:nvSpPr>
        <p:spPr>
          <a:xfrm>
            <a:off x="914400" y="1166175"/>
            <a:ext cx="10608600" cy="52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Tipos de datos primitivos</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Como ya hemos comentado Java es un lenguaje de tipado estático. Es decir, se define el tipo de dato de la variable a la hora de definir esta.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byte</a:t>
            </a:r>
            <a:r>
              <a:rPr lang="en-US" sz="2000">
                <a:solidFill>
                  <a:schemeClr val="dk1"/>
                </a:solidFill>
                <a:latin typeface="Muli"/>
                <a:ea typeface="Muli"/>
                <a:cs typeface="Muli"/>
                <a:sym typeface="Muli"/>
              </a:rPr>
              <a:t>; valores numéricos de -128 a 127 (ambos inclusive).</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short</a:t>
            </a:r>
            <a:r>
              <a:rPr lang="en-US" sz="2000">
                <a:solidFill>
                  <a:schemeClr val="dk1"/>
                </a:solidFill>
                <a:latin typeface="Muli"/>
                <a:ea typeface="Muli"/>
                <a:cs typeface="Muli"/>
                <a:sym typeface="Muli"/>
              </a:rPr>
              <a:t>: valores numéricos de -32.768 a 32.767</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int</a:t>
            </a:r>
            <a:r>
              <a:rPr lang="en-US" sz="2000">
                <a:solidFill>
                  <a:schemeClr val="dk1"/>
                </a:solidFill>
                <a:latin typeface="Muli"/>
                <a:ea typeface="Muli"/>
                <a:cs typeface="Muli"/>
                <a:sym typeface="Muli"/>
              </a:rPr>
              <a:t>: valores numéricos de -2,147,483,648 a  2,147,483,647.</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long</a:t>
            </a:r>
            <a:r>
              <a:rPr lang="en-US" sz="2000">
                <a:solidFill>
                  <a:schemeClr val="dk1"/>
                </a:solidFill>
                <a:latin typeface="Muli"/>
                <a:ea typeface="Muli"/>
                <a:cs typeface="Muli"/>
                <a:sym typeface="Muli"/>
              </a:rPr>
              <a:t>:  desde -9,223,372,036,854,775,808  a  9,223,372,036,854,775,807.</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float</a:t>
            </a:r>
            <a:r>
              <a:rPr lang="en-US" sz="2000">
                <a:solidFill>
                  <a:schemeClr val="dk1"/>
                </a:solidFill>
                <a:latin typeface="Muli"/>
                <a:ea typeface="Muli"/>
                <a:cs typeface="Muli"/>
                <a:sym typeface="Muli"/>
              </a:rPr>
              <a:t>: conocido como tipo de precisión simple. De 1.4E-45 a 3.4028235E38.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double</a:t>
            </a:r>
            <a:r>
              <a:rPr lang="en-US" sz="2000">
                <a:solidFill>
                  <a:schemeClr val="dk1"/>
                </a:solidFill>
                <a:latin typeface="Muli"/>
                <a:ea typeface="Muli"/>
                <a:cs typeface="Muli"/>
                <a:sym typeface="Muli"/>
              </a:rPr>
              <a:t>: en el rango de 4.9E-324 a 1.7976931348623157E308.</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boolean</a:t>
            </a:r>
            <a:r>
              <a:rPr lang="en-US" sz="2000">
                <a:solidFill>
                  <a:schemeClr val="dk1"/>
                </a:solidFill>
                <a:latin typeface="Muli"/>
                <a:ea typeface="Muli"/>
                <a:cs typeface="Muli"/>
                <a:sym typeface="Muli"/>
              </a:rPr>
              <a:t>: Sirve para definir tipos de datos que tienen un valor de </a:t>
            </a:r>
            <a:r>
              <a:rPr lang="en-US" sz="2000">
                <a:solidFill>
                  <a:schemeClr val="dk1"/>
                </a:solidFill>
                <a:latin typeface="Muli"/>
                <a:ea typeface="Muli"/>
                <a:cs typeface="Muli"/>
                <a:sym typeface="Muli"/>
              </a:rPr>
              <a:t>true </a:t>
            </a:r>
            <a:r>
              <a:rPr lang="en-US" sz="2000">
                <a:solidFill>
                  <a:schemeClr val="dk1"/>
                </a:solidFill>
                <a:latin typeface="Muli"/>
                <a:ea typeface="Muli"/>
                <a:cs typeface="Muli"/>
                <a:sym typeface="Muli"/>
              </a:rPr>
              <a:t>o </a:t>
            </a:r>
            <a:r>
              <a:rPr lang="en-US" sz="2000">
                <a:solidFill>
                  <a:schemeClr val="dk1"/>
                </a:solidFill>
                <a:latin typeface="Muli"/>
                <a:ea typeface="Muli"/>
                <a:cs typeface="Muli"/>
                <a:sym typeface="Muli"/>
              </a:rPr>
              <a:t>false</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char</a:t>
            </a:r>
            <a:r>
              <a:rPr lang="en-US" sz="2000">
                <a:solidFill>
                  <a:schemeClr val="dk1"/>
                </a:solidFill>
                <a:latin typeface="Muli"/>
                <a:ea typeface="Muli"/>
                <a:cs typeface="Muli"/>
                <a:sym typeface="Muli"/>
              </a:rPr>
              <a:t>: Es un tipo de datos que representa a un carácter Unicode sencillo de 16 bits. Lo datos de tipo caracter en Java se escriben entre comillas simples: ‘A’</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Es importante saber que estos son tipos de datos del lenguaje y que no representan objetos. Cosa que sí sucede con el resto de elementos del lenguaje Java.</a:t>
            </a:r>
            <a:endParaRPr sz="2000">
              <a:solidFill>
                <a:schemeClr val="dk1"/>
              </a:solidFill>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30"/>
          <p:cNvSpPr txBox="1"/>
          <p:nvPr/>
        </p:nvSpPr>
        <p:spPr>
          <a:xfrm>
            <a:off x="914400" y="6338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Tipos de datos</a:t>
            </a:r>
            <a:endParaRPr sz="4000">
              <a:solidFill>
                <a:schemeClr val="dk1"/>
              </a:solidFill>
              <a:latin typeface="Muli"/>
              <a:ea typeface="Muli"/>
              <a:cs typeface="Muli"/>
              <a:sym typeface="Muli"/>
            </a:endParaRPr>
          </a:p>
        </p:txBody>
      </p:sp>
      <p:sp>
        <p:nvSpPr>
          <p:cNvPr id="271" name="Google Shape;271;p30"/>
          <p:cNvSpPr txBox="1"/>
          <p:nvPr/>
        </p:nvSpPr>
        <p:spPr>
          <a:xfrm>
            <a:off x="914400" y="1623375"/>
            <a:ext cx="106086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Tipos de datos String:</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Además de los tipos de datos primitivos el lenguaje de programación Java provee también un soporte especial para </a:t>
            </a:r>
            <a:r>
              <a:rPr lang="en-US" sz="2000">
                <a:latin typeface="Muli"/>
                <a:ea typeface="Muli"/>
                <a:cs typeface="Muli"/>
                <a:sym typeface="Muli"/>
              </a:rPr>
              <a:t>cadenas de caracteres</a:t>
            </a:r>
            <a:r>
              <a:rPr lang="en-US" sz="2000">
                <a:latin typeface="Muli"/>
                <a:ea typeface="Muli"/>
                <a:cs typeface="Muli"/>
                <a:sym typeface="Muli"/>
              </a:rPr>
              <a:t> a través de la clase String.</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Encerrando la cadena de caracteres con </a:t>
            </a:r>
            <a:r>
              <a:rPr lang="en-US" sz="2000">
                <a:latin typeface="Muli"/>
                <a:ea typeface="Muli"/>
                <a:cs typeface="Muli"/>
                <a:sym typeface="Muli"/>
              </a:rPr>
              <a:t>comillas dobles </a:t>
            </a:r>
            <a:r>
              <a:rPr lang="en-US" sz="2000">
                <a:latin typeface="Muli"/>
                <a:ea typeface="Muli"/>
                <a:cs typeface="Muli"/>
                <a:sym typeface="Muli"/>
              </a:rPr>
              <a:t>se creará de manera automática una nueva instancia de un objeto tipo String.</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String cadena = "Hola";</a:t>
            </a:r>
            <a:endParaRPr sz="2000">
              <a:latin typeface="Muli"/>
              <a:ea typeface="Muli"/>
              <a:cs typeface="Muli"/>
              <a:sym typeface="Muli"/>
            </a:endParaRPr>
          </a:p>
          <a:p>
            <a:pPr indent="0" lvl="0" marL="0" rtl="0" algn="l">
              <a:spcBef>
                <a:spcPts val="1000"/>
              </a:spcBef>
              <a:spcAft>
                <a:spcPts val="0"/>
              </a:spcAft>
              <a:buNone/>
            </a:pPr>
            <a:r>
              <a:t/>
            </a:r>
            <a:endParaRPr sz="2000">
              <a:latin typeface="Muli"/>
              <a:ea typeface="Muli"/>
              <a:cs typeface="Muli"/>
              <a:sym typeface="Muli"/>
            </a:endParaRPr>
          </a:p>
          <a:p>
            <a:pPr indent="0" lvl="0" marL="0" rtl="0" algn="l">
              <a:spcBef>
                <a:spcPts val="1000"/>
              </a:spcBef>
              <a:spcAft>
                <a:spcPts val="1000"/>
              </a:spcAft>
              <a:buNone/>
            </a:pPr>
            <a:r>
              <a:rPr lang="en-US" sz="2000">
                <a:latin typeface="Muli"/>
                <a:ea typeface="Muli"/>
                <a:cs typeface="Muli"/>
                <a:sym typeface="Muli"/>
              </a:rPr>
              <a:t>Los objetos String son </a:t>
            </a:r>
            <a:r>
              <a:rPr lang="en-US" sz="2000">
                <a:latin typeface="Muli"/>
                <a:ea typeface="Muli"/>
                <a:cs typeface="Muli"/>
                <a:sym typeface="Muli"/>
              </a:rPr>
              <a:t>inmutables</a:t>
            </a:r>
            <a:r>
              <a:rPr lang="en-US" sz="2000">
                <a:latin typeface="Muli"/>
                <a:ea typeface="Muli"/>
                <a:cs typeface="Muli"/>
                <a:sym typeface="Muli"/>
              </a:rPr>
              <a:t>, esto significa que una vez creados, sus valores no pueden ser cambiados. Si bien esta clase no es técnicamente un tipo de dato primitivo, el lenguaje le da un soporte especial para que actúe como tal.</a:t>
            </a:r>
            <a:endParaRPr sz="2000">
              <a:solidFill>
                <a:schemeClr val="dk1"/>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3"/>
          <p:cNvPicPr preferRelativeResize="0"/>
          <p:nvPr/>
        </p:nvPicPr>
        <p:blipFill>
          <a:blip r:embed="rId4">
            <a:alphaModFix/>
          </a:blip>
          <a:stretch>
            <a:fillRect/>
          </a:stretch>
        </p:blipFill>
        <p:spPr>
          <a:xfrm>
            <a:off x="7657882" y="5454258"/>
            <a:ext cx="2796877" cy="1078352"/>
          </a:xfrm>
          <a:prstGeom prst="rect">
            <a:avLst/>
          </a:prstGeom>
          <a:noFill/>
          <a:ln>
            <a:noFill/>
          </a:ln>
        </p:spPr>
      </p:pic>
      <p:pic>
        <p:nvPicPr>
          <p:cNvPr id="82" name="Google Shape;82;p13"/>
          <p:cNvPicPr preferRelativeResize="0"/>
          <p:nvPr/>
        </p:nvPicPr>
        <p:blipFill rotWithShape="1">
          <a:blip r:embed="rId5">
            <a:alphaModFix/>
          </a:blip>
          <a:srcRect b="0" l="826" r="826" t="0"/>
          <a:stretch/>
        </p:blipFill>
        <p:spPr>
          <a:xfrm>
            <a:off x="10505028" y="5506334"/>
            <a:ext cx="2510280" cy="921040"/>
          </a:xfrm>
          <a:prstGeom prst="rect">
            <a:avLst/>
          </a:prstGeom>
          <a:noFill/>
          <a:ln>
            <a:noFill/>
          </a:ln>
        </p:spPr>
      </p:pic>
      <p:pic>
        <p:nvPicPr>
          <p:cNvPr id="83" name="Google Shape;83;p13"/>
          <p:cNvPicPr preferRelativeResize="0"/>
          <p:nvPr/>
        </p:nvPicPr>
        <p:blipFill rotWithShape="1">
          <a:blip r:embed="rId6">
            <a:alphaModFix/>
          </a:blip>
          <a:srcRect b="32031" l="0" r="0" t="32034"/>
          <a:stretch/>
        </p:blipFill>
        <p:spPr>
          <a:xfrm>
            <a:off x="4927268" y="5569823"/>
            <a:ext cx="2680366" cy="966185"/>
          </a:xfrm>
          <a:prstGeom prst="rect">
            <a:avLst/>
          </a:prstGeom>
          <a:noFill/>
          <a:ln>
            <a:noFill/>
          </a:ln>
        </p:spPr>
      </p:pic>
      <p:sp>
        <p:nvSpPr>
          <p:cNvPr id="84" name="Google Shape;84;p13"/>
          <p:cNvSpPr/>
          <p:nvPr/>
        </p:nvSpPr>
        <p:spPr>
          <a:xfrm>
            <a:off x="-95918" y="5514695"/>
            <a:ext cx="13532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7">
            <a:alphaModFix/>
          </a:blip>
          <a:srcRect b="33630" l="0" r="0" t="30435"/>
          <a:stretch/>
        </p:blipFill>
        <p:spPr>
          <a:xfrm>
            <a:off x="6250355" y="5600249"/>
            <a:ext cx="2205937" cy="795151"/>
          </a:xfrm>
          <a:prstGeom prst="rect">
            <a:avLst/>
          </a:prstGeom>
          <a:noFill/>
          <a:ln>
            <a:noFill/>
          </a:ln>
        </p:spPr>
      </p:pic>
      <p:pic>
        <p:nvPicPr>
          <p:cNvPr id="86" name="Google Shape;86;p13"/>
          <p:cNvPicPr preferRelativeResize="0"/>
          <p:nvPr/>
        </p:nvPicPr>
        <p:blipFill>
          <a:blip r:embed="rId8">
            <a:alphaModFix/>
          </a:blip>
          <a:stretch>
            <a:fillRect/>
          </a:stretch>
        </p:blipFill>
        <p:spPr>
          <a:xfrm>
            <a:off x="8524556" y="5709523"/>
            <a:ext cx="1987297" cy="574789"/>
          </a:xfrm>
          <a:prstGeom prst="rect">
            <a:avLst/>
          </a:prstGeom>
          <a:noFill/>
          <a:ln>
            <a:noFill/>
          </a:ln>
        </p:spPr>
      </p:pic>
      <p:pic>
        <p:nvPicPr>
          <p:cNvPr id="87" name="Google Shape;87;p13"/>
          <p:cNvPicPr preferRelativeResize="0"/>
          <p:nvPr/>
        </p:nvPicPr>
        <p:blipFill>
          <a:blip r:embed="rId9">
            <a:alphaModFix/>
          </a:blip>
          <a:stretch>
            <a:fillRect/>
          </a:stretch>
        </p:blipFill>
        <p:spPr>
          <a:xfrm>
            <a:off x="10916040" y="5670120"/>
            <a:ext cx="1987298" cy="6533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31"/>
          <p:cNvSpPr txBox="1"/>
          <p:nvPr/>
        </p:nvSpPr>
        <p:spPr>
          <a:xfrm>
            <a:off x="2623625" y="2622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77" name="Google Shape;277;p31"/>
          <p:cNvSpPr txBox="1"/>
          <p:nvPr/>
        </p:nvSpPr>
        <p:spPr>
          <a:xfrm>
            <a:off x="2696275" y="9200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78" name="Google Shape;278;p31"/>
          <p:cNvSpPr txBox="1"/>
          <p:nvPr/>
        </p:nvSpPr>
        <p:spPr>
          <a:xfrm>
            <a:off x="762000" y="6780725"/>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t/>
            </a:r>
            <a:endParaRPr i="1" sz="3000">
              <a:solidFill>
                <a:schemeClr val="dk1"/>
              </a:solidFill>
              <a:highlight>
                <a:srgbClr val="C9C9C9"/>
              </a:highlight>
              <a:latin typeface="Calibri"/>
              <a:ea typeface="Calibri"/>
              <a:cs typeface="Calibri"/>
              <a:sym typeface="Calibri"/>
            </a:endParaRPr>
          </a:p>
        </p:txBody>
      </p:sp>
      <p:sp>
        <p:nvSpPr>
          <p:cNvPr id="279" name="Google Shape;279;p31"/>
          <p:cNvSpPr txBox="1"/>
          <p:nvPr/>
        </p:nvSpPr>
        <p:spPr>
          <a:xfrm>
            <a:off x="762000" y="1784525"/>
            <a:ext cx="10777800" cy="500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Variables de caracteres y cadenas:</a:t>
            </a:r>
            <a:endParaRPr b="1" sz="3000">
              <a:solidFill>
                <a:schemeClr val="dk1"/>
              </a:solidFill>
              <a:latin typeface="Calibri"/>
              <a:ea typeface="Calibri"/>
              <a:cs typeface="Calibri"/>
              <a:sym typeface="Calibri"/>
            </a:endParaRPr>
          </a:p>
          <a:p>
            <a:pPr indent="0" lvl="0" marL="0" rtl="0" algn="l">
              <a:spcBef>
                <a:spcPts val="1000"/>
              </a:spcBef>
              <a:spcAft>
                <a:spcPts val="0"/>
              </a:spcAft>
              <a:buNone/>
            </a:pPr>
            <a:r>
              <a:rPr i="1" lang="en-US" sz="3000">
                <a:solidFill>
                  <a:schemeClr val="dk1"/>
                </a:solidFill>
                <a:latin typeface="Calibri"/>
                <a:ea typeface="Calibri"/>
                <a:cs typeface="Calibri"/>
                <a:sym typeface="Calibri"/>
              </a:rPr>
              <a:t>Veamos algunos ejemplos prácticos sobre cómo declarar variables en Java. Para esto, vamos a trabajar en el IDE Eclipse.</a:t>
            </a:r>
            <a:endParaRPr i="1" sz="3000">
              <a:solidFill>
                <a:schemeClr val="dk1"/>
              </a:solidFill>
              <a:latin typeface="Calibri"/>
              <a:ea typeface="Calibri"/>
              <a:cs typeface="Calibri"/>
              <a:sym typeface="Calibri"/>
            </a:endParaRPr>
          </a:p>
          <a:p>
            <a:pPr indent="-406400" lvl="0" marL="457200" rtl="0" algn="l">
              <a:spcBef>
                <a:spcPts val="1000"/>
              </a:spcBef>
              <a:spcAft>
                <a:spcPts val="0"/>
              </a:spcAft>
              <a:buClr>
                <a:schemeClr val="dk1"/>
              </a:buClr>
              <a:buSzPts val="2800"/>
              <a:buFont typeface="Calibri"/>
              <a:buAutoNum type="arabicPeriod"/>
            </a:pPr>
            <a:r>
              <a:rPr i="1" lang="en-US" sz="2800">
                <a:solidFill>
                  <a:schemeClr val="dk1"/>
                </a:solidFill>
                <a:latin typeface="Calibri"/>
                <a:ea typeface="Calibri"/>
                <a:cs typeface="Calibri"/>
                <a:sym typeface="Calibri"/>
              </a:rPr>
              <a:t>Declarar una variable entera llamada "edad" y asignarle un valor inicial. Mostrar el valor de la variable edad con println.</a:t>
            </a:r>
            <a:endParaRPr i="1"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i="1" lang="en-US" sz="2800">
                <a:solidFill>
                  <a:schemeClr val="dk1"/>
                </a:solidFill>
                <a:latin typeface="Calibri"/>
                <a:ea typeface="Calibri"/>
                <a:cs typeface="Calibri"/>
                <a:sym typeface="Calibri"/>
              </a:rPr>
              <a:t>Declarar una variable de tipo String llamada "nombre" y asignarle un valor inicial. Imprimir el contenido de la variable nombre.</a:t>
            </a:r>
            <a:endParaRPr i="1"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i="1" lang="en-US" sz="2800">
                <a:solidFill>
                  <a:schemeClr val="dk1"/>
                </a:solidFill>
                <a:latin typeface="Calibri"/>
                <a:ea typeface="Calibri"/>
                <a:cs typeface="Calibri"/>
                <a:sym typeface="Calibri"/>
              </a:rPr>
              <a:t>Declarar una variable de tipo char llamada “caracter” y asignarle un valor inicial. Mostraremos el valor de la variable por consola.</a:t>
            </a:r>
            <a:endParaRPr i="1" sz="2800">
              <a:solidFill>
                <a:schemeClr val="dk1"/>
              </a:solidFill>
              <a:latin typeface="Calibri"/>
              <a:ea typeface="Calibri"/>
              <a:cs typeface="Calibri"/>
              <a:sym typeface="Calibri"/>
            </a:endParaRPr>
          </a:p>
          <a:p>
            <a:pPr indent="0" lvl="0" marL="0" rtl="0" algn="l">
              <a:spcBef>
                <a:spcPts val="1000"/>
              </a:spcBef>
              <a:spcAft>
                <a:spcPts val="1000"/>
              </a:spcAft>
              <a:buNone/>
            </a:pPr>
            <a:r>
              <a:t/>
            </a:r>
            <a:endParaRPr i="1" sz="3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32"/>
          <p:cNvSpPr txBox="1"/>
          <p:nvPr/>
        </p:nvSpPr>
        <p:spPr>
          <a:xfrm>
            <a:off x="2573500" y="2622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285" name="Google Shape;285;p32"/>
          <p:cNvSpPr txBox="1"/>
          <p:nvPr/>
        </p:nvSpPr>
        <p:spPr>
          <a:xfrm>
            <a:off x="2646150" y="9200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286" name="Google Shape;286;p32"/>
          <p:cNvSpPr txBox="1"/>
          <p:nvPr/>
        </p:nvSpPr>
        <p:spPr>
          <a:xfrm>
            <a:off x="762000" y="6038025"/>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total: 30 minutos</a:t>
            </a:r>
            <a:endParaRPr i="1" sz="3000">
              <a:solidFill>
                <a:schemeClr val="dk1"/>
              </a:solidFill>
              <a:highlight>
                <a:srgbClr val="C9C9C9"/>
              </a:highlight>
              <a:latin typeface="Calibri"/>
              <a:ea typeface="Calibri"/>
              <a:cs typeface="Calibri"/>
              <a:sym typeface="Calibri"/>
            </a:endParaRPr>
          </a:p>
        </p:txBody>
      </p:sp>
      <p:sp>
        <p:nvSpPr>
          <p:cNvPr id="287" name="Google Shape;287;p32"/>
          <p:cNvSpPr txBox="1"/>
          <p:nvPr/>
        </p:nvSpPr>
        <p:spPr>
          <a:xfrm>
            <a:off x="762000" y="1784525"/>
            <a:ext cx="10777800" cy="355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Variables y tipos de datos numéricos:</a:t>
            </a:r>
            <a:endParaRPr b="1" sz="3000">
              <a:solidFill>
                <a:schemeClr val="dk1"/>
              </a:solidFill>
              <a:latin typeface="Calibri"/>
              <a:ea typeface="Calibri"/>
              <a:cs typeface="Calibri"/>
              <a:sym typeface="Calibri"/>
            </a:endParaRPr>
          </a:p>
          <a:p>
            <a:pPr indent="0" lvl="0" marL="0" rtl="0" algn="l">
              <a:spcBef>
                <a:spcPts val="1000"/>
              </a:spcBef>
              <a:spcAft>
                <a:spcPts val="0"/>
              </a:spcAft>
              <a:buNone/>
            </a:pPr>
            <a:r>
              <a:rPr i="1" lang="en-US" sz="3000">
                <a:solidFill>
                  <a:schemeClr val="dk1"/>
                </a:solidFill>
                <a:latin typeface="Calibri"/>
                <a:ea typeface="Calibri"/>
                <a:cs typeface="Calibri"/>
                <a:sym typeface="Calibri"/>
              </a:rPr>
              <a:t>Veamos algunos ejemplos prácticos sobre cómo declarar variables en Java. Para esto, vamos a trabajar en el IDE Eclipse.</a:t>
            </a:r>
            <a:endParaRPr i="1" sz="3000">
              <a:solidFill>
                <a:schemeClr val="dk1"/>
              </a:solidFill>
              <a:latin typeface="Calibri"/>
              <a:ea typeface="Calibri"/>
              <a:cs typeface="Calibri"/>
              <a:sym typeface="Calibri"/>
            </a:endParaRPr>
          </a:p>
          <a:p>
            <a:pPr indent="-406400" lvl="0" marL="457200" rtl="0" algn="l">
              <a:spcBef>
                <a:spcPts val="1000"/>
              </a:spcBef>
              <a:spcAft>
                <a:spcPts val="0"/>
              </a:spcAft>
              <a:buClr>
                <a:schemeClr val="dk1"/>
              </a:buClr>
              <a:buSzPts val="2800"/>
              <a:buFont typeface="Calibri"/>
              <a:buAutoNum type="arabicPeriod"/>
            </a:pPr>
            <a:r>
              <a:rPr i="1" lang="en-US" sz="2800">
                <a:solidFill>
                  <a:schemeClr val="dk1"/>
                </a:solidFill>
                <a:latin typeface="Calibri"/>
                <a:ea typeface="Calibri"/>
                <a:cs typeface="Calibri"/>
                <a:sym typeface="Calibri"/>
              </a:rPr>
              <a:t>Declarar e inicializar los tipos de datos enteros: byte, short, int, long.</a:t>
            </a:r>
            <a:endParaRPr i="1"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i="1" lang="en-US" sz="2800">
                <a:solidFill>
                  <a:schemeClr val="dk1"/>
                </a:solidFill>
                <a:latin typeface="Calibri"/>
                <a:ea typeface="Calibri"/>
                <a:cs typeface="Calibri"/>
                <a:sym typeface="Calibri"/>
              </a:rPr>
              <a:t>Declarar e inicializar los tipos de datos para decimales: float y double.</a:t>
            </a:r>
            <a:endParaRPr i="1"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i="1" lang="en-US" sz="2800">
                <a:solidFill>
                  <a:schemeClr val="dk1"/>
                </a:solidFill>
                <a:latin typeface="Calibri"/>
                <a:ea typeface="Calibri"/>
                <a:cs typeface="Calibri"/>
                <a:sym typeface="Calibri"/>
              </a:rPr>
              <a:t>Explicar el tipo de dato char para almacenar caracteres.</a:t>
            </a:r>
            <a:endParaRPr i="1"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i="1" lang="en-US" sz="2800">
                <a:solidFill>
                  <a:schemeClr val="dk1"/>
                </a:solidFill>
                <a:latin typeface="Calibri"/>
                <a:ea typeface="Calibri"/>
                <a:cs typeface="Calibri"/>
                <a:sym typeface="Calibri"/>
              </a:rPr>
              <a:t>Explicar el tipo String para cadenas de texto.</a:t>
            </a:r>
            <a:endParaRPr i="1" sz="3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pic>
        <p:nvPicPr>
          <p:cNvPr id="292" name="Google Shape;292;p33"/>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293" name="Google Shape;293;p33"/>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294" name="Google Shape;294;p33"/>
          <p:cNvSpPr txBox="1"/>
          <p:nvPr/>
        </p:nvSpPr>
        <p:spPr>
          <a:xfrm>
            <a:off x="5551817" y="1997722"/>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Variables en Java</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sz="2400">
              <a:solidFill>
                <a:schemeClr val="lt1"/>
              </a:solidFill>
              <a:latin typeface="Calibri"/>
              <a:ea typeface="Calibri"/>
              <a:cs typeface="Calibri"/>
              <a:sym typeface="Calibri"/>
            </a:endParaRPr>
          </a:p>
        </p:txBody>
      </p:sp>
      <p:pic>
        <p:nvPicPr>
          <p:cNvPr id="295" name="Google Shape;295;p33"/>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296" name="Google Shape;296;p33"/>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297" name="Google Shape;297;p33"/>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34"/>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Variables en Java</a:t>
            </a:r>
            <a:endParaRPr sz="4000">
              <a:solidFill>
                <a:schemeClr val="dk1"/>
              </a:solidFill>
              <a:latin typeface="Muli"/>
              <a:ea typeface="Muli"/>
              <a:cs typeface="Muli"/>
              <a:sym typeface="Muli"/>
            </a:endParaRPr>
          </a:p>
        </p:txBody>
      </p:sp>
      <p:sp>
        <p:nvSpPr>
          <p:cNvPr id="303" name="Google Shape;303;p34"/>
          <p:cNvSpPr txBox="1"/>
          <p:nvPr/>
        </p:nvSpPr>
        <p:spPr>
          <a:xfrm>
            <a:off x="914425" y="1599500"/>
            <a:ext cx="10461600" cy="1236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Contexto: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Vamos a comenzar a manipular las variables en Java. Para realizar este ejercicio es necesario que tengas instalado el IDE Eclipse, y que trabajes en la clase </a:t>
            </a:r>
            <a:r>
              <a:rPr lang="en-US" sz="2000">
                <a:solidFill>
                  <a:schemeClr val="dk1"/>
                </a:solidFill>
                <a:latin typeface="Muli"/>
                <a:ea typeface="Muli"/>
                <a:cs typeface="Muli"/>
                <a:sym typeface="Muli"/>
              </a:rPr>
              <a:t>main</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p:txBody>
      </p:sp>
      <p:sp>
        <p:nvSpPr>
          <p:cNvPr id="304" name="Google Shape;304;p34"/>
          <p:cNvSpPr txBox="1"/>
          <p:nvPr/>
        </p:nvSpPr>
        <p:spPr>
          <a:xfrm>
            <a:off x="914425" y="2925200"/>
            <a:ext cx="9919500" cy="334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355600" lvl="0" marL="457200" rtl="0" algn="l">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Declara una variable de tipo </a:t>
            </a:r>
            <a:r>
              <a:rPr lang="en-US" sz="2000">
                <a:solidFill>
                  <a:schemeClr val="dk1"/>
                </a:solidFill>
                <a:latin typeface="Muli"/>
                <a:ea typeface="Muli"/>
                <a:cs typeface="Muli"/>
                <a:sym typeface="Muli"/>
              </a:rPr>
              <a:t>int </a:t>
            </a:r>
            <a:r>
              <a:rPr lang="en-US" sz="2000">
                <a:solidFill>
                  <a:schemeClr val="dk1"/>
                </a:solidFill>
                <a:latin typeface="Muli"/>
                <a:ea typeface="Muli"/>
                <a:cs typeface="Muli"/>
                <a:sym typeface="Muli"/>
              </a:rPr>
              <a:t>llamada "identificador" y asígnale el dígito verificador de tu DNI/RUT. Imprime esta variable.</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Crea una variable de tipo </a:t>
            </a:r>
            <a:r>
              <a:rPr lang="en-US" sz="2000">
                <a:solidFill>
                  <a:schemeClr val="dk1"/>
                </a:solidFill>
                <a:latin typeface="Muli"/>
                <a:ea typeface="Muli"/>
                <a:cs typeface="Muli"/>
                <a:sym typeface="Muli"/>
              </a:rPr>
              <a:t>boolean </a:t>
            </a:r>
            <a:r>
              <a:rPr lang="en-US" sz="2000">
                <a:solidFill>
                  <a:schemeClr val="dk1"/>
                </a:solidFill>
                <a:latin typeface="Muli"/>
                <a:ea typeface="Muli"/>
                <a:cs typeface="Muli"/>
                <a:sym typeface="Muli"/>
              </a:rPr>
              <a:t>llamada "estudiante" y asígnale true si eres estudiante, false en caso contrario. Imprime esta variable..</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Declara una variable </a:t>
            </a:r>
            <a:r>
              <a:rPr lang="en-US" sz="2000">
                <a:solidFill>
                  <a:schemeClr val="dk1"/>
                </a:solidFill>
                <a:latin typeface="Muli"/>
                <a:ea typeface="Muli"/>
                <a:cs typeface="Muli"/>
                <a:sym typeface="Muli"/>
              </a:rPr>
              <a:t>String </a:t>
            </a:r>
            <a:r>
              <a:rPr lang="en-US" sz="2000">
                <a:solidFill>
                  <a:schemeClr val="dk1"/>
                </a:solidFill>
                <a:latin typeface="Muli"/>
                <a:ea typeface="Muli"/>
                <a:cs typeface="Muli"/>
                <a:sym typeface="Muli"/>
              </a:rPr>
              <a:t>"apellido" y asígnale tu apellido. Imprime esta variable concatenada con tu nombre.</a:t>
            </a:r>
            <a:endParaRPr sz="2000">
              <a:solidFill>
                <a:schemeClr val="dk1"/>
              </a:solidFill>
              <a:latin typeface="Muli"/>
              <a:ea typeface="Muli"/>
              <a:cs typeface="Muli"/>
              <a:sym typeface="Muli"/>
            </a:endParaRPr>
          </a:p>
          <a:p>
            <a:pPr indent="0" lvl="0" marL="0" rtl="0" algn="l">
              <a:spcBef>
                <a:spcPts val="1000"/>
              </a:spcBef>
              <a:spcAft>
                <a:spcPts val="0"/>
              </a:spcAft>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15 minutos</a:t>
            </a:r>
            <a:endParaRPr i="1" sz="2000">
              <a:solidFill>
                <a:srgbClr val="999999"/>
              </a:solidFill>
              <a:latin typeface="Muli"/>
              <a:ea typeface="Muli"/>
              <a:cs typeface="Muli"/>
              <a:sym typeface="Mul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pic>
        <p:nvPicPr>
          <p:cNvPr id="309" name="Google Shape;309;p35"/>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310" name="Google Shape;310;p35"/>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311" name="Google Shape;311;p35"/>
          <p:cNvSpPr txBox="1"/>
          <p:nvPr/>
        </p:nvSpPr>
        <p:spPr>
          <a:xfrm>
            <a:off x="5507992" y="2931847"/>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Datos numéricos</a:t>
            </a:r>
            <a:endParaRPr b="1" sz="7400">
              <a:solidFill>
                <a:schemeClr val="lt1"/>
              </a:solidFill>
              <a:latin typeface="Calibri"/>
              <a:ea typeface="Calibri"/>
              <a:cs typeface="Calibri"/>
              <a:sym typeface="Calibri"/>
            </a:endParaRPr>
          </a:p>
        </p:txBody>
      </p:sp>
      <p:pic>
        <p:nvPicPr>
          <p:cNvPr id="312" name="Google Shape;312;p35"/>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313" name="Google Shape;313;p35"/>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314" name="Google Shape;314;p35"/>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36"/>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Variables en Java</a:t>
            </a:r>
            <a:endParaRPr sz="4000">
              <a:solidFill>
                <a:schemeClr val="dk1"/>
              </a:solidFill>
              <a:latin typeface="Muli"/>
              <a:ea typeface="Muli"/>
              <a:cs typeface="Muli"/>
              <a:sym typeface="Muli"/>
            </a:endParaRPr>
          </a:p>
        </p:txBody>
      </p:sp>
      <p:sp>
        <p:nvSpPr>
          <p:cNvPr id="320" name="Google Shape;320;p36"/>
          <p:cNvSpPr txBox="1"/>
          <p:nvPr/>
        </p:nvSpPr>
        <p:spPr>
          <a:xfrm>
            <a:off x="914425" y="1599500"/>
            <a:ext cx="10461600" cy="1544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Contexto: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Vamos a comenzar a manipular los tipos de datos numéricos en Java. Para realizar este ejercicio es necesario que tengas instalado el IDE Eclipse, y que trabajes en la clase </a:t>
            </a:r>
            <a:r>
              <a:rPr lang="en-US" sz="2000">
                <a:solidFill>
                  <a:schemeClr val="dk1"/>
                </a:solidFill>
                <a:latin typeface="Muli"/>
                <a:ea typeface="Muli"/>
                <a:cs typeface="Muli"/>
                <a:sym typeface="Muli"/>
              </a:rPr>
              <a:t>main</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p:txBody>
      </p:sp>
      <p:sp>
        <p:nvSpPr>
          <p:cNvPr id="321" name="Google Shape;321;p36"/>
          <p:cNvSpPr txBox="1"/>
          <p:nvPr/>
        </p:nvSpPr>
        <p:spPr>
          <a:xfrm>
            <a:off x="861950" y="3382063"/>
            <a:ext cx="9919500" cy="3160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355600" lvl="0" marL="457200" rtl="0" algn="l">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Declara variables de tipo </a:t>
            </a:r>
            <a:r>
              <a:rPr lang="en-US" sz="2000">
                <a:solidFill>
                  <a:schemeClr val="dk1"/>
                </a:solidFill>
                <a:latin typeface="Muli"/>
                <a:ea typeface="Muli"/>
                <a:cs typeface="Muli"/>
                <a:sym typeface="Muli"/>
              </a:rPr>
              <a:t>byte</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short</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int</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long </a:t>
            </a:r>
            <a:r>
              <a:rPr lang="en-US" sz="2000">
                <a:solidFill>
                  <a:schemeClr val="dk1"/>
                </a:solidFill>
                <a:latin typeface="Muli"/>
                <a:ea typeface="Muli"/>
                <a:cs typeface="Muli"/>
                <a:sym typeface="Muli"/>
              </a:rPr>
              <a:t>y asígnale un valor entero a cada una. Imprime éstas variables.</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Crea variables </a:t>
            </a:r>
            <a:r>
              <a:rPr lang="en-US" sz="2000">
                <a:solidFill>
                  <a:schemeClr val="dk1"/>
                </a:solidFill>
                <a:latin typeface="Muli"/>
                <a:ea typeface="Muli"/>
                <a:cs typeface="Muli"/>
                <a:sym typeface="Muli"/>
              </a:rPr>
              <a:t>float </a:t>
            </a:r>
            <a:r>
              <a:rPr lang="en-US" sz="2000">
                <a:solidFill>
                  <a:schemeClr val="dk1"/>
                </a:solidFill>
                <a:latin typeface="Muli"/>
                <a:ea typeface="Muli"/>
                <a:cs typeface="Muli"/>
                <a:sym typeface="Muli"/>
              </a:rPr>
              <a:t>y </a:t>
            </a:r>
            <a:r>
              <a:rPr lang="en-US" sz="2000">
                <a:solidFill>
                  <a:schemeClr val="dk1"/>
                </a:solidFill>
                <a:latin typeface="Muli"/>
                <a:ea typeface="Muli"/>
                <a:cs typeface="Muli"/>
                <a:sym typeface="Muli"/>
              </a:rPr>
              <a:t>double </a:t>
            </a:r>
            <a:r>
              <a:rPr lang="en-US" sz="2000">
                <a:solidFill>
                  <a:schemeClr val="dk1"/>
                </a:solidFill>
                <a:latin typeface="Muli"/>
                <a:ea typeface="Muli"/>
                <a:cs typeface="Muli"/>
                <a:sym typeface="Muli"/>
              </a:rPr>
              <a:t>para números con decimales. Imprime estas variables.</a:t>
            </a:r>
            <a:endParaRPr sz="2000">
              <a:solidFill>
                <a:schemeClr val="dk1"/>
              </a:solidFill>
              <a:latin typeface="Muli"/>
              <a:ea typeface="Muli"/>
              <a:cs typeface="Muli"/>
              <a:sym typeface="Muli"/>
            </a:endParaRPr>
          </a:p>
          <a:p>
            <a:pPr indent="0" lvl="0" marL="0" rtl="0" algn="l">
              <a:spcBef>
                <a:spcPts val="1000"/>
              </a:spcBef>
              <a:spcAft>
                <a:spcPts val="0"/>
              </a:spcAft>
              <a:buNone/>
            </a:pPr>
            <a:r>
              <a:t/>
            </a:r>
            <a:endParaRPr sz="2000">
              <a:solidFill>
                <a:schemeClr val="dk1"/>
              </a:solidFill>
              <a:latin typeface="Muli"/>
              <a:ea typeface="Muli"/>
              <a:cs typeface="Muli"/>
              <a:sym typeface="Muli"/>
            </a:endParaRPr>
          </a:p>
          <a:p>
            <a:pPr indent="0" lvl="0" marL="0" rtl="0" algn="l">
              <a:spcBef>
                <a:spcPts val="1000"/>
              </a:spcBef>
              <a:spcAft>
                <a:spcPts val="0"/>
              </a:spcAft>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15 minutos</a:t>
            </a:r>
            <a:endParaRPr i="1" sz="2000">
              <a:solidFill>
                <a:srgbClr val="999999"/>
              </a:solidFill>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37"/>
          <p:cNvSpPr txBox="1"/>
          <p:nvPr/>
        </p:nvSpPr>
        <p:spPr>
          <a:xfrm>
            <a:off x="2521350" y="2476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RESUMEN</a:t>
            </a:r>
            <a:endParaRPr sz="4000">
              <a:solidFill>
                <a:schemeClr val="dk1"/>
              </a:solidFill>
              <a:latin typeface="Muli"/>
              <a:ea typeface="Muli"/>
              <a:cs typeface="Muli"/>
              <a:sym typeface="Muli"/>
            </a:endParaRPr>
          </a:p>
        </p:txBody>
      </p:sp>
      <p:sp>
        <p:nvSpPr>
          <p:cNvPr id="327" name="Google Shape;327;p37"/>
          <p:cNvSpPr txBox="1"/>
          <p:nvPr/>
        </p:nvSpPr>
        <p:spPr>
          <a:xfrm>
            <a:off x="2594000" y="9054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¿Qué logramos en esta clase?</a:t>
            </a:r>
            <a:endParaRPr sz="1300">
              <a:solidFill>
                <a:schemeClr val="dk1"/>
              </a:solidFill>
              <a:latin typeface="Calibri"/>
              <a:ea typeface="Calibri"/>
              <a:cs typeface="Calibri"/>
              <a:sym typeface="Calibri"/>
            </a:endParaRPr>
          </a:p>
        </p:txBody>
      </p:sp>
      <p:sp>
        <p:nvSpPr>
          <p:cNvPr id="328" name="Google Shape;328;p37"/>
          <p:cNvSpPr txBox="1"/>
          <p:nvPr/>
        </p:nvSpPr>
        <p:spPr>
          <a:xfrm>
            <a:off x="4052650" y="3046300"/>
            <a:ext cx="5331300" cy="1852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6FB495"/>
              </a:buClr>
              <a:buSzPts val="2000"/>
              <a:buFont typeface="Muli"/>
              <a:buChar char="✓"/>
            </a:pPr>
            <a:r>
              <a:rPr b="1" i="1" lang="en-US" sz="2000">
                <a:solidFill>
                  <a:schemeClr val="dk1"/>
                </a:solidFill>
                <a:latin typeface="Muli"/>
                <a:ea typeface="Muli"/>
                <a:cs typeface="Muli"/>
                <a:sym typeface="Muli"/>
              </a:rPr>
              <a:t>Reconocer la sintaxis e implementación de las variables en Java.</a:t>
            </a:r>
            <a:endParaRPr b="1" i="1" sz="2000">
              <a:solidFill>
                <a:schemeClr val="dk1"/>
              </a:solidFill>
              <a:latin typeface="Muli"/>
              <a:ea typeface="Muli"/>
              <a:cs typeface="Muli"/>
              <a:sym typeface="Muli"/>
            </a:endParaRPr>
          </a:p>
          <a:p>
            <a:pPr indent="-355600" lvl="0" marL="457200" rtl="0" algn="l">
              <a:spcBef>
                <a:spcPts val="1000"/>
              </a:spcBef>
              <a:spcAft>
                <a:spcPts val="1000"/>
              </a:spcAft>
              <a:buClr>
                <a:srgbClr val="6FB495"/>
              </a:buClr>
              <a:buSzPts val="2000"/>
              <a:buFont typeface="Muli"/>
              <a:buChar char="✓"/>
            </a:pPr>
            <a:r>
              <a:rPr b="1" i="1" lang="en-US" sz="2000">
                <a:solidFill>
                  <a:schemeClr val="dk1"/>
                </a:solidFill>
                <a:latin typeface="Muli"/>
                <a:ea typeface="Muli"/>
                <a:cs typeface="Muli"/>
                <a:sym typeface="Muli"/>
              </a:rPr>
              <a:t>Comprender los tipos de datos y su manipulación.</a:t>
            </a:r>
            <a:endParaRPr b="1" i="1" sz="2000">
              <a:solidFill>
                <a:schemeClr val="dk1"/>
              </a:solidFill>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38"/>
          <p:cNvSpPr txBox="1"/>
          <p:nvPr/>
        </p:nvSpPr>
        <p:spPr>
          <a:xfrm>
            <a:off x="5619964" y="2608890"/>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¿Alguna </a:t>
            </a:r>
            <a:r>
              <a:rPr b="1" lang="en-US" sz="7400">
                <a:solidFill>
                  <a:srgbClr val="FDD015"/>
                </a:solidFill>
                <a:latin typeface="Calibri"/>
                <a:ea typeface="Calibri"/>
                <a:cs typeface="Calibri"/>
                <a:sym typeface="Calibri"/>
              </a:rPr>
              <a:t>consulta?</a:t>
            </a:r>
            <a:endParaRPr b="1" sz="74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n-US" sz="2400">
                <a:solidFill>
                  <a:schemeClr val="dk1"/>
                </a:solidFill>
                <a:latin typeface="Calibri"/>
                <a:ea typeface="Calibri"/>
                <a:cs typeface="Calibri"/>
                <a:sym typeface="Calibri"/>
              </a:rPr>
              <a:t>Momento de preguntas</a:t>
            </a:r>
            <a:endParaRPr sz="2400">
              <a:solidFill>
                <a:schemeClr val="dk1"/>
              </a:solidFill>
              <a:latin typeface="Calibri"/>
              <a:ea typeface="Calibri"/>
              <a:cs typeface="Calibri"/>
              <a:sym typeface="Calibri"/>
            </a:endParaRPr>
          </a:p>
        </p:txBody>
      </p:sp>
      <p:sp>
        <p:nvSpPr>
          <p:cNvPr id="334" name="Google Shape;334;p38"/>
          <p:cNvSpPr txBox="1"/>
          <p:nvPr/>
        </p:nvSpPr>
        <p:spPr>
          <a:xfrm>
            <a:off x="2904651" y="2678098"/>
            <a:ext cx="1551600" cy="1500000"/>
          </a:xfrm>
          <a:prstGeom prst="rect">
            <a:avLst/>
          </a:prstGeom>
          <a:noFill/>
          <a:ln>
            <a:noFill/>
          </a:ln>
        </p:spPr>
        <p:txBody>
          <a:bodyPr anchorCtr="0" anchor="t" bIns="134475" lIns="134475" spcFirstLastPara="1" rIns="134475" wrap="square" tIns="134475">
            <a:noAutofit/>
          </a:bodyPr>
          <a:lstStyle/>
          <a:p>
            <a:pPr indent="0" lvl="0" marL="0" rtl="0" algn="ctr">
              <a:lnSpc>
                <a:spcPct val="80000"/>
              </a:lnSpc>
              <a:spcBef>
                <a:spcPts val="0"/>
              </a:spcBef>
              <a:spcAft>
                <a:spcPts val="0"/>
              </a:spcAft>
              <a:buNone/>
            </a:pPr>
            <a:r>
              <a:rPr b="1" lang="en-US" sz="9600">
                <a:solidFill>
                  <a:srgbClr val="FDD015"/>
                </a:solidFill>
                <a:latin typeface="Calibri"/>
                <a:ea typeface="Calibri"/>
                <a:cs typeface="Calibri"/>
                <a:sym typeface="Calibri"/>
              </a:rPr>
              <a:t>¿?</a:t>
            </a:r>
            <a:endParaRPr sz="4600">
              <a:solidFill>
                <a:srgbClr val="FDD015"/>
              </a:solidFill>
              <a:latin typeface="Calibri"/>
              <a:ea typeface="Calibri"/>
              <a:cs typeface="Calibri"/>
              <a:sym typeface="Calibri"/>
            </a:endParaRPr>
          </a:p>
        </p:txBody>
      </p:sp>
      <p:pic>
        <p:nvPicPr>
          <p:cNvPr id="335" name="Google Shape;335;p38"/>
          <p:cNvPicPr preferRelativeResize="0"/>
          <p:nvPr/>
        </p:nvPicPr>
        <p:blipFill rotWithShape="1">
          <a:blip r:embed="rId4">
            <a:alphaModFix/>
          </a:blip>
          <a:srcRect b="33630" l="0" r="0" t="30435"/>
          <a:stretch/>
        </p:blipFill>
        <p:spPr>
          <a:xfrm>
            <a:off x="6250171" y="6533817"/>
            <a:ext cx="2205937" cy="795151"/>
          </a:xfrm>
          <a:prstGeom prst="rect">
            <a:avLst/>
          </a:prstGeom>
          <a:noFill/>
          <a:ln>
            <a:noFill/>
          </a:ln>
        </p:spPr>
      </p:pic>
      <p:pic>
        <p:nvPicPr>
          <p:cNvPr id="336" name="Google Shape;336;p38"/>
          <p:cNvPicPr preferRelativeResize="0"/>
          <p:nvPr/>
        </p:nvPicPr>
        <p:blipFill>
          <a:blip r:embed="rId5">
            <a:alphaModFix/>
          </a:blip>
          <a:stretch>
            <a:fillRect/>
          </a:stretch>
        </p:blipFill>
        <p:spPr>
          <a:xfrm>
            <a:off x="8524372" y="6643091"/>
            <a:ext cx="1987297" cy="574789"/>
          </a:xfrm>
          <a:prstGeom prst="rect">
            <a:avLst/>
          </a:prstGeom>
          <a:noFill/>
          <a:ln>
            <a:noFill/>
          </a:ln>
        </p:spPr>
      </p:pic>
      <p:pic>
        <p:nvPicPr>
          <p:cNvPr id="337" name="Google Shape;337;p38"/>
          <p:cNvPicPr preferRelativeResize="0"/>
          <p:nvPr/>
        </p:nvPicPr>
        <p:blipFill>
          <a:blip r:embed="rId6">
            <a:alphaModFix/>
          </a:blip>
          <a:stretch>
            <a:fillRect/>
          </a:stretch>
        </p:blipFill>
        <p:spPr>
          <a:xfrm>
            <a:off x="10915856" y="6603688"/>
            <a:ext cx="1987298" cy="65334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cxnSp>
        <p:nvCxnSpPr>
          <p:cNvPr id="342" name="Google Shape;342;p39"/>
          <p:cNvCxnSpPr>
            <a:stCxn id="343" idx="2"/>
            <a:endCxn id="344" idx="2"/>
          </p:cNvCxnSpPr>
          <p:nvPr/>
        </p:nvCxnSpPr>
        <p:spPr>
          <a:xfrm>
            <a:off x="4867830" y="3848347"/>
            <a:ext cx="0" cy="1741500"/>
          </a:xfrm>
          <a:prstGeom prst="straightConnector1">
            <a:avLst/>
          </a:prstGeom>
          <a:noFill/>
          <a:ln cap="flat" cmpd="sng" w="76200">
            <a:solidFill>
              <a:srgbClr val="FDD015"/>
            </a:solidFill>
            <a:prstDash val="solid"/>
            <a:round/>
            <a:headEnd len="med" w="med" type="none"/>
            <a:tailEnd len="med" w="med" type="none"/>
          </a:ln>
        </p:spPr>
      </p:cxnSp>
      <p:grpSp>
        <p:nvGrpSpPr>
          <p:cNvPr id="345" name="Google Shape;345;p39"/>
          <p:cNvGrpSpPr/>
          <p:nvPr/>
        </p:nvGrpSpPr>
        <p:grpSpPr>
          <a:xfrm>
            <a:off x="4514144" y="3489150"/>
            <a:ext cx="707372" cy="718394"/>
            <a:chOff x="-1007627" y="1743900"/>
            <a:chExt cx="2655300" cy="2688600"/>
          </a:xfrm>
        </p:grpSpPr>
        <p:sp>
          <p:nvSpPr>
            <p:cNvPr id="346" name="Google Shape;346;p3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47" name="Google Shape;347;p3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43" name="Google Shape;343;p3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48" name="Google Shape;348;p39"/>
          <p:cNvGrpSpPr/>
          <p:nvPr/>
        </p:nvGrpSpPr>
        <p:grpSpPr>
          <a:xfrm>
            <a:off x="4514144" y="4359922"/>
            <a:ext cx="707372" cy="718394"/>
            <a:chOff x="-1007627" y="1743900"/>
            <a:chExt cx="2655300" cy="2688600"/>
          </a:xfrm>
        </p:grpSpPr>
        <p:sp>
          <p:nvSpPr>
            <p:cNvPr id="349" name="Google Shape;349;p3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0" name="Google Shape;350;p3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1" name="Google Shape;351;p3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352" name="Google Shape;352;p39"/>
          <p:cNvGrpSpPr/>
          <p:nvPr/>
        </p:nvGrpSpPr>
        <p:grpSpPr>
          <a:xfrm>
            <a:off x="4514144" y="5230695"/>
            <a:ext cx="707372" cy="718394"/>
            <a:chOff x="-1007627" y="1743900"/>
            <a:chExt cx="2655300" cy="2688600"/>
          </a:xfrm>
        </p:grpSpPr>
        <p:sp>
          <p:nvSpPr>
            <p:cNvPr id="353" name="Google Shape;353;p3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54" name="Google Shape;354;p3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344" name="Google Shape;344;p3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
        <p:nvSpPr>
          <p:cNvPr id="355" name="Google Shape;355;p39"/>
          <p:cNvSpPr/>
          <p:nvPr/>
        </p:nvSpPr>
        <p:spPr>
          <a:xfrm>
            <a:off x="313506" y="3521379"/>
            <a:ext cx="2659200" cy="4215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None/>
            </a:pPr>
            <a:r>
              <a:t/>
            </a:r>
            <a:endParaRPr sz="2100"/>
          </a:p>
        </p:txBody>
      </p:sp>
      <p:sp>
        <p:nvSpPr>
          <p:cNvPr id="356" name="Google Shape;356;p39"/>
          <p:cNvSpPr txBox="1"/>
          <p:nvPr/>
        </p:nvSpPr>
        <p:spPr>
          <a:xfrm>
            <a:off x="313506" y="2801883"/>
            <a:ext cx="3262500" cy="18417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5100">
                <a:solidFill>
                  <a:schemeClr val="dk1"/>
                </a:solidFill>
                <a:latin typeface="Calibri"/>
                <a:ea typeface="Calibri"/>
                <a:cs typeface="Calibri"/>
                <a:sym typeface="Calibri"/>
              </a:rPr>
              <a:t>WORKING </a:t>
            </a:r>
            <a:endParaRPr b="1" sz="5100">
              <a:solidFill>
                <a:schemeClr val="dk1"/>
              </a:solidFill>
              <a:latin typeface="Calibri"/>
              <a:ea typeface="Calibri"/>
              <a:cs typeface="Calibri"/>
              <a:sym typeface="Calibri"/>
            </a:endParaRPr>
          </a:p>
          <a:p>
            <a:pPr indent="0" lvl="0" marL="0" rtl="0" algn="l">
              <a:spcBef>
                <a:spcPts val="0"/>
              </a:spcBef>
              <a:spcAft>
                <a:spcPts val="0"/>
              </a:spcAft>
              <a:buNone/>
            </a:pPr>
            <a:r>
              <a:rPr b="1" lang="en-US" sz="5100">
                <a:solidFill>
                  <a:schemeClr val="dk1"/>
                </a:solidFill>
                <a:latin typeface="Calibri"/>
                <a:ea typeface="Calibri"/>
                <a:cs typeface="Calibri"/>
                <a:sym typeface="Calibri"/>
              </a:rPr>
              <a:t>TIME</a:t>
            </a:r>
            <a:endParaRPr b="1" sz="5100">
              <a:solidFill>
                <a:schemeClr val="dk1"/>
              </a:solidFill>
              <a:latin typeface="Calibri"/>
              <a:ea typeface="Calibri"/>
              <a:cs typeface="Calibri"/>
              <a:sym typeface="Calibri"/>
            </a:endParaRPr>
          </a:p>
        </p:txBody>
      </p:sp>
      <p:sp>
        <p:nvSpPr>
          <p:cNvPr id="357" name="Google Shape;357;p39"/>
          <p:cNvSpPr txBox="1"/>
          <p:nvPr/>
        </p:nvSpPr>
        <p:spPr>
          <a:xfrm>
            <a:off x="4514133" y="1488299"/>
            <a:ext cx="8368200" cy="19416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Te invitamos a revisar en la plataforma los siguientes documentos/ejercicios. </a:t>
            </a:r>
            <a:endParaRPr sz="2400">
              <a:solidFill>
                <a:schemeClr val="dk1"/>
              </a:solidFill>
              <a:latin typeface="Calibri"/>
              <a:ea typeface="Calibri"/>
              <a:cs typeface="Calibri"/>
              <a:sym typeface="Calibri"/>
            </a:endParaRPr>
          </a:p>
          <a:p>
            <a:pPr indent="0" lvl="0" marL="0" rtl="0" algn="l">
              <a:spcBef>
                <a:spcPts val="1500"/>
              </a:spcBef>
              <a:spcAft>
                <a:spcPts val="0"/>
              </a:spcAft>
              <a:buNone/>
            </a:pPr>
            <a:r>
              <a:rPr lang="en-US" sz="2400">
                <a:solidFill>
                  <a:schemeClr val="dk1"/>
                </a:solidFill>
                <a:latin typeface="Calibri"/>
                <a:ea typeface="Calibri"/>
                <a:cs typeface="Calibri"/>
                <a:sym typeface="Calibri"/>
              </a:rPr>
              <a:t>Cualquier duda que te surja sobre ellos </a:t>
            </a:r>
            <a:r>
              <a:rPr b="1" lang="en-US" sz="2400">
                <a:solidFill>
                  <a:schemeClr val="dk1"/>
                </a:solidFill>
                <a:latin typeface="Calibri"/>
                <a:ea typeface="Calibri"/>
                <a:cs typeface="Calibri"/>
                <a:sym typeface="Calibri"/>
              </a:rPr>
              <a:t>¡Tráelos a la próxima clase!</a:t>
            </a:r>
            <a:endParaRPr sz="2100"/>
          </a:p>
        </p:txBody>
      </p:sp>
      <p:pic>
        <p:nvPicPr>
          <p:cNvPr id="358" name="Google Shape;358;p39"/>
          <p:cNvPicPr preferRelativeResize="0"/>
          <p:nvPr/>
        </p:nvPicPr>
        <p:blipFill rotWithShape="1">
          <a:blip r:embed="rId3">
            <a:alphaModFix/>
          </a:blip>
          <a:srcRect b="33630" l="0" r="0" t="30435"/>
          <a:stretch/>
        </p:blipFill>
        <p:spPr>
          <a:xfrm>
            <a:off x="6250171" y="6533817"/>
            <a:ext cx="2205937" cy="795151"/>
          </a:xfrm>
          <a:prstGeom prst="rect">
            <a:avLst/>
          </a:prstGeom>
          <a:noFill/>
          <a:ln>
            <a:noFill/>
          </a:ln>
        </p:spPr>
      </p:pic>
      <p:pic>
        <p:nvPicPr>
          <p:cNvPr id="359" name="Google Shape;359;p39"/>
          <p:cNvPicPr preferRelativeResize="0"/>
          <p:nvPr/>
        </p:nvPicPr>
        <p:blipFill>
          <a:blip r:embed="rId4">
            <a:alphaModFix/>
          </a:blip>
          <a:stretch>
            <a:fillRect/>
          </a:stretch>
        </p:blipFill>
        <p:spPr>
          <a:xfrm>
            <a:off x="8524372" y="6643091"/>
            <a:ext cx="1987297" cy="574789"/>
          </a:xfrm>
          <a:prstGeom prst="rect">
            <a:avLst/>
          </a:prstGeom>
          <a:noFill/>
          <a:ln>
            <a:noFill/>
          </a:ln>
        </p:spPr>
      </p:pic>
      <p:pic>
        <p:nvPicPr>
          <p:cNvPr id="360" name="Google Shape;360;p39"/>
          <p:cNvPicPr preferRelativeResize="0"/>
          <p:nvPr/>
        </p:nvPicPr>
        <p:blipFill>
          <a:blip r:embed="rId5">
            <a:alphaModFix/>
          </a:blip>
          <a:stretch>
            <a:fillRect/>
          </a:stretch>
        </p:blipFill>
        <p:spPr>
          <a:xfrm>
            <a:off x="10915856" y="6603688"/>
            <a:ext cx="1987298" cy="653347"/>
          </a:xfrm>
          <a:prstGeom prst="rect">
            <a:avLst/>
          </a:prstGeom>
          <a:noFill/>
          <a:ln>
            <a:noFill/>
          </a:ln>
        </p:spPr>
      </p:pic>
      <p:sp>
        <p:nvSpPr>
          <p:cNvPr id="361" name="Google Shape;361;p39"/>
          <p:cNvSpPr txBox="1"/>
          <p:nvPr/>
        </p:nvSpPr>
        <p:spPr>
          <a:xfrm>
            <a:off x="5221525" y="3636850"/>
            <a:ext cx="7886700" cy="2237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Repasar nuevamente la grabación de esta clase </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Revisar el material compartido en la plataforma de Moodle</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1000"/>
              </a:spcAft>
              <a:buClr>
                <a:schemeClr val="dk1"/>
              </a:buClr>
              <a:buSzPts val="2000"/>
              <a:buFont typeface="Muli"/>
              <a:buAutoNum type="arabicPeriod"/>
            </a:pPr>
            <a:r>
              <a:rPr lang="en-US" sz="2000">
                <a:solidFill>
                  <a:schemeClr val="dk1"/>
                </a:solidFill>
                <a:latin typeface="Muli"/>
                <a:ea typeface="Muli"/>
                <a:cs typeface="Muli"/>
                <a:sym typeface="Muli"/>
              </a:rPr>
              <a:t>Traer al próximo encuentro todas tus dudas.</a:t>
            </a:r>
            <a:endParaRPr sz="2000">
              <a:solidFill>
                <a:schemeClr val="dk1"/>
              </a:solidFill>
              <a:latin typeface="Muli"/>
              <a:ea typeface="Muli"/>
              <a:cs typeface="Muli"/>
              <a:sym typeface="Mul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pic>
        <p:nvPicPr>
          <p:cNvPr id="366" name="Google Shape;366;p40"/>
          <p:cNvPicPr preferRelativeResize="0"/>
          <p:nvPr/>
        </p:nvPicPr>
        <p:blipFill>
          <a:blip r:embed="rId4">
            <a:alphaModFix/>
          </a:blip>
          <a:stretch>
            <a:fillRect/>
          </a:stretch>
        </p:blipFill>
        <p:spPr>
          <a:xfrm>
            <a:off x="7657882" y="6240529"/>
            <a:ext cx="2796877" cy="1078352"/>
          </a:xfrm>
          <a:prstGeom prst="rect">
            <a:avLst/>
          </a:prstGeom>
          <a:noFill/>
          <a:ln>
            <a:noFill/>
          </a:ln>
        </p:spPr>
      </p:pic>
      <p:pic>
        <p:nvPicPr>
          <p:cNvPr id="367" name="Google Shape;367;p40"/>
          <p:cNvPicPr preferRelativeResize="0"/>
          <p:nvPr/>
        </p:nvPicPr>
        <p:blipFill rotWithShape="1">
          <a:blip r:embed="rId5">
            <a:alphaModFix/>
          </a:blip>
          <a:srcRect b="0" l="826" r="826" t="0"/>
          <a:stretch/>
        </p:blipFill>
        <p:spPr>
          <a:xfrm>
            <a:off x="10505028" y="6292606"/>
            <a:ext cx="2510280" cy="921040"/>
          </a:xfrm>
          <a:prstGeom prst="rect">
            <a:avLst/>
          </a:prstGeom>
          <a:noFill/>
          <a:ln>
            <a:noFill/>
          </a:ln>
        </p:spPr>
      </p:pic>
      <p:pic>
        <p:nvPicPr>
          <p:cNvPr id="368" name="Google Shape;368;p40"/>
          <p:cNvPicPr preferRelativeResize="0"/>
          <p:nvPr/>
        </p:nvPicPr>
        <p:blipFill rotWithShape="1">
          <a:blip r:embed="rId6">
            <a:alphaModFix/>
          </a:blip>
          <a:srcRect b="32031" l="0" r="0" t="32034"/>
          <a:stretch/>
        </p:blipFill>
        <p:spPr>
          <a:xfrm>
            <a:off x="4927268" y="6356094"/>
            <a:ext cx="2680366" cy="966185"/>
          </a:xfrm>
          <a:prstGeom prst="rect">
            <a:avLst/>
          </a:prstGeom>
          <a:noFill/>
          <a:ln>
            <a:noFill/>
          </a:ln>
        </p:spPr>
      </p:pic>
      <p:sp>
        <p:nvSpPr>
          <p:cNvPr id="369" name="Google Shape;369;p40"/>
          <p:cNvSpPr/>
          <p:nvPr/>
        </p:nvSpPr>
        <p:spPr>
          <a:xfrm>
            <a:off x="-95918" y="6300966"/>
            <a:ext cx="13625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370" name="Google Shape;370;p40"/>
          <p:cNvPicPr preferRelativeResize="0"/>
          <p:nvPr/>
        </p:nvPicPr>
        <p:blipFill rotWithShape="1">
          <a:blip r:embed="rId7">
            <a:alphaModFix/>
          </a:blip>
          <a:srcRect b="33630" l="0" r="0" t="30435"/>
          <a:stretch/>
        </p:blipFill>
        <p:spPr>
          <a:xfrm>
            <a:off x="6250355" y="6386520"/>
            <a:ext cx="2205937" cy="795151"/>
          </a:xfrm>
          <a:prstGeom prst="rect">
            <a:avLst/>
          </a:prstGeom>
          <a:noFill/>
          <a:ln>
            <a:noFill/>
          </a:ln>
        </p:spPr>
      </p:pic>
      <p:pic>
        <p:nvPicPr>
          <p:cNvPr id="371" name="Google Shape;371;p40"/>
          <p:cNvPicPr preferRelativeResize="0"/>
          <p:nvPr/>
        </p:nvPicPr>
        <p:blipFill>
          <a:blip r:embed="rId8">
            <a:alphaModFix/>
          </a:blip>
          <a:stretch>
            <a:fillRect/>
          </a:stretch>
        </p:blipFill>
        <p:spPr>
          <a:xfrm>
            <a:off x="8524556" y="6495794"/>
            <a:ext cx="1987297" cy="574789"/>
          </a:xfrm>
          <a:prstGeom prst="rect">
            <a:avLst/>
          </a:prstGeom>
          <a:noFill/>
          <a:ln>
            <a:noFill/>
          </a:ln>
        </p:spPr>
      </p:pic>
      <p:pic>
        <p:nvPicPr>
          <p:cNvPr id="372" name="Google Shape;372;p40"/>
          <p:cNvPicPr preferRelativeResize="0"/>
          <p:nvPr/>
        </p:nvPicPr>
        <p:blipFill>
          <a:blip r:embed="rId9">
            <a:alphaModFix/>
          </a:blip>
          <a:stretch>
            <a:fillRect/>
          </a:stretch>
        </p:blipFill>
        <p:spPr>
          <a:xfrm>
            <a:off x="10916040" y="6456391"/>
            <a:ext cx="1987298" cy="6533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nvSpPr>
        <p:spPr>
          <a:xfrm>
            <a:off x="5742948" y="3107400"/>
            <a:ext cx="7057800" cy="36834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rgbClr val="FFFFFF"/>
                </a:solidFill>
                <a:latin typeface="Calibri"/>
                <a:ea typeface="Calibri"/>
                <a:cs typeface="Calibri"/>
                <a:sym typeface="Calibri"/>
              </a:rPr>
              <a:t>POO en Java</a:t>
            </a:r>
            <a:endParaRPr b="1" sz="8800">
              <a:solidFill>
                <a:srgbClr val="FFFFFF"/>
              </a:solidFill>
              <a:latin typeface="Calibri"/>
              <a:ea typeface="Calibri"/>
              <a:cs typeface="Calibri"/>
              <a:sym typeface="Calibri"/>
            </a:endParaRPr>
          </a:p>
          <a:p>
            <a:pPr indent="0" lvl="0" marL="0" rtl="0" algn="l">
              <a:spcBef>
                <a:spcPts val="0"/>
              </a:spcBef>
              <a:spcAft>
                <a:spcPts val="1500"/>
              </a:spcAft>
              <a:buNone/>
            </a:pPr>
            <a:r>
              <a:t/>
            </a:r>
            <a:endParaRPr sz="2100"/>
          </a:p>
        </p:txBody>
      </p:sp>
      <p:pic>
        <p:nvPicPr>
          <p:cNvPr id="93" name="Google Shape;93;p14"/>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94" name="Google Shape;94;p14"/>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95" name="Google Shape;95;p14"/>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96" name="Google Shape;96;p14"/>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97" name="Google Shape;97;p14"/>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98" name="Google Shape;98;p14"/>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99" name="Google Shape;99;p14"/>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00" name="Google Shape;100;p14"/>
          <p:cNvSpPr/>
          <p:nvPr/>
        </p:nvSpPr>
        <p:spPr>
          <a:xfrm>
            <a:off x="505526" y="6790801"/>
            <a:ext cx="285600" cy="286500"/>
          </a:xfrm>
          <a:prstGeom prst="ellipse">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01" name="Google Shape;101;p14"/>
          <p:cNvSpPr txBox="1"/>
          <p:nvPr/>
        </p:nvSpPr>
        <p:spPr>
          <a:xfrm>
            <a:off x="791186" y="6681757"/>
            <a:ext cx="1352100" cy="7335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Clase grabada</a:t>
            </a:r>
            <a:endParaRPr b="1" sz="1500">
              <a:solidFill>
                <a:schemeClr val="dk1"/>
              </a:solidFill>
              <a:latin typeface="Calibri"/>
              <a:ea typeface="Calibri"/>
              <a:cs typeface="Calibri"/>
              <a:sym typeface="Calibri"/>
            </a:endParaRPr>
          </a:p>
        </p:txBody>
      </p:sp>
      <p:pic>
        <p:nvPicPr>
          <p:cNvPr id="102" name="Google Shape;102;p14"/>
          <p:cNvPicPr preferRelativeResize="0"/>
          <p:nvPr/>
        </p:nvPicPr>
        <p:blipFill>
          <a:blip r:embed="rId10">
            <a:alphaModFix/>
          </a:blip>
          <a:stretch>
            <a:fillRect/>
          </a:stretch>
        </p:blipFill>
        <p:spPr>
          <a:xfrm>
            <a:off x="2774025" y="2454050"/>
            <a:ext cx="1767700" cy="176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5"/>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108" name="Google Shape;108;p15"/>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109" name="Google Shape;109;p15"/>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110" name="Google Shape;110;p15"/>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112" name="Google Shape;112;p15"/>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113" name="Google Shape;113;p15"/>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14" name="Google Shape;114;p15"/>
          <p:cNvSpPr txBox="1"/>
          <p:nvPr/>
        </p:nvSpPr>
        <p:spPr>
          <a:xfrm>
            <a:off x="1444575" y="3788050"/>
            <a:ext cx="112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Muli"/>
                <a:ea typeface="Muli"/>
                <a:cs typeface="Muli"/>
                <a:sym typeface="Muli"/>
              </a:rPr>
              <a:t>Plan formativo:</a:t>
            </a:r>
            <a:r>
              <a:rPr lang="en-US" sz="2000">
                <a:solidFill>
                  <a:schemeClr val="lt1"/>
                </a:solidFill>
                <a:latin typeface="Muli"/>
                <a:ea typeface="Muli"/>
                <a:cs typeface="Muli"/>
                <a:sym typeface="Muli"/>
              </a:rPr>
              <a:t> POO en Java</a:t>
            </a:r>
            <a:endParaRPr sz="2000">
              <a:solidFill>
                <a:srgbClr val="FFFFFF"/>
              </a:solidFill>
              <a:latin typeface="Muli"/>
              <a:ea typeface="Muli"/>
              <a:cs typeface="Muli"/>
              <a:sym typeface="Muli"/>
            </a:endParaRPr>
          </a:p>
        </p:txBody>
      </p:sp>
      <p:sp>
        <p:nvSpPr>
          <p:cNvPr id="115" name="Google Shape;115;p15"/>
          <p:cNvSpPr txBox="1"/>
          <p:nvPr/>
        </p:nvSpPr>
        <p:spPr>
          <a:xfrm>
            <a:off x="1444575" y="1670938"/>
            <a:ext cx="9262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rgbClr val="FFFFFF"/>
                </a:solidFill>
                <a:latin typeface="Muli"/>
                <a:ea typeface="Muli"/>
                <a:cs typeface="Muli"/>
                <a:sym typeface="Muli"/>
              </a:rPr>
              <a:t>El entorno Java para la programación </a:t>
            </a:r>
            <a:endParaRPr sz="3900">
              <a:solidFill>
                <a:srgbClr val="FFFFFF"/>
              </a:solidFill>
              <a:latin typeface="Muli"/>
              <a:ea typeface="Muli"/>
              <a:cs typeface="Muli"/>
              <a:sym typeface="Muli"/>
            </a:endParaRPr>
          </a:p>
        </p:txBody>
      </p:sp>
      <p:cxnSp>
        <p:nvCxnSpPr>
          <p:cNvPr id="116" name="Google Shape;116;p15"/>
          <p:cNvCxnSpPr/>
          <p:nvPr/>
        </p:nvCxnSpPr>
        <p:spPr>
          <a:xfrm>
            <a:off x="1551300" y="3788050"/>
            <a:ext cx="5778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6"/>
          <p:cNvSpPr txBox="1"/>
          <p:nvPr/>
        </p:nvSpPr>
        <p:spPr>
          <a:xfrm>
            <a:off x="2438400" y="252800"/>
            <a:ext cx="463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HOJA DE RUTA</a:t>
            </a:r>
            <a:endParaRPr sz="4000">
              <a:solidFill>
                <a:schemeClr val="dk1"/>
              </a:solidFill>
              <a:latin typeface="Muli"/>
              <a:ea typeface="Muli"/>
              <a:cs typeface="Muli"/>
              <a:sym typeface="Muli"/>
            </a:endParaRPr>
          </a:p>
        </p:txBody>
      </p:sp>
      <p:sp>
        <p:nvSpPr>
          <p:cNvPr id="122" name="Google Shape;122;p16"/>
          <p:cNvSpPr/>
          <p:nvPr/>
        </p:nvSpPr>
        <p:spPr>
          <a:xfrm>
            <a:off x="1936500"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El entorno Java para la programación</a:t>
            </a:r>
            <a:endParaRPr sz="1100">
              <a:latin typeface="Muli"/>
              <a:ea typeface="Muli"/>
              <a:cs typeface="Muli"/>
              <a:sym typeface="Muli"/>
            </a:endParaRPr>
          </a:p>
        </p:txBody>
      </p:sp>
      <p:grpSp>
        <p:nvGrpSpPr>
          <p:cNvPr id="123" name="Google Shape;123;p16"/>
          <p:cNvGrpSpPr/>
          <p:nvPr/>
        </p:nvGrpSpPr>
        <p:grpSpPr>
          <a:xfrm>
            <a:off x="2481600" y="2449515"/>
            <a:ext cx="752187" cy="731966"/>
            <a:chOff x="3521700" y="2434800"/>
            <a:chExt cx="805167" cy="800400"/>
          </a:xfrm>
        </p:grpSpPr>
        <p:sp>
          <p:nvSpPr>
            <p:cNvPr id="124" name="Google Shape;124;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1.</a:t>
              </a:r>
              <a:endParaRPr sz="2500">
                <a:solidFill>
                  <a:schemeClr val="dk1"/>
                </a:solidFill>
                <a:latin typeface="Muli"/>
                <a:ea typeface="Muli"/>
                <a:cs typeface="Muli"/>
                <a:sym typeface="Muli"/>
              </a:endParaRPr>
            </a:p>
          </p:txBody>
        </p:sp>
      </p:grpSp>
      <p:sp>
        <p:nvSpPr>
          <p:cNvPr id="126" name="Google Shape;126;p16"/>
          <p:cNvSpPr txBox="1"/>
          <p:nvPr/>
        </p:nvSpPr>
        <p:spPr>
          <a:xfrm>
            <a:off x="3892729" y="3500293"/>
            <a:ext cx="10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27" name="Google Shape;127;p16"/>
          <p:cNvSpPr txBox="1"/>
          <p:nvPr/>
        </p:nvSpPr>
        <p:spPr>
          <a:xfrm>
            <a:off x="2438425" y="910600"/>
            <a:ext cx="378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¿Cuáles </a:t>
            </a:r>
            <a:r>
              <a:rPr b="1" lang="en-US" sz="1300">
                <a:solidFill>
                  <a:schemeClr val="dk1"/>
                </a:solidFill>
                <a:latin typeface="Calibri"/>
                <a:ea typeface="Calibri"/>
                <a:cs typeface="Calibri"/>
                <a:sym typeface="Calibri"/>
              </a:rPr>
              <a:t>skill </a:t>
            </a:r>
            <a:r>
              <a:rPr lang="en-US" sz="1300">
                <a:solidFill>
                  <a:schemeClr val="dk1"/>
                </a:solidFill>
                <a:latin typeface="Calibri"/>
                <a:ea typeface="Calibri"/>
                <a:cs typeface="Calibri"/>
                <a:sym typeface="Calibri"/>
              </a:rPr>
              <a:t>conforman el programa?</a:t>
            </a:r>
            <a:endParaRPr sz="1300">
              <a:solidFill>
                <a:schemeClr val="dk1"/>
              </a:solidFill>
              <a:latin typeface="Calibri"/>
              <a:ea typeface="Calibri"/>
              <a:cs typeface="Calibri"/>
              <a:sym typeface="Calibri"/>
            </a:endParaRPr>
          </a:p>
        </p:txBody>
      </p:sp>
      <p:sp>
        <p:nvSpPr>
          <p:cNvPr id="128" name="Google Shape;128;p16"/>
          <p:cNvSpPr/>
          <p:nvPr/>
        </p:nvSpPr>
        <p:spPr>
          <a:xfrm>
            <a:off x="6899925"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Programación Orientada a Objetos</a:t>
            </a:r>
            <a:endParaRPr sz="1100">
              <a:latin typeface="Muli"/>
              <a:ea typeface="Muli"/>
              <a:cs typeface="Muli"/>
              <a:sym typeface="Muli"/>
            </a:endParaRPr>
          </a:p>
        </p:txBody>
      </p:sp>
      <p:grpSp>
        <p:nvGrpSpPr>
          <p:cNvPr id="129" name="Google Shape;129;p16"/>
          <p:cNvGrpSpPr/>
          <p:nvPr/>
        </p:nvGrpSpPr>
        <p:grpSpPr>
          <a:xfrm>
            <a:off x="7445027" y="2449515"/>
            <a:ext cx="752187" cy="731966"/>
            <a:chOff x="3521700" y="2434800"/>
            <a:chExt cx="805167" cy="800400"/>
          </a:xfrm>
        </p:grpSpPr>
        <p:sp>
          <p:nvSpPr>
            <p:cNvPr id="130" name="Google Shape;130;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3.</a:t>
              </a:r>
              <a:endParaRPr sz="2500">
                <a:solidFill>
                  <a:schemeClr val="dk1"/>
                </a:solidFill>
                <a:latin typeface="Muli"/>
                <a:ea typeface="Muli"/>
                <a:cs typeface="Muli"/>
                <a:sym typeface="Muli"/>
              </a:endParaRPr>
            </a:p>
          </p:txBody>
        </p:sp>
      </p:grpSp>
      <p:sp>
        <p:nvSpPr>
          <p:cNvPr id="132" name="Google Shape;132;p16"/>
          <p:cNvSpPr/>
          <p:nvPr/>
        </p:nvSpPr>
        <p:spPr>
          <a:xfrm>
            <a:off x="930545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Proyecto Individual</a:t>
            </a:r>
            <a:endParaRPr sz="1100">
              <a:latin typeface="Muli"/>
              <a:ea typeface="Muli"/>
              <a:cs typeface="Muli"/>
              <a:sym typeface="Muli"/>
            </a:endParaRPr>
          </a:p>
        </p:txBody>
      </p:sp>
      <p:sp>
        <p:nvSpPr>
          <p:cNvPr id="133" name="Google Shape;133;p16"/>
          <p:cNvSpPr/>
          <p:nvPr/>
        </p:nvSpPr>
        <p:spPr>
          <a:xfrm>
            <a:off x="434201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Java</a:t>
            </a:r>
            <a:endParaRPr sz="1100">
              <a:latin typeface="Muli"/>
              <a:ea typeface="Muli"/>
              <a:cs typeface="Muli"/>
              <a:sym typeface="Muli"/>
            </a:endParaRPr>
          </a:p>
        </p:txBody>
      </p:sp>
      <p:grpSp>
        <p:nvGrpSpPr>
          <p:cNvPr id="134" name="Google Shape;134;p16"/>
          <p:cNvGrpSpPr/>
          <p:nvPr/>
        </p:nvGrpSpPr>
        <p:grpSpPr>
          <a:xfrm>
            <a:off x="4887114" y="6100321"/>
            <a:ext cx="752187" cy="731966"/>
            <a:chOff x="3521700" y="2434800"/>
            <a:chExt cx="805167" cy="800400"/>
          </a:xfrm>
        </p:grpSpPr>
        <p:sp>
          <p:nvSpPr>
            <p:cNvPr id="135" name="Google Shape;135;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2.</a:t>
              </a:r>
              <a:endParaRPr sz="2500">
                <a:solidFill>
                  <a:schemeClr val="dk1"/>
                </a:solidFill>
                <a:latin typeface="Muli"/>
                <a:ea typeface="Muli"/>
                <a:cs typeface="Muli"/>
                <a:sym typeface="Muli"/>
              </a:endParaRPr>
            </a:p>
          </p:txBody>
        </p:sp>
      </p:grpSp>
      <p:cxnSp>
        <p:nvCxnSpPr>
          <p:cNvPr id="137" name="Google Shape;137;p16"/>
          <p:cNvCxnSpPr>
            <a:stCxn id="122" idx="3"/>
            <a:endCxn id="133" idx="0"/>
          </p:cNvCxnSpPr>
          <p:nvPr/>
        </p:nvCxnSpPr>
        <p:spPr>
          <a:xfrm>
            <a:off x="3774600" y="4049535"/>
            <a:ext cx="1486500" cy="603000"/>
          </a:xfrm>
          <a:prstGeom prst="bentConnector2">
            <a:avLst/>
          </a:prstGeom>
          <a:noFill/>
          <a:ln cap="flat" cmpd="sng" w="9525">
            <a:solidFill>
              <a:srgbClr val="B7B7B7"/>
            </a:solidFill>
            <a:prstDash val="dash"/>
            <a:round/>
            <a:headEnd len="med" w="med" type="none"/>
            <a:tailEnd len="med" w="med" type="stealth"/>
          </a:ln>
        </p:spPr>
      </p:cxnSp>
      <p:cxnSp>
        <p:nvCxnSpPr>
          <p:cNvPr id="138" name="Google Shape;138;p16"/>
          <p:cNvCxnSpPr>
            <a:stCxn id="133" idx="3"/>
            <a:endCxn id="128" idx="2"/>
          </p:cNvCxnSpPr>
          <p:nvPr/>
        </p:nvCxnSpPr>
        <p:spPr>
          <a:xfrm flipH="1" rot="10800000">
            <a:off x="6180113" y="4578006"/>
            <a:ext cx="1638900" cy="603000"/>
          </a:xfrm>
          <a:prstGeom prst="bentConnector2">
            <a:avLst/>
          </a:prstGeom>
          <a:noFill/>
          <a:ln cap="flat" cmpd="sng" w="9525">
            <a:solidFill>
              <a:srgbClr val="B7B7B7"/>
            </a:solidFill>
            <a:prstDash val="dash"/>
            <a:round/>
            <a:headEnd len="med" w="med" type="none"/>
            <a:tailEnd len="med" w="med" type="stealth"/>
          </a:ln>
        </p:spPr>
      </p:cxnSp>
      <p:cxnSp>
        <p:nvCxnSpPr>
          <p:cNvPr id="139" name="Google Shape;139;p16"/>
          <p:cNvCxnSpPr>
            <a:stCxn id="128" idx="3"/>
            <a:endCxn id="132" idx="0"/>
          </p:cNvCxnSpPr>
          <p:nvPr/>
        </p:nvCxnSpPr>
        <p:spPr>
          <a:xfrm>
            <a:off x="8738025" y="4049535"/>
            <a:ext cx="1486500" cy="603000"/>
          </a:xfrm>
          <a:prstGeom prst="bentConnector2">
            <a:avLst/>
          </a:prstGeom>
          <a:noFill/>
          <a:ln cap="flat" cmpd="sng" w="9525">
            <a:solidFill>
              <a:srgbClr val="B7B7B7"/>
            </a:solidFill>
            <a:prstDash val="dash"/>
            <a:round/>
            <a:headEnd len="med" w="med" type="none"/>
            <a:tailEnd len="med" w="med" type="stealth"/>
          </a:ln>
        </p:spPr>
      </p:cxnSp>
      <p:grpSp>
        <p:nvGrpSpPr>
          <p:cNvPr id="140" name="Google Shape;140;p16"/>
          <p:cNvGrpSpPr/>
          <p:nvPr/>
        </p:nvGrpSpPr>
        <p:grpSpPr>
          <a:xfrm>
            <a:off x="9850554" y="6100321"/>
            <a:ext cx="752187" cy="731966"/>
            <a:chOff x="3521700" y="2434800"/>
            <a:chExt cx="805167" cy="800400"/>
          </a:xfrm>
        </p:grpSpPr>
        <p:sp>
          <p:nvSpPr>
            <p:cNvPr id="141" name="Google Shape;141;p16"/>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4.</a:t>
              </a:r>
              <a:endParaRPr sz="2500">
                <a:solidFill>
                  <a:schemeClr val="dk1"/>
                </a:solidFill>
                <a:latin typeface="Muli"/>
                <a:ea typeface="Muli"/>
                <a:cs typeface="Muli"/>
                <a:sym typeface="Muli"/>
              </a:endParaRPr>
            </a:p>
          </p:txBody>
        </p:sp>
      </p:grpSp>
      <p:cxnSp>
        <p:nvCxnSpPr>
          <p:cNvPr id="143" name="Google Shape;143;p16"/>
          <p:cNvCxnSpPr>
            <a:stCxn id="124" idx="4"/>
            <a:endCxn id="122" idx="0"/>
          </p:cNvCxnSpPr>
          <p:nvPr/>
        </p:nvCxnSpPr>
        <p:spPr>
          <a:xfrm>
            <a:off x="2855467" y="3181481"/>
            <a:ext cx="0" cy="339600"/>
          </a:xfrm>
          <a:prstGeom prst="straightConnector1">
            <a:avLst/>
          </a:prstGeom>
          <a:noFill/>
          <a:ln cap="flat" cmpd="sng" w="9525">
            <a:solidFill>
              <a:srgbClr val="33B7EE"/>
            </a:solidFill>
            <a:prstDash val="solid"/>
            <a:round/>
            <a:headEnd len="med" w="med" type="none"/>
            <a:tailEnd len="med" w="med" type="none"/>
          </a:ln>
        </p:spPr>
      </p:cxnSp>
      <p:cxnSp>
        <p:nvCxnSpPr>
          <p:cNvPr id="144" name="Google Shape;144;p16"/>
          <p:cNvCxnSpPr>
            <a:stCxn id="130" idx="4"/>
            <a:endCxn id="128" idx="0"/>
          </p:cNvCxnSpPr>
          <p:nvPr/>
        </p:nvCxnSpPr>
        <p:spPr>
          <a:xfrm>
            <a:off x="7818893" y="3181481"/>
            <a:ext cx="0" cy="339600"/>
          </a:xfrm>
          <a:prstGeom prst="straightConnector1">
            <a:avLst/>
          </a:prstGeom>
          <a:noFill/>
          <a:ln cap="flat" cmpd="sng" w="9525">
            <a:solidFill>
              <a:srgbClr val="33B7EE"/>
            </a:solidFill>
            <a:prstDash val="solid"/>
            <a:round/>
            <a:headEnd len="med" w="med" type="none"/>
            <a:tailEnd len="med" w="med" type="none"/>
          </a:ln>
        </p:spPr>
      </p:cxnSp>
      <p:sp>
        <p:nvSpPr>
          <p:cNvPr id="145" name="Google Shape;145;p16"/>
          <p:cNvSpPr txBox="1"/>
          <p:nvPr/>
        </p:nvSpPr>
        <p:spPr>
          <a:xfrm>
            <a:off x="6745212" y="5181000"/>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Level Up!🚀</a:t>
            </a:r>
            <a:endParaRPr>
              <a:latin typeface="Calibri"/>
              <a:ea typeface="Calibri"/>
              <a:cs typeface="Calibri"/>
              <a:sym typeface="Calibri"/>
            </a:endParaRPr>
          </a:p>
        </p:txBody>
      </p:sp>
      <p:sp>
        <p:nvSpPr>
          <p:cNvPr id="146" name="Google Shape;146;p16"/>
          <p:cNvSpPr txBox="1"/>
          <p:nvPr/>
        </p:nvSpPr>
        <p:spPr>
          <a:xfrm>
            <a:off x="10377624" y="5801488"/>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level🥇</a:t>
            </a:r>
            <a:endParaRPr>
              <a:latin typeface="Calibri"/>
              <a:ea typeface="Calibri"/>
              <a:cs typeface="Calibri"/>
              <a:sym typeface="Calibri"/>
            </a:endParaRPr>
          </a:p>
        </p:txBody>
      </p:sp>
      <p:cxnSp>
        <p:nvCxnSpPr>
          <p:cNvPr id="147" name="Google Shape;147;p16"/>
          <p:cNvCxnSpPr/>
          <p:nvPr/>
        </p:nvCxnSpPr>
        <p:spPr>
          <a:xfrm>
            <a:off x="5261086" y="5735306"/>
            <a:ext cx="0" cy="339300"/>
          </a:xfrm>
          <a:prstGeom prst="straightConnector1">
            <a:avLst/>
          </a:prstGeom>
          <a:noFill/>
          <a:ln cap="flat" cmpd="sng" w="9525">
            <a:solidFill>
              <a:srgbClr val="33B7EE"/>
            </a:solidFill>
            <a:prstDash val="solid"/>
            <a:round/>
            <a:headEnd len="med" w="med" type="none"/>
            <a:tailEnd len="med" w="med" type="none"/>
          </a:ln>
        </p:spPr>
      </p:cxnSp>
      <p:cxnSp>
        <p:nvCxnSpPr>
          <p:cNvPr id="148" name="Google Shape;148;p16"/>
          <p:cNvCxnSpPr/>
          <p:nvPr/>
        </p:nvCxnSpPr>
        <p:spPr>
          <a:xfrm>
            <a:off x="10226661" y="5735293"/>
            <a:ext cx="0" cy="339300"/>
          </a:xfrm>
          <a:prstGeom prst="straightConnector1">
            <a:avLst/>
          </a:prstGeom>
          <a:noFill/>
          <a:ln cap="flat" cmpd="sng" w="9525">
            <a:solidFill>
              <a:srgbClr val="33B7E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17"/>
          <p:cNvSpPr txBox="1"/>
          <p:nvPr/>
        </p:nvSpPr>
        <p:spPr>
          <a:xfrm>
            <a:off x="2612200" y="2705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REPASO CLASE ANTERIOR</a:t>
            </a:r>
            <a:endParaRPr sz="4000">
              <a:solidFill>
                <a:schemeClr val="dk1"/>
              </a:solidFill>
              <a:latin typeface="Muli"/>
              <a:ea typeface="Muli"/>
              <a:cs typeface="Muli"/>
              <a:sym typeface="Muli"/>
            </a:endParaRPr>
          </a:p>
        </p:txBody>
      </p:sp>
      <p:sp>
        <p:nvSpPr>
          <p:cNvPr id="154" name="Google Shape;154;p17"/>
          <p:cNvSpPr txBox="1"/>
          <p:nvPr/>
        </p:nvSpPr>
        <p:spPr>
          <a:xfrm>
            <a:off x="2684850" y="9283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55" name="Google Shape;155;p17"/>
          <p:cNvSpPr txBox="1"/>
          <p:nvPr/>
        </p:nvSpPr>
        <p:spPr>
          <a:xfrm>
            <a:off x="3620025" y="3148063"/>
            <a:ext cx="5674800" cy="13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En la clase anterior trabajamos 📚:</a:t>
            </a:r>
            <a:endParaRPr sz="2000">
              <a:solidFill>
                <a:schemeClr val="dk1"/>
              </a:solidFill>
              <a:latin typeface="Muli"/>
              <a:ea typeface="Muli"/>
              <a:cs typeface="Muli"/>
              <a:sym typeface="Muli"/>
            </a:endParaRPr>
          </a:p>
          <a:p>
            <a:pPr indent="-355600" lvl="0" marL="457200" rtl="0" algn="l">
              <a:spcBef>
                <a:spcPts val="1000"/>
              </a:spcBef>
              <a:spcAft>
                <a:spcPts val="0"/>
              </a:spcAft>
              <a:buClr>
                <a:srgbClr val="5EBEEC"/>
              </a:buClr>
              <a:buSzPts val="2000"/>
              <a:buFont typeface="Muli"/>
              <a:buChar char="✓"/>
            </a:pPr>
            <a:r>
              <a:rPr i="1" lang="en-US" sz="2000">
                <a:solidFill>
                  <a:schemeClr val="dk1"/>
                </a:solidFill>
                <a:latin typeface="Muli"/>
                <a:ea typeface="Muli"/>
                <a:cs typeface="Muli"/>
                <a:sym typeface="Muli"/>
              </a:rPr>
              <a:t>Funciones</a:t>
            </a:r>
            <a:endParaRPr i="1" sz="2000">
              <a:solidFill>
                <a:schemeClr val="dk1"/>
              </a:solidFill>
              <a:latin typeface="Muli"/>
              <a:ea typeface="Muli"/>
              <a:cs typeface="Muli"/>
              <a:sym typeface="Muli"/>
            </a:endParaRPr>
          </a:p>
          <a:p>
            <a:pPr indent="-355600" lvl="0" marL="457200" rtl="0" algn="l">
              <a:spcBef>
                <a:spcPts val="1000"/>
              </a:spcBef>
              <a:spcAft>
                <a:spcPts val="1000"/>
              </a:spcAft>
              <a:buClr>
                <a:srgbClr val="5EBEEC"/>
              </a:buClr>
              <a:buSzPts val="2000"/>
              <a:buFont typeface="Muli"/>
              <a:buChar char="✓"/>
            </a:pPr>
            <a:r>
              <a:rPr i="1" lang="en-US" sz="2000">
                <a:solidFill>
                  <a:schemeClr val="dk1"/>
                </a:solidFill>
                <a:latin typeface="Muli"/>
                <a:ea typeface="Muli"/>
                <a:cs typeface="Muli"/>
                <a:sym typeface="Muli"/>
              </a:rPr>
              <a:t>Procedimientos</a:t>
            </a:r>
            <a:endParaRPr i="1" sz="2000">
              <a:solidFill>
                <a:schemeClr val="dk1"/>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8"/>
          <p:cNvSpPr txBox="1"/>
          <p:nvPr/>
        </p:nvSpPr>
        <p:spPr>
          <a:xfrm>
            <a:off x="2758025" y="291475"/>
            <a:ext cx="66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LEARNING PATHWAY</a:t>
            </a:r>
            <a:endParaRPr sz="4000">
              <a:solidFill>
                <a:schemeClr val="dk1"/>
              </a:solidFill>
              <a:latin typeface="Muli"/>
              <a:ea typeface="Muli"/>
              <a:cs typeface="Muli"/>
              <a:sym typeface="Muli"/>
            </a:endParaRPr>
          </a:p>
        </p:txBody>
      </p:sp>
      <p:sp>
        <p:nvSpPr>
          <p:cNvPr id="161" name="Google Shape;161;p18"/>
          <p:cNvSpPr/>
          <p:nvPr/>
        </p:nvSpPr>
        <p:spPr>
          <a:xfrm>
            <a:off x="1957625" y="4621427"/>
            <a:ext cx="2358600" cy="606300"/>
          </a:xfrm>
          <a:prstGeom prst="roundRect">
            <a:avLst>
              <a:gd fmla="val 16667" name="adj"/>
            </a:avLst>
          </a:prstGeom>
          <a:solidFill>
            <a:srgbClr val="5EBE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Muli"/>
                <a:ea typeface="Muli"/>
                <a:cs typeface="Muli"/>
                <a:sym typeface="Muli"/>
              </a:rPr>
              <a:t>El Entorno Java para la programación</a:t>
            </a:r>
            <a:endParaRPr b="1" sz="1600">
              <a:latin typeface="Muli"/>
              <a:ea typeface="Muli"/>
              <a:cs typeface="Muli"/>
              <a:sym typeface="Muli"/>
            </a:endParaRPr>
          </a:p>
        </p:txBody>
      </p:sp>
      <p:sp>
        <p:nvSpPr>
          <p:cNvPr id="162" name="Google Shape;162;p18"/>
          <p:cNvSpPr txBox="1"/>
          <p:nvPr/>
        </p:nvSpPr>
        <p:spPr>
          <a:xfrm>
            <a:off x="1957613" y="5389050"/>
            <a:ext cx="167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Variables en Java.</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Tipos de datos en Java.</a:t>
            </a:r>
            <a:endParaRPr>
              <a:latin typeface="Calibri"/>
              <a:ea typeface="Calibri"/>
              <a:cs typeface="Calibri"/>
              <a:sym typeface="Calibri"/>
            </a:endParaRPr>
          </a:p>
        </p:txBody>
      </p:sp>
      <p:grpSp>
        <p:nvGrpSpPr>
          <p:cNvPr id="163" name="Google Shape;163;p18"/>
          <p:cNvGrpSpPr/>
          <p:nvPr/>
        </p:nvGrpSpPr>
        <p:grpSpPr>
          <a:xfrm>
            <a:off x="1957625" y="2998025"/>
            <a:ext cx="800400" cy="800400"/>
            <a:chOff x="3521700" y="2434800"/>
            <a:chExt cx="800400" cy="800400"/>
          </a:xfrm>
        </p:grpSpPr>
        <p:sp>
          <p:nvSpPr>
            <p:cNvPr id="164" name="Google Shape;164;p18"/>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3598500" y="2557950"/>
              <a:ext cx="6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Muli"/>
                  <a:ea typeface="Muli"/>
                  <a:cs typeface="Muli"/>
                  <a:sym typeface="Muli"/>
                </a:rPr>
                <a:t>  2</a:t>
              </a:r>
              <a:endParaRPr sz="4000">
                <a:solidFill>
                  <a:schemeClr val="dk1"/>
                </a:solidFill>
                <a:latin typeface="Muli"/>
                <a:ea typeface="Muli"/>
                <a:cs typeface="Muli"/>
                <a:sym typeface="Muli"/>
              </a:endParaRPr>
            </a:p>
          </p:txBody>
        </p:sp>
      </p:grpSp>
      <p:cxnSp>
        <p:nvCxnSpPr>
          <p:cNvPr id="166" name="Google Shape;166;p18"/>
          <p:cNvCxnSpPr/>
          <p:nvPr/>
        </p:nvCxnSpPr>
        <p:spPr>
          <a:xfrm>
            <a:off x="2357825" y="3751475"/>
            <a:ext cx="0" cy="841500"/>
          </a:xfrm>
          <a:prstGeom prst="straightConnector1">
            <a:avLst/>
          </a:prstGeom>
          <a:noFill/>
          <a:ln cap="flat" cmpd="sng" w="9525">
            <a:solidFill>
              <a:srgbClr val="33B7EE"/>
            </a:solidFill>
            <a:prstDash val="solid"/>
            <a:round/>
            <a:headEnd len="med" w="med" type="none"/>
            <a:tailEnd len="med" w="med" type="none"/>
          </a:ln>
        </p:spPr>
      </p:cxnSp>
      <p:cxnSp>
        <p:nvCxnSpPr>
          <p:cNvPr id="167" name="Google Shape;167;p18"/>
          <p:cNvCxnSpPr>
            <a:stCxn id="161" idx="3"/>
            <a:endCxn id="168" idx="1"/>
          </p:cNvCxnSpPr>
          <p:nvPr/>
        </p:nvCxnSpPr>
        <p:spPr>
          <a:xfrm flipH="1" rot="10800000">
            <a:off x="4316225" y="3758177"/>
            <a:ext cx="1853400" cy="1166400"/>
          </a:xfrm>
          <a:prstGeom prst="bentConnector3">
            <a:avLst>
              <a:gd fmla="val 49999" name="adj1"/>
            </a:avLst>
          </a:prstGeom>
          <a:noFill/>
          <a:ln cap="flat" cmpd="sng" w="9525">
            <a:solidFill>
              <a:srgbClr val="B7B7B7"/>
            </a:solidFill>
            <a:prstDash val="dash"/>
            <a:round/>
            <a:headEnd len="med" w="med" type="none"/>
            <a:tailEnd len="med" w="med" type="stealth"/>
          </a:ln>
        </p:spPr>
      </p:cxnSp>
      <p:sp>
        <p:nvSpPr>
          <p:cNvPr id="169" name="Google Shape;169;p18"/>
          <p:cNvSpPr txBox="1"/>
          <p:nvPr/>
        </p:nvSpPr>
        <p:spPr>
          <a:xfrm>
            <a:off x="2830645" y="3198113"/>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70" name="Google Shape;170;p18"/>
          <p:cNvSpPr txBox="1"/>
          <p:nvPr/>
        </p:nvSpPr>
        <p:spPr>
          <a:xfrm>
            <a:off x="2816150" y="817875"/>
            <a:ext cx="384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¿Sobre qué temas trabajaremos?</a:t>
            </a:r>
            <a:endParaRPr sz="1300">
              <a:solidFill>
                <a:schemeClr val="dk1"/>
              </a:solidFill>
              <a:latin typeface="Calibri"/>
              <a:ea typeface="Calibri"/>
              <a:cs typeface="Calibri"/>
              <a:sym typeface="Calibri"/>
            </a:endParaRPr>
          </a:p>
        </p:txBody>
      </p:sp>
      <p:sp>
        <p:nvSpPr>
          <p:cNvPr id="168" name="Google Shape;168;p18"/>
          <p:cNvSpPr/>
          <p:nvPr/>
        </p:nvSpPr>
        <p:spPr>
          <a:xfrm>
            <a:off x="6169575" y="3455002"/>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chemeClr val="dk1"/>
                </a:solidFill>
                <a:latin typeface="Muli"/>
                <a:ea typeface="Muli"/>
                <a:cs typeface="Muli"/>
                <a:sym typeface="Muli"/>
              </a:rPr>
              <a:t>Variables</a:t>
            </a:r>
            <a:endParaRPr sz="1300">
              <a:latin typeface="Muli"/>
              <a:ea typeface="Muli"/>
              <a:cs typeface="Muli"/>
              <a:sym typeface="Muli"/>
            </a:endParaRPr>
          </a:p>
        </p:txBody>
      </p:sp>
      <p:sp>
        <p:nvSpPr>
          <p:cNvPr id="171" name="Google Shape;171;p18"/>
          <p:cNvSpPr/>
          <p:nvPr/>
        </p:nvSpPr>
        <p:spPr>
          <a:xfrm>
            <a:off x="6169575" y="5231027"/>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300">
                <a:solidFill>
                  <a:schemeClr val="dk1"/>
                </a:solidFill>
                <a:latin typeface="Muli"/>
                <a:ea typeface="Muli"/>
                <a:cs typeface="Muli"/>
                <a:sym typeface="Muli"/>
              </a:rPr>
              <a:t>Tipos de datos</a:t>
            </a:r>
            <a:endParaRPr sz="1300">
              <a:latin typeface="Muli"/>
              <a:ea typeface="Muli"/>
              <a:cs typeface="Muli"/>
              <a:sym typeface="Muli"/>
            </a:endParaRPr>
          </a:p>
        </p:txBody>
      </p:sp>
      <p:cxnSp>
        <p:nvCxnSpPr>
          <p:cNvPr id="172" name="Google Shape;172;p18"/>
          <p:cNvCxnSpPr>
            <a:stCxn id="161" idx="3"/>
            <a:endCxn id="171" idx="1"/>
          </p:cNvCxnSpPr>
          <p:nvPr/>
        </p:nvCxnSpPr>
        <p:spPr>
          <a:xfrm>
            <a:off x="4316225" y="4924577"/>
            <a:ext cx="1853400" cy="609600"/>
          </a:xfrm>
          <a:prstGeom prst="bentConnector3">
            <a:avLst>
              <a:gd fmla="val 49999" name="adj1"/>
            </a:avLst>
          </a:prstGeom>
          <a:noFill/>
          <a:ln cap="flat" cmpd="sng" w="9525">
            <a:solidFill>
              <a:srgbClr val="B7B7B7"/>
            </a:solidFill>
            <a:prstDash val="dash"/>
            <a:round/>
            <a:headEnd len="med" w="med" type="none"/>
            <a:tailEnd len="med" w="med" type="stealth"/>
          </a:ln>
        </p:spPr>
      </p:cxnSp>
      <p:sp>
        <p:nvSpPr>
          <p:cNvPr id="173" name="Google Shape;173;p18"/>
          <p:cNvSpPr/>
          <p:nvPr/>
        </p:nvSpPr>
        <p:spPr>
          <a:xfrm>
            <a:off x="9527925" y="3455000"/>
            <a:ext cx="1748700" cy="6063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chemeClr val="dk1"/>
                </a:solidFill>
                <a:latin typeface="Muli"/>
                <a:ea typeface="Muli"/>
                <a:cs typeface="Muli"/>
                <a:sym typeface="Muli"/>
              </a:rPr>
              <a:t>Variables en Java</a:t>
            </a:r>
            <a:endParaRPr sz="1300">
              <a:latin typeface="Muli"/>
              <a:ea typeface="Muli"/>
              <a:cs typeface="Muli"/>
              <a:sym typeface="Muli"/>
            </a:endParaRPr>
          </a:p>
        </p:txBody>
      </p:sp>
      <p:sp>
        <p:nvSpPr>
          <p:cNvPr id="174" name="Google Shape;174;p18"/>
          <p:cNvSpPr/>
          <p:nvPr/>
        </p:nvSpPr>
        <p:spPr>
          <a:xfrm>
            <a:off x="9527925" y="5231025"/>
            <a:ext cx="1748700" cy="6063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300">
                <a:solidFill>
                  <a:schemeClr val="dk1"/>
                </a:solidFill>
                <a:latin typeface="Muli"/>
                <a:ea typeface="Muli"/>
                <a:cs typeface="Muli"/>
                <a:sym typeface="Muli"/>
              </a:rPr>
              <a:t>Datos numéricos</a:t>
            </a:r>
            <a:endParaRPr sz="1300">
              <a:latin typeface="Muli"/>
              <a:ea typeface="Muli"/>
              <a:cs typeface="Muli"/>
              <a:sym typeface="Muli"/>
            </a:endParaRPr>
          </a:p>
        </p:txBody>
      </p:sp>
      <p:cxnSp>
        <p:nvCxnSpPr>
          <p:cNvPr id="175" name="Google Shape;175;p18"/>
          <p:cNvCxnSpPr>
            <a:stCxn id="168" idx="3"/>
            <a:endCxn id="173" idx="1"/>
          </p:cNvCxnSpPr>
          <p:nvPr/>
        </p:nvCxnSpPr>
        <p:spPr>
          <a:xfrm>
            <a:off x="8528175" y="3758152"/>
            <a:ext cx="999900" cy="600"/>
          </a:xfrm>
          <a:prstGeom prst="bentConnector3">
            <a:avLst>
              <a:gd fmla="val 49992" name="adj1"/>
            </a:avLst>
          </a:prstGeom>
          <a:noFill/>
          <a:ln cap="flat" cmpd="sng" w="9525">
            <a:solidFill>
              <a:srgbClr val="B7B7B7"/>
            </a:solidFill>
            <a:prstDash val="dash"/>
            <a:round/>
            <a:headEnd len="med" w="med" type="none"/>
            <a:tailEnd len="med" w="med" type="stealth"/>
          </a:ln>
        </p:spPr>
      </p:cxnSp>
      <p:cxnSp>
        <p:nvCxnSpPr>
          <p:cNvPr id="176" name="Google Shape;176;p18"/>
          <p:cNvCxnSpPr>
            <a:stCxn id="171" idx="3"/>
            <a:endCxn id="174" idx="1"/>
          </p:cNvCxnSpPr>
          <p:nvPr/>
        </p:nvCxnSpPr>
        <p:spPr>
          <a:xfrm>
            <a:off x="8528175" y="5534177"/>
            <a:ext cx="999900" cy="600"/>
          </a:xfrm>
          <a:prstGeom prst="bentConnector3">
            <a:avLst>
              <a:gd fmla="val 49992" name="adj1"/>
            </a:avLst>
          </a:prstGeom>
          <a:noFill/>
          <a:ln cap="flat" cmpd="sng" w="9525">
            <a:solidFill>
              <a:srgbClr val="B7B7B7"/>
            </a:solidFill>
            <a:prstDash val="dash"/>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19"/>
          <p:cNvSpPr txBox="1"/>
          <p:nvPr/>
        </p:nvSpPr>
        <p:spPr>
          <a:xfrm>
            <a:off x="2609000" y="233050"/>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OBJETIVOS DE APRENDIZAJE</a:t>
            </a:r>
            <a:endParaRPr sz="4000">
              <a:solidFill>
                <a:schemeClr val="dk1"/>
              </a:solidFill>
              <a:latin typeface="Muli"/>
              <a:ea typeface="Muli"/>
              <a:cs typeface="Muli"/>
              <a:sym typeface="Muli"/>
            </a:endParaRPr>
          </a:p>
        </p:txBody>
      </p:sp>
      <p:sp>
        <p:nvSpPr>
          <p:cNvPr id="182" name="Google Shape;182;p19"/>
          <p:cNvSpPr txBox="1"/>
          <p:nvPr/>
        </p:nvSpPr>
        <p:spPr>
          <a:xfrm>
            <a:off x="2681650" y="89085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a:t>
            </a:r>
            <a:r>
              <a:rPr lang="en-US" sz="1300">
                <a:solidFill>
                  <a:schemeClr val="dk1"/>
                </a:solidFill>
                <a:latin typeface="Calibri"/>
                <a:ea typeface="Calibri"/>
                <a:cs typeface="Calibri"/>
                <a:sym typeface="Calibri"/>
              </a:rPr>
              <a:t>Qué aprenderemos?</a:t>
            </a:r>
            <a:endParaRPr sz="1300">
              <a:solidFill>
                <a:schemeClr val="dk1"/>
              </a:solidFill>
              <a:latin typeface="Calibri"/>
              <a:ea typeface="Calibri"/>
              <a:cs typeface="Calibri"/>
              <a:sym typeface="Calibri"/>
            </a:endParaRPr>
          </a:p>
        </p:txBody>
      </p:sp>
      <p:sp>
        <p:nvSpPr>
          <p:cNvPr id="183" name="Google Shape;183;p19"/>
          <p:cNvSpPr txBox="1"/>
          <p:nvPr/>
        </p:nvSpPr>
        <p:spPr>
          <a:xfrm>
            <a:off x="3807750" y="3244463"/>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chemeClr val="dk1"/>
                </a:solidFill>
                <a:latin typeface="Muli"/>
                <a:ea typeface="Muli"/>
                <a:cs typeface="Muli"/>
                <a:sym typeface="Muli"/>
              </a:rPr>
              <a:t>Reconocer la implementación de las variables en Java</a:t>
            </a:r>
            <a:endParaRPr b="1" i="1" sz="2000">
              <a:solidFill>
                <a:schemeClr val="dk1"/>
              </a:solidFill>
              <a:latin typeface="Muli"/>
              <a:ea typeface="Muli"/>
              <a:cs typeface="Muli"/>
              <a:sym typeface="Muli"/>
            </a:endParaRPr>
          </a:p>
        </p:txBody>
      </p:sp>
      <p:sp>
        <p:nvSpPr>
          <p:cNvPr id="184" name="Google Shape;184;p19"/>
          <p:cNvSpPr txBox="1"/>
          <p:nvPr/>
        </p:nvSpPr>
        <p:spPr>
          <a:xfrm>
            <a:off x="3807750" y="4089475"/>
            <a:ext cx="493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US" sz="2000">
                <a:solidFill>
                  <a:schemeClr val="dk1"/>
                </a:solidFill>
                <a:latin typeface="Muli"/>
                <a:ea typeface="Muli"/>
                <a:cs typeface="Muli"/>
                <a:sym typeface="Muli"/>
              </a:rPr>
              <a:t>Comprender el alcance de los tipos de datos en Java</a:t>
            </a:r>
            <a:endParaRPr b="1" sz="2000">
              <a:latin typeface="Muli"/>
              <a:ea typeface="Muli"/>
              <a:cs typeface="Muli"/>
              <a:sym typeface="Muli"/>
            </a:endParaRPr>
          </a:p>
        </p:txBody>
      </p:sp>
      <p:cxnSp>
        <p:nvCxnSpPr>
          <p:cNvPr id="185" name="Google Shape;185;p19"/>
          <p:cNvCxnSpPr>
            <a:stCxn id="186" idx="2"/>
          </p:cNvCxnSpPr>
          <p:nvPr/>
        </p:nvCxnSpPr>
        <p:spPr>
          <a:xfrm flipH="1">
            <a:off x="3201072" y="3676349"/>
            <a:ext cx="32400" cy="1162500"/>
          </a:xfrm>
          <a:prstGeom prst="straightConnector1">
            <a:avLst/>
          </a:prstGeom>
          <a:noFill/>
          <a:ln cap="flat" cmpd="sng" w="76200">
            <a:solidFill>
              <a:srgbClr val="FDD015"/>
            </a:solidFill>
            <a:prstDash val="solid"/>
            <a:round/>
            <a:headEnd len="med" w="med" type="none"/>
            <a:tailEnd len="med" w="med" type="none"/>
          </a:ln>
        </p:spPr>
      </p:cxnSp>
      <p:grpSp>
        <p:nvGrpSpPr>
          <p:cNvPr id="187" name="Google Shape;187;p19"/>
          <p:cNvGrpSpPr/>
          <p:nvPr/>
        </p:nvGrpSpPr>
        <p:grpSpPr>
          <a:xfrm>
            <a:off x="2817918" y="3317958"/>
            <a:ext cx="831109" cy="716781"/>
            <a:chOff x="-1007627" y="1743900"/>
            <a:chExt cx="2655300" cy="2688600"/>
          </a:xfrm>
        </p:grpSpPr>
        <p:sp>
          <p:nvSpPr>
            <p:cNvPr id="188" name="Google Shape;188;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9"/>
          <p:cNvGrpSpPr/>
          <p:nvPr/>
        </p:nvGrpSpPr>
        <p:grpSpPr>
          <a:xfrm>
            <a:off x="2817918" y="4186691"/>
            <a:ext cx="831109" cy="716781"/>
            <a:chOff x="-1007627" y="1743900"/>
            <a:chExt cx="2655300" cy="2688600"/>
          </a:xfrm>
        </p:grpSpPr>
        <p:sp>
          <p:nvSpPr>
            <p:cNvPr id="191" name="Google Shape;191;p19"/>
            <p:cNvSpPr/>
            <p:nvPr/>
          </p:nvSpPr>
          <p:spPr>
            <a:xfrm>
              <a:off x="-744050" y="1972791"/>
              <a:ext cx="2174700" cy="2174700"/>
            </a:xfrm>
            <a:prstGeom prst="ellipse">
              <a:avLst/>
            </a:prstGeom>
            <a:solidFill>
              <a:srgbClr val="B3DD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497000" y="2219841"/>
              <a:ext cx="1680600" cy="16806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Rompehielo</a:t>
            </a:r>
            <a:r>
              <a:rPr lang="en-US" sz="4000">
                <a:solidFill>
                  <a:schemeClr val="dk1"/>
                </a:solidFill>
                <a:latin typeface="Calibri"/>
                <a:ea typeface="Calibri"/>
                <a:cs typeface="Calibri"/>
                <a:sym typeface="Calibri"/>
              </a:rPr>
              <a:t>🥶</a:t>
            </a:r>
            <a:endParaRPr sz="4000">
              <a:solidFill>
                <a:schemeClr val="dk1"/>
              </a:solidFill>
              <a:latin typeface="Muli"/>
              <a:ea typeface="Muli"/>
              <a:cs typeface="Muli"/>
              <a:sym typeface="Muli"/>
            </a:endParaRPr>
          </a:p>
        </p:txBody>
      </p:sp>
      <p:sp>
        <p:nvSpPr>
          <p:cNvPr id="199" name="Google Shape;199;p20"/>
          <p:cNvSpPr txBox="1"/>
          <p:nvPr/>
        </p:nvSpPr>
        <p:spPr>
          <a:xfrm>
            <a:off x="914425" y="2410800"/>
            <a:ext cx="109590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"Adivina el tipo de dato": 🙌</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A continuación te mostramos algunos identificadores con un valor asignado. ¡Tu misión es descubrir </a:t>
            </a:r>
            <a:r>
              <a:rPr lang="en-US" sz="2000">
                <a:solidFill>
                  <a:schemeClr val="dk1"/>
                </a:solidFill>
                <a:latin typeface="Muli"/>
                <a:ea typeface="Muli"/>
                <a:cs typeface="Muli"/>
                <a:sym typeface="Muli"/>
              </a:rPr>
              <a:t>qué</a:t>
            </a:r>
            <a:r>
              <a:rPr lang="en-US" sz="2000">
                <a:solidFill>
                  <a:schemeClr val="dk1"/>
                </a:solidFill>
                <a:latin typeface="Muli"/>
                <a:ea typeface="Muli"/>
                <a:cs typeface="Muli"/>
                <a:sym typeface="Muli"/>
              </a:rPr>
              <a:t> tipo de dato contiene!</a:t>
            </a:r>
            <a:endParaRPr sz="2000">
              <a:solidFill>
                <a:schemeClr val="dk1"/>
              </a:solidFill>
              <a:latin typeface="Muli"/>
              <a:ea typeface="Muli"/>
              <a:cs typeface="Muli"/>
              <a:sym typeface="Muli"/>
            </a:endParaRPr>
          </a:p>
        </p:txBody>
      </p:sp>
      <p:sp>
        <p:nvSpPr>
          <p:cNvPr id="200" name="Google Shape;200;p20"/>
          <p:cNvSpPr txBox="1"/>
          <p:nvPr/>
        </p:nvSpPr>
        <p:spPr>
          <a:xfrm>
            <a:off x="914425" y="4066000"/>
            <a:ext cx="109590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Los participantes deben ir escribiendo en el chat a cuál tipo de dato creen que pertenece cada variable según su valor asignado.</a:t>
            </a:r>
            <a:endParaRPr sz="2000">
              <a:solidFill>
                <a:schemeClr val="dk1"/>
              </a:solidFill>
              <a:latin typeface="Muli"/>
              <a:ea typeface="Muli"/>
              <a:cs typeface="Muli"/>
              <a:sym typeface="Mul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