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7581900" cx="13436600"/>
  <p:notesSz cx="13436600" cy="75819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99a6d6efe_0_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99a6d6efe_0_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99a6d6efe_0_148: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99a6d6efe_0_148: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7fb7976c7_0_7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7fb7976c7_0_7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7fb7976c7_0_8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7fb7976c7_0_8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7fb7976c7_0_9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7fb7976c7_0_9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7fb7976c7_0_10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7fb7976c7_0_10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7fb7976c7_0_11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7fb7976c7_0_11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01aa8c7c0_0_25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e01aa8c7c0_0_25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99a6d6efe_0_332: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99a6d6efe_0_332: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01aa8c7c0_0_3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e01aa8c7c0_0_3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99a6d6efe_0_1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99a6d6efe_0_1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99a6d6efe_0_2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e99a6d6efe_0_2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99a6d6efe_0_231: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e99a6d6efe_0_231: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99a6d6efe_0_254: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e99a6d6efe_0_254: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99a6d6efe_0_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99a6d6efe_0_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99a6d6efe_0_37: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99a6d6efe_0_37: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99a6d6efe_0_5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99a6d6efe_0_5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51" name="Google Shape;151;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7fb7976c7_0_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267fb7976c7_0_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79" name="Google Shape;179;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54" name="Shape 54"/>
        <p:cNvGrpSpPr/>
        <p:nvPr/>
      </p:nvGrpSpPr>
      <p:grpSpPr>
        <a:xfrm>
          <a:off x="0" y="0"/>
          <a:ext cx="0" cy="0"/>
          <a:chOff x="0" y="0"/>
          <a:chExt cx="0" cy="0"/>
        </a:xfrm>
      </p:grpSpPr>
      <p:sp>
        <p:nvSpPr>
          <p:cNvPr id="55" name="Google Shape;55;p11"/>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58" name="Google Shape;58;p11"/>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9" name="Google Shape;59;p11"/>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60" name="Google Shape;60;p11"/>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61" name="Google Shape;61;p11"/>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9"/>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47" name="Google Shape;47;p9"/>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48" name="Google Shape;48;p9"/>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49"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51" name="Google Shape;51;p10"/>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2" name="Google Shape;52;p10"/>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10"/>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0.png"/><Relationship Id="rId9"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1.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10.png"/><Relationship Id="rId9"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1.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0.png"/><Relationship Id="rId10"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1.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1.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1"/>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200" name="Google Shape;200;p21"/>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01" name="Google Shape;201;p21"/>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Operadores en Java</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02" name="Google Shape;202;p21"/>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03" name="Google Shape;203;p21"/>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04" name="Google Shape;204;p21"/>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2"/>
          <p:cNvSpPr txBox="1"/>
          <p:nvPr/>
        </p:nvSpPr>
        <p:spPr>
          <a:xfrm>
            <a:off x="914400" y="710000"/>
            <a:ext cx="557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Operadores en Java</a:t>
            </a:r>
            <a:endParaRPr sz="4000">
              <a:solidFill>
                <a:schemeClr val="dk1"/>
              </a:solidFill>
              <a:latin typeface="Muli"/>
              <a:ea typeface="Muli"/>
              <a:cs typeface="Muli"/>
              <a:sym typeface="Muli"/>
            </a:endParaRPr>
          </a:p>
        </p:txBody>
      </p:sp>
      <p:sp>
        <p:nvSpPr>
          <p:cNvPr id="210" name="Google Shape;210;p22"/>
          <p:cNvSpPr txBox="1"/>
          <p:nvPr/>
        </p:nvSpPr>
        <p:spPr>
          <a:xfrm>
            <a:off x="914400" y="2056825"/>
            <a:ext cx="106086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los operadores?</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programación un operador representa un símbolo que permite realizar operaciones aritméticas, relacionar elementos o hacer preguntas donde se involucra más de una condición.</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Un </a:t>
            </a:r>
            <a:r>
              <a:rPr lang="en-US" sz="2000">
                <a:solidFill>
                  <a:schemeClr val="dk1"/>
                </a:solidFill>
                <a:latin typeface="Muli"/>
                <a:ea typeface="Muli"/>
                <a:cs typeface="Muli"/>
                <a:sym typeface="Muli"/>
              </a:rPr>
              <a:t>operador lleva a cabo operaciones</a:t>
            </a:r>
            <a:r>
              <a:rPr lang="en-US" sz="2000">
                <a:solidFill>
                  <a:schemeClr val="dk1"/>
                </a:solidFill>
                <a:latin typeface="Muli"/>
                <a:ea typeface="Muli"/>
                <a:cs typeface="Muli"/>
                <a:sym typeface="Muli"/>
              </a:rPr>
              <a:t> sobre uno (operador unario), dos (operador binario) o tres (operador ternario) datos u operandos de tipo primitivo devolviendo un valor determinado también de un tipo primitivo. El tipo de valor devuelto tras la evaluación depende del operador y del tipo de los operandos. Por ejemplo, los operadores aritméticos trabajan con operandos numéricos, llevan a cabo operaciones aritméticas básicas y devuelven el valor numérico correspondiente.</a:t>
            </a:r>
            <a:endParaRPr sz="2000">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3"/>
          <p:cNvSpPr txBox="1"/>
          <p:nvPr/>
        </p:nvSpPr>
        <p:spPr>
          <a:xfrm>
            <a:off x="914400" y="710000"/>
            <a:ext cx="557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Operadores en Java</a:t>
            </a:r>
            <a:endParaRPr sz="4000">
              <a:solidFill>
                <a:schemeClr val="dk1"/>
              </a:solidFill>
              <a:latin typeface="Muli"/>
              <a:ea typeface="Muli"/>
              <a:cs typeface="Muli"/>
              <a:sym typeface="Muli"/>
            </a:endParaRPr>
          </a:p>
        </p:txBody>
      </p:sp>
      <p:sp>
        <p:nvSpPr>
          <p:cNvPr id="216" name="Google Shape;216;p23"/>
          <p:cNvSpPr txBox="1"/>
          <p:nvPr/>
        </p:nvSpPr>
        <p:spPr>
          <a:xfrm>
            <a:off x="914400" y="2056825"/>
            <a:ext cx="106086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Operadores aritméticos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Los operadores aritméticos en Java son aquellos que nos permiten realizar operaciones matemáticas: </a:t>
            </a:r>
            <a:r>
              <a:rPr lang="en-US" sz="2000">
                <a:solidFill>
                  <a:schemeClr val="dk1"/>
                </a:solidFill>
                <a:latin typeface="Muli"/>
                <a:ea typeface="Muli"/>
                <a:cs typeface="Muli"/>
                <a:sym typeface="Muli"/>
              </a:rPr>
              <a:t>suma</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resta</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multiplicación</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división </a:t>
            </a:r>
            <a:r>
              <a:rPr lang="en-US" sz="2000">
                <a:solidFill>
                  <a:schemeClr val="dk1"/>
                </a:solidFill>
                <a:latin typeface="Muli"/>
                <a:ea typeface="Muli"/>
                <a:cs typeface="Muli"/>
                <a:sym typeface="Muli"/>
              </a:rPr>
              <a:t>y </a:t>
            </a:r>
            <a:r>
              <a:rPr lang="en-US" sz="2000">
                <a:solidFill>
                  <a:schemeClr val="dk1"/>
                </a:solidFill>
                <a:latin typeface="Muli"/>
                <a:ea typeface="Muli"/>
                <a:cs typeface="Muli"/>
                <a:sym typeface="Muli"/>
              </a:rPr>
              <a:t>resto</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pic>
        <p:nvPicPr>
          <p:cNvPr id="217" name="Google Shape;217;p23"/>
          <p:cNvPicPr preferRelativeResize="0"/>
          <p:nvPr/>
        </p:nvPicPr>
        <p:blipFill>
          <a:blip r:embed="rId4">
            <a:alphaModFix/>
          </a:blip>
          <a:stretch>
            <a:fillRect/>
          </a:stretch>
        </p:blipFill>
        <p:spPr>
          <a:xfrm>
            <a:off x="914400" y="3445475"/>
            <a:ext cx="10885324" cy="302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4"/>
          <p:cNvSpPr txBox="1"/>
          <p:nvPr/>
        </p:nvSpPr>
        <p:spPr>
          <a:xfrm>
            <a:off x="914400" y="710000"/>
            <a:ext cx="557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Operadores en Java</a:t>
            </a:r>
            <a:endParaRPr sz="4000">
              <a:solidFill>
                <a:schemeClr val="dk1"/>
              </a:solidFill>
              <a:latin typeface="Muli"/>
              <a:ea typeface="Muli"/>
              <a:cs typeface="Muli"/>
              <a:sym typeface="Muli"/>
            </a:endParaRPr>
          </a:p>
        </p:txBody>
      </p:sp>
      <p:sp>
        <p:nvSpPr>
          <p:cNvPr id="223" name="Google Shape;223;p24"/>
          <p:cNvSpPr txBox="1"/>
          <p:nvPr/>
        </p:nvSpPr>
        <p:spPr>
          <a:xfrm>
            <a:off x="914400" y="2056825"/>
            <a:ext cx="106086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Operadores </a:t>
            </a:r>
            <a:r>
              <a:rPr lang="en-US" sz="2000">
                <a:latin typeface="Muli"/>
                <a:ea typeface="Muli"/>
                <a:cs typeface="Muli"/>
                <a:sym typeface="Muli"/>
              </a:rPr>
              <a:t>unarios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 Los operadores unarios en Java son aquellos que solo requieren un operando para funcionar.</a:t>
            </a:r>
            <a:endParaRPr sz="2000">
              <a:solidFill>
                <a:schemeClr val="dk1"/>
              </a:solidFill>
              <a:latin typeface="Muli"/>
              <a:ea typeface="Muli"/>
              <a:cs typeface="Muli"/>
              <a:sym typeface="Muli"/>
            </a:endParaRPr>
          </a:p>
        </p:txBody>
      </p:sp>
      <p:pic>
        <p:nvPicPr>
          <p:cNvPr id="224" name="Google Shape;224;p24"/>
          <p:cNvPicPr preferRelativeResize="0"/>
          <p:nvPr/>
        </p:nvPicPr>
        <p:blipFill>
          <a:blip r:embed="rId4">
            <a:alphaModFix/>
          </a:blip>
          <a:stretch>
            <a:fillRect/>
          </a:stretch>
        </p:blipFill>
        <p:spPr>
          <a:xfrm>
            <a:off x="953412" y="3652175"/>
            <a:ext cx="11224975" cy="276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5"/>
          <p:cNvSpPr txBox="1"/>
          <p:nvPr/>
        </p:nvSpPr>
        <p:spPr>
          <a:xfrm>
            <a:off x="914400" y="710000"/>
            <a:ext cx="557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Operadores en Java</a:t>
            </a:r>
            <a:endParaRPr sz="4000">
              <a:solidFill>
                <a:schemeClr val="dk1"/>
              </a:solidFill>
              <a:latin typeface="Muli"/>
              <a:ea typeface="Muli"/>
              <a:cs typeface="Muli"/>
              <a:sym typeface="Muli"/>
            </a:endParaRPr>
          </a:p>
        </p:txBody>
      </p:sp>
      <p:sp>
        <p:nvSpPr>
          <p:cNvPr id="230" name="Google Shape;230;p25"/>
          <p:cNvSpPr txBox="1"/>
          <p:nvPr/>
        </p:nvSpPr>
        <p:spPr>
          <a:xfrm>
            <a:off x="914400" y="2056825"/>
            <a:ext cx="10608600" cy="15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Operadores de relación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Realizan comparaciones entre datos compatibles de tipos primitivos (numéricos, carácter y booleanos) teniendo siempre un resultado booleano. Los operandos booleanos sólo pueden emplear los operadores de igualdad y desigualdad.</a:t>
            </a:r>
            <a:endParaRPr sz="2000">
              <a:solidFill>
                <a:schemeClr val="dk1"/>
              </a:solidFill>
              <a:latin typeface="Muli"/>
              <a:ea typeface="Muli"/>
              <a:cs typeface="Muli"/>
              <a:sym typeface="Muli"/>
            </a:endParaRPr>
          </a:p>
        </p:txBody>
      </p:sp>
      <p:pic>
        <p:nvPicPr>
          <p:cNvPr id="231" name="Google Shape;231;p25"/>
          <p:cNvPicPr preferRelativeResize="0"/>
          <p:nvPr/>
        </p:nvPicPr>
        <p:blipFill>
          <a:blip r:embed="rId4">
            <a:alphaModFix/>
          </a:blip>
          <a:stretch>
            <a:fillRect/>
          </a:stretch>
        </p:blipFill>
        <p:spPr>
          <a:xfrm>
            <a:off x="914400" y="3601225"/>
            <a:ext cx="10761000" cy="249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26"/>
          <p:cNvSpPr txBox="1"/>
          <p:nvPr/>
        </p:nvSpPr>
        <p:spPr>
          <a:xfrm>
            <a:off x="914400" y="329000"/>
            <a:ext cx="557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Operadores en Java</a:t>
            </a:r>
            <a:endParaRPr sz="4000">
              <a:solidFill>
                <a:schemeClr val="dk1"/>
              </a:solidFill>
              <a:latin typeface="Muli"/>
              <a:ea typeface="Muli"/>
              <a:cs typeface="Muli"/>
              <a:sym typeface="Muli"/>
            </a:endParaRPr>
          </a:p>
        </p:txBody>
      </p:sp>
      <p:sp>
        <p:nvSpPr>
          <p:cNvPr id="237" name="Google Shape;237;p26"/>
          <p:cNvSpPr txBox="1"/>
          <p:nvPr/>
        </p:nvSpPr>
        <p:spPr>
          <a:xfrm>
            <a:off x="914400" y="1021613"/>
            <a:ext cx="10608600" cy="9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Operadores lógicos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Realizan operaciones sobre datos booleanos y tienen como resultado un valor booleano. </a:t>
            </a:r>
            <a:endParaRPr sz="2000">
              <a:solidFill>
                <a:schemeClr val="dk1"/>
              </a:solidFill>
              <a:latin typeface="Muli"/>
              <a:ea typeface="Muli"/>
              <a:cs typeface="Muli"/>
              <a:sym typeface="Muli"/>
            </a:endParaRPr>
          </a:p>
        </p:txBody>
      </p:sp>
      <p:pic>
        <p:nvPicPr>
          <p:cNvPr id="238" name="Google Shape;238;p26"/>
          <p:cNvPicPr preferRelativeResize="0"/>
          <p:nvPr/>
        </p:nvPicPr>
        <p:blipFill>
          <a:blip r:embed="rId4">
            <a:alphaModFix/>
          </a:blip>
          <a:stretch>
            <a:fillRect/>
          </a:stretch>
        </p:blipFill>
        <p:spPr>
          <a:xfrm>
            <a:off x="1184925" y="2003150"/>
            <a:ext cx="9209700" cy="439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27"/>
          <p:cNvSpPr txBox="1"/>
          <p:nvPr/>
        </p:nvSpPr>
        <p:spPr>
          <a:xfrm>
            <a:off x="914400" y="710000"/>
            <a:ext cx="557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Operadores en Java</a:t>
            </a:r>
            <a:endParaRPr sz="4000">
              <a:solidFill>
                <a:schemeClr val="dk1"/>
              </a:solidFill>
              <a:latin typeface="Muli"/>
              <a:ea typeface="Muli"/>
              <a:cs typeface="Muli"/>
              <a:sym typeface="Muli"/>
            </a:endParaRPr>
          </a:p>
        </p:txBody>
      </p:sp>
      <p:sp>
        <p:nvSpPr>
          <p:cNvPr id="244" name="Google Shape;244;p27"/>
          <p:cNvSpPr txBox="1"/>
          <p:nvPr/>
        </p:nvSpPr>
        <p:spPr>
          <a:xfrm>
            <a:off x="914400" y="1783613"/>
            <a:ext cx="10608600" cy="3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Operadores lógicos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Para mejorar el rendimiento de ejecución del código </a:t>
            </a:r>
            <a:r>
              <a:rPr lang="en-US" sz="2000">
                <a:solidFill>
                  <a:schemeClr val="dk1"/>
                </a:solidFill>
                <a:latin typeface="Muli"/>
                <a:ea typeface="Muli"/>
                <a:cs typeface="Muli"/>
                <a:sym typeface="Muli"/>
              </a:rPr>
              <a:t>es recomendable</a:t>
            </a:r>
            <a:r>
              <a:rPr lang="en-US" sz="2000">
                <a:solidFill>
                  <a:schemeClr val="dk1"/>
                </a:solidFill>
                <a:latin typeface="Muli"/>
                <a:ea typeface="Muli"/>
                <a:cs typeface="Muli"/>
                <a:sym typeface="Muli"/>
              </a:rPr>
              <a:t> emplear en las expresiones booleanas el </a:t>
            </a:r>
            <a:r>
              <a:rPr lang="en-US" sz="2000">
                <a:solidFill>
                  <a:schemeClr val="dk1"/>
                </a:solidFill>
                <a:latin typeface="Muli"/>
                <a:ea typeface="Muli"/>
                <a:cs typeface="Muli"/>
                <a:sym typeface="Muli"/>
              </a:rPr>
              <a:t>operador &amp;&amp;</a:t>
            </a:r>
            <a:r>
              <a:rPr lang="en-US" sz="2000">
                <a:solidFill>
                  <a:schemeClr val="dk1"/>
                </a:solidFill>
                <a:latin typeface="Muli"/>
                <a:ea typeface="Muli"/>
                <a:cs typeface="Muli"/>
                <a:sym typeface="Muli"/>
              </a:rPr>
              <a:t> en lugar del operador &amp;. En este caso es conveniente situar la condición más propensa a ser falsa en el término de la izquierda.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Esta técnica puede reducir el tiempo de ejecución del programa.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De forma equivalente es preferible emplear el </a:t>
            </a:r>
            <a:r>
              <a:rPr lang="en-US" sz="2000">
                <a:solidFill>
                  <a:schemeClr val="dk1"/>
                </a:solidFill>
                <a:latin typeface="Muli"/>
                <a:ea typeface="Muli"/>
                <a:cs typeface="Muli"/>
                <a:sym typeface="Muli"/>
              </a:rPr>
              <a:t>operador ||</a:t>
            </a:r>
            <a:r>
              <a:rPr lang="en-US" sz="2000">
                <a:solidFill>
                  <a:schemeClr val="dk1"/>
                </a:solidFill>
                <a:latin typeface="Muli"/>
                <a:ea typeface="Muli"/>
                <a:cs typeface="Muli"/>
                <a:sym typeface="Muli"/>
              </a:rPr>
              <a:t> al operador |. En este caso es conveniente colocar la condición más propensa a ser verdadera en el término de la izquierda.</a:t>
            </a:r>
            <a:endParaRPr sz="2000">
              <a:solidFill>
                <a:schemeClr val="dk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28"/>
          <p:cNvSpPr txBox="1"/>
          <p:nvPr/>
        </p:nvSpPr>
        <p:spPr>
          <a:xfrm>
            <a:off x="2550575" y="2476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50" name="Google Shape;250;p28"/>
          <p:cNvSpPr txBox="1"/>
          <p:nvPr/>
        </p:nvSpPr>
        <p:spPr>
          <a:xfrm>
            <a:off x="2623225" y="9054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51" name="Google Shape;251;p28"/>
          <p:cNvSpPr txBox="1"/>
          <p:nvPr/>
        </p:nvSpPr>
        <p:spPr>
          <a:xfrm>
            <a:off x="861950" y="3800800"/>
            <a:ext cx="10914900" cy="20319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AutoNum type="arabicPeriod"/>
            </a:pPr>
            <a:r>
              <a:rPr i="1" lang="en-US" sz="3000">
                <a:latin typeface="Calibri"/>
                <a:ea typeface="Calibri"/>
                <a:cs typeface="Calibri"/>
                <a:sym typeface="Calibri"/>
              </a:rPr>
              <a:t>Desarrollar operaciones </a:t>
            </a:r>
            <a:r>
              <a:rPr i="1" lang="en-US" sz="3000">
                <a:latin typeface="Calibri"/>
                <a:ea typeface="Calibri"/>
                <a:cs typeface="Calibri"/>
                <a:sym typeface="Calibri"/>
              </a:rPr>
              <a:t>aritméticas</a:t>
            </a:r>
            <a:r>
              <a:rPr i="1" lang="en-US" sz="3000">
                <a:latin typeface="Calibri"/>
                <a:ea typeface="Calibri"/>
                <a:cs typeface="Calibri"/>
                <a:sym typeface="Calibri"/>
              </a:rPr>
              <a:t> simples (suma, resta, multiplicación y división).</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Desarrollar operaciones de incremento, utilizando el operador ++. </a:t>
            </a:r>
            <a:endParaRPr i="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Desarrollar operaciones lógicas, utilizando &amp;&amp; y ||</a:t>
            </a:r>
            <a:endParaRPr i="1" sz="3000">
              <a:solidFill>
                <a:schemeClr val="dk1"/>
              </a:solidFill>
              <a:latin typeface="Calibri"/>
              <a:ea typeface="Calibri"/>
              <a:cs typeface="Calibri"/>
              <a:sym typeface="Calibri"/>
            </a:endParaRPr>
          </a:p>
        </p:txBody>
      </p:sp>
      <p:sp>
        <p:nvSpPr>
          <p:cNvPr id="252" name="Google Shape;252;p28"/>
          <p:cNvSpPr txBox="1"/>
          <p:nvPr/>
        </p:nvSpPr>
        <p:spPr>
          <a:xfrm>
            <a:off x="762000" y="2015450"/>
            <a:ext cx="107778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Practicando operaciones</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Vamos a realizar diversas operaciones en Java con Eclipse, y vamos a imprimir por pantalla los resultados de dichas operaciones:</a:t>
            </a:r>
            <a:endParaRPr i="1" sz="3000">
              <a:solidFill>
                <a:schemeClr val="dk1"/>
              </a:solidFill>
              <a:latin typeface="Calibri"/>
              <a:ea typeface="Calibri"/>
              <a:cs typeface="Calibri"/>
              <a:sym typeface="Calibri"/>
            </a:endParaRPr>
          </a:p>
        </p:txBody>
      </p:sp>
      <p:sp>
        <p:nvSpPr>
          <p:cNvPr id="253" name="Google Shape;253;p28"/>
          <p:cNvSpPr txBox="1"/>
          <p:nvPr/>
        </p:nvSpPr>
        <p:spPr>
          <a:xfrm>
            <a:off x="762000" y="60613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25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pic>
        <p:nvPicPr>
          <p:cNvPr id="258" name="Google Shape;258;p29"/>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259" name="Google Shape;259;p29"/>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260" name="Google Shape;260;p29"/>
          <p:cNvSpPr txBox="1"/>
          <p:nvPr/>
        </p:nvSpPr>
        <p:spPr>
          <a:xfrm>
            <a:off x="5507992" y="293184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Operando</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61" name="Google Shape;261;p29"/>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262" name="Google Shape;262;p29"/>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263" name="Google Shape;263;p29"/>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0"/>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Operando</a:t>
            </a:r>
            <a:endParaRPr sz="4000">
              <a:solidFill>
                <a:schemeClr val="dk1"/>
              </a:solidFill>
              <a:latin typeface="Muli"/>
              <a:ea typeface="Muli"/>
              <a:cs typeface="Muli"/>
              <a:sym typeface="Muli"/>
            </a:endParaRPr>
          </a:p>
        </p:txBody>
      </p:sp>
      <p:sp>
        <p:nvSpPr>
          <p:cNvPr id="269" name="Google Shape;269;p30"/>
          <p:cNvSpPr txBox="1"/>
          <p:nvPr/>
        </p:nvSpPr>
        <p:spPr>
          <a:xfrm>
            <a:off x="914425" y="1977900"/>
            <a:ext cx="10461600" cy="1544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Vamos a poner en práctica lo aprendido</a:t>
            </a:r>
            <a:r>
              <a:rPr lang="en-US" sz="2000">
                <a:latin typeface="Muli"/>
                <a:ea typeface="Muli"/>
                <a:cs typeface="Muli"/>
                <a:sym typeface="Muli"/>
              </a:rPr>
              <a:t>: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En la programación, la necesidad de realizar operaciones es constante. Es por esto que te invitamos a practicar los conceptos vistos en tu IDE Eclipse. Debes mostrar todos los resultados por pantalla.</a:t>
            </a:r>
            <a:endParaRPr sz="2000">
              <a:solidFill>
                <a:schemeClr val="dk1"/>
              </a:solidFill>
              <a:latin typeface="Muli"/>
              <a:ea typeface="Muli"/>
              <a:cs typeface="Muli"/>
              <a:sym typeface="Muli"/>
            </a:endParaRPr>
          </a:p>
        </p:txBody>
      </p:sp>
      <p:sp>
        <p:nvSpPr>
          <p:cNvPr id="270" name="Google Shape;270;p30"/>
          <p:cNvSpPr txBox="1"/>
          <p:nvPr/>
        </p:nvSpPr>
        <p:spPr>
          <a:xfrm>
            <a:off x="914425" y="3789350"/>
            <a:ext cx="10708500" cy="2724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Char char="●"/>
            </a:pPr>
            <a:r>
              <a:rPr lang="en-US" sz="2000">
                <a:solidFill>
                  <a:schemeClr val="dk1"/>
                </a:solidFill>
                <a:latin typeface="Muli"/>
                <a:ea typeface="Muli"/>
                <a:cs typeface="Muli"/>
                <a:sym typeface="Muli"/>
              </a:rPr>
              <a:t>Pedir al usuario dos números y mostrar su suma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Pedir al usuario dos números y mostrar su potencia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Leer dos palabras y concatenarlas en una frase usando el operador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Pedir dos números y comparar si son iguales con == mostrando el resultado</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25 minutos</a:t>
            </a:r>
            <a:endParaRPr i="1" sz="2000">
              <a:solidFill>
                <a:srgbClr val="999999"/>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31"/>
          <p:cNvSpPr txBox="1"/>
          <p:nvPr/>
        </p:nvSpPr>
        <p:spPr>
          <a:xfrm>
            <a:off x="2419075" y="2476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276" name="Google Shape;276;p31"/>
          <p:cNvSpPr txBox="1"/>
          <p:nvPr/>
        </p:nvSpPr>
        <p:spPr>
          <a:xfrm>
            <a:off x="2491725" y="9054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277" name="Google Shape;277;p31"/>
          <p:cNvSpPr txBox="1"/>
          <p:nvPr/>
        </p:nvSpPr>
        <p:spPr>
          <a:xfrm>
            <a:off x="4052650" y="3046300"/>
            <a:ext cx="53313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Conocer e implementar el uso de operadores en programas Java.</a:t>
            </a:r>
            <a:endParaRPr b="1" i="1" sz="2000">
              <a:solidFill>
                <a:schemeClr val="dk1"/>
              </a:solidFill>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2"/>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283" name="Google Shape;283;p32"/>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284" name="Google Shape;284;p32"/>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285" name="Google Shape;285;p32"/>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286" name="Google Shape;286;p32"/>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cxnSp>
        <p:nvCxnSpPr>
          <p:cNvPr id="291" name="Google Shape;291;p33"/>
          <p:cNvCxnSpPr>
            <a:stCxn id="292" idx="2"/>
            <a:endCxn id="293"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294" name="Google Shape;294;p33"/>
          <p:cNvGrpSpPr/>
          <p:nvPr/>
        </p:nvGrpSpPr>
        <p:grpSpPr>
          <a:xfrm>
            <a:off x="4514144" y="3489150"/>
            <a:ext cx="707372" cy="718394"/>
            <a:chOff x="-1007627" y="1743900"/>
            <a:chExt cx="2655300" cy="2688600"/>
          </a:xfrm>
        </p:grpSpPr>
        <p:sp>
          <p:nvSpPr>
            <p:cNvPr id="295" name="Google Shape;295;p33"/>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96" name="Google Shape;296;p33"/>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92" name="Google Shape;292;p33"/>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297" name="Google Shape;297;p33"/>
          <p:cNvGrpSpPr/>
          <p:nvPr/>
        </p:nvGrpSpPr>
        <p:grpSpPr>
          <a:xfrm>
            <a:off x="4514144" y="4359922"/>
            <a:ext cx="707372" cy="718394"/>
            <a:chOff x="-1007627" y="1743900"/>
            <a:chExt cx="2655300" cy="2688600"/>
          </a:xfrm>
        </p:grpSpPr>
        <p:sp>
          <p:nvSpPr>
            <p:cNvPr id="298" name="Google Shape;298;p33"/>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99" name="Google Shape;299;p33"/>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00" name="Google Shape;300;p33"/>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01" name="Google Shape;301;p33"/>
          <p:cNvGrpSpPr/>
          <p:nvPr/>
        </p:nvGrpSpPr>
        <p:grpSpPr>
          <a:xfrm>
            <a:off x="4514144" y="5230695"/>
            <a:ext cx="707372" cy="718394"/>
            <a:chOff x="-1007627" y="1743900"/>
            <a:chExt cx="2655300" cy="2688600"/>
          </a:xfrm>
        </p:grpSpPr>
        <p:sp>
          <p:nvSpPr>
            <p:cNvPr id="302" name="Google Shape;302;p33"/>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03" name="Google Shape;303;p33"/>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93" name="Google Shape;293;p33"/>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304" name="Google Shape;304;p33"/>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305" name="Google Shape;305;p33"/>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306" name="Google Shape;306;p33"/>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307" name="Google Shape;307;p33"/>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308" name="Google Shape;308;p33"/>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309" name="Google Shape;309;p33"/>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310" name="Google Shape;310;p33"/>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4" name="Shape 314"/>
        <p:cNvGrpSpPr/>
        <p:nvPr/>
      </p:nvGrpSpPr>
      <p:grpSpPr>
        <a:xfrm>
          <a:off x="0" y="0"/>
          <a:ext cx="0" cy="0"/>
          <a:chOff x="0" y="0"/>
          <a:chExt cx="0" cy="0"/>
        </a:xfrm>
      </p:grpSpPr>
      <p:pic>
        <p:nvPicPr>
          <p:cNvPr id="315" name="Google Shape;315;p34"/>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316" name="Google Shape;316;p34"/>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317" name="Google Shape;317;p34"/>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318" name="Google Shape;318;p34"/>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319" name="Google Shape;319;p34"/>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320" name="Google Shape;320;p34"/>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321" name="Google Shape;321;p34"/>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2509138"/>
            <a:ext cx="92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Java y sus fundamentos</a:t>
            </a:r>
            <a:r>
              <a:rPr lang="en-US" sz="6000">
                <a:solidFill>
                  <a:srgbClr val="FFFFFF"/>
                </a:solidFill>
                <a:latin typeface="Muli"/>
                <a:ea typeface="Muli"/>
                <a:cs typeface="Muli"/>
                <a:sym typeface="Muli"/>
              </a:rPr>
              <a:t> </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22" name="Google Shape;122;p16"/>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23" name="Google Shape;123;p16"/>
          <p:cNvGrpSpPr/>
          <p:nvPr/>
        </p:nvGrpSpPr>
        <p:grpSpPr>
          <a:xfrm>
            <a:off x="2481600" y="2449515"/>
            <a:ext cx="752187" cy="731966"/>
            <a:chOff x="3521700" y="2434800"/>
            <a:chExt cx="805167" cy="800400"/>
          </a:xfrm>
        </p:grpSpPr>
        <p:sp>
          <p:nvSpPr>
            <p:cNvPr id="124" name="Google Shape;124;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26" name="Google Shape;126;p16"/>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27" name="Google Shape;127;p16"/>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28" name="Google Shape;128;p16"/>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29" name="Google Shape;129;p16"/>
          <p:cNvGrpSpPr/>
          <p:nvPr/>
        </p:nvGrpSpPr>
        <p:grpSpPr>
          <a:xfrm>
            <a:off x="7445027" y="2449515"/>
            <a:ext cx="752187" cy="731966"/>
            <a:chOff x="3521700" y="2434800"/>
            <a:chExt cx="805167" cy="800400"/>
          </a:xfrm>
        </p:grpSpPr>
        <p:sp>
          <p:nvSpPr>
            <p:cNvPr id="130" name="Google Shape;130;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32" name="Google Shape;132;p16"/>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33" name="Google Shape;133;p16"/>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34" name="Google Shape;134;p16"/>
          <p:cNvGrpSpPr/>
          <p:nvPr/>
        </p:nvGrpSpPr>
        <p:grpSpPr>
          <a:xfrm>
            <a:off x="4887114" y="6100321"/>
            <a:ext cx="752187" cy="731966"/>
            <a:chOff x="3521700" y="2434800"/>
            <a:chExt cx="805167" cy="800400"/>
          </a:xfrm>
        </p:grpSpPr>
        <p:sp>
          <p:nvSpPr>
            <p:cNvPr id="135" name="Google Shape;135;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37" name="Google Shape;137;p16"/>
          <p:cNvCxnSpPr>
            <a:stCxn id="122" idx="3"/>
            <a:endCxn id="133"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38" name="Google Shape;138;p16"/>
          <p:cNvCxnSpPr>
            <a:stCxn id="133" idx="3"/>
            <a:endCxn id="128"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39" name="Google Shape;139;p16"/>
          <p:cNvCxnSpPr>
            <a:stCxn id="128" idx="3"/>
            <a:endCxn id="132"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40" name="Google Shape;140;p16"/>
          <p:cNvGrpSpPr/>
          <p:nvPr/>
        </p:nvGrpSpPr>
        <p:grpSpPr>
          <a:xfrm>
            <a:off x="9850554" y="6100321"/>
            <a:ext cx="752187" cy="731966"/>
            <a:chOff x="3521700" y="2434800"/>
            <a:chExt cx="805167" cy="800400"/>
          </a:xfrm>
        </p:grpSpPr>
        <p:sp>
          <p:nvSpPr>
            <p:cNvPr id="141" name="Google Shape;141;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43" name="Google Shape;143;p16"/>
          <p:cNvCxnSpPr>
            <a:stCxn id="124" idx="4"/>
            <a:endCxn id="122"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44" name="Google Shape;144;p16"/>
          <p:cNvCxnSpPr>
            <a:stCxn id="130" idx="4"/>
            <a:endCxn id="128"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45" name="Google Shape;145;p16"/>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46" name="Google Shape;146;p16"/>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47" name="Google Shape;147;p16"/>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48" name="Google Shape;148;p16"/>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2541225" y="4899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54" name="Google Shape;154;p17"/>
          <p:cNvSpPr txBox="1"/>
          <p:nvPr/>
        </p:nvSpPr>
        <p:spPr>
          <a:xfrm>
            <a:off x="2613875" y="9054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5" name="Google Shape;155;p17"/>
          <p:cNvSpPr txBox="1"/>
          <p:nvPr/>
        </p:nvSpPr>
        <p:spPr>
          <a:xfrm>
            <a:off x="3620025" y="3148063"/>
            <a:ext cx="5674800" cy="13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sz="2000">
              <a:solidFill>
                <a:schemeClr val="dk1"/>
              </a:solidFill>
              <a:latin typeface="Muli"/>
              <a:ea typeface="Muli"/>
              <a:cs typeface="Muli"/>
              <a:sym typeface="Muli"/>
            </a:endParaRPr>
          </a:p>
          <a:p>
            <a:pPr indent="-355600" lvl="0" marL="457200" rtl="0" algn="l">
              <a:spcBef>
                <a:spcPts val="1000"/>
              </a:spcBef>
              <a:spcAft>
                <a:spcPts val="0"/>
              </a:spcAft>
              <a:buClr>
                <a:srgbClr val="5EBEEC"/>
              </a:buClr>
              <a:buSzPts val="2000"/>
              <a:buFont typeface="Muli"/>
              <a:buChar char="✓"/>
            </a:pPr>
            <a:r>
              <a:rPr i="1" lang="en-US" sz="2000">
                <a:solidFill>
                  <a:schemeClr val="dk1"/>
                </a:solidFill>
                <a:latin typeface="Muli"/>
                <a:ea typeface="Muli"/>
                <a:cs typeface="Muli"/>
                <a:sym typeface="Muli"/>
              </a:rPr>
              <a:t>Variables en Java</a:t>
            </a:r>
            <a:endParaRPr i="1"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Tipos de Datos en Java</a:t>
            </a:r>
            <a:endParaRPr i="1" sz="2000">
              <a:solidFill>
                <a:schemeClr val="dk1"/>
              </a:solidFill>
              <a:latin typeface="Muli"/>
              <a:ea typeface="Muli"/>
              <a:cs typeface="Muli"/>
              <a:sym typeface="Muli"/>
            </a:endParaRPr>
          </a:p>
        </p:txBody>
      </p:sp>
      <p:grpSp>
        <p:nvGrpSpPr>
          <p:cNvPr id="156" name="Google Shape;156;p17"/>
          <p:cNvGrpSpPr/>
          <p:nvPr/>
        </p:nvGrpSpPr>
        <p:grpSpPr>
          <a:xfrm>
            <a:off x="10584835" y="6780726"/>
            <a:ext cx="2628178" cy="459478"/>
            <a:chOff x="10584835" y="6933126"/>
            <a:chExt cx="2628178" cy="459478"/>
          </a:xfrm>
        </p:grpSpPr>
        <p:pic>
          <p:nvPicPr>
            <p:cNvPr id="157" name="Google Shape;157;p17"/>
            <p:cNvPicPr preferRelativeResize="0"/>
            <p:nvPr/>
          </p:nvPicPr>
          <p:blipFill rotWithShape="1">
            <a:blip r:embed="rId4">
              <a:alphaModFix/>
            </a:blip>
            <a:srcRect b="36531" l="8153" r="7791" t="34565"/>
            <a:stretch/>
          </p:blipFill>
          <p:spPr>
            <a:xfrm>
              <a:off x="12008676" y="6978544"/>
              <a:ext cx="1204337" cy="414060"/>
            </a:xfrm>
            <a:prstGeom prst="rect">
              <a:avLst/>
            </a:prstGeom>
            <a:noFill/>
            <a:ln>
              <a:noFill/>
            </a:ln>
          </p:spPr>
        </p:pic>
        <p:pic>
          <p:nvPicPr>
            <p:cNvPr id="158" name="Google Shape;158;p17"/>
            <p:cNvPicPr preferRelativeResize="0"/>
            <p:nvPr/>
          </p:nvPicPr>
          <p:blipFill rotWithShape="1">
            <a:blip r:embed="rId5">
              <a:alphaModFix/>
            </a:blip>
            <a:srcRect b="0" l="0" r="0" t="9"/>
            <a:stretch/>
          </p:blipFill>
          <p:spPr>
            <a:xfrm>
              <a:off x="10584835" y="6933126"/>
              <a:ext cx="1072239" cy="459478"/>
            </a:xfrm>
            <a:prstGeom prst="rect">
              <a:avLst/>
            </a:prstGeom>
            <a:noFill/>
            <a:ln>
              <a:noFill/>
            </a:ln>
          </p:spPr>
        </p:pic>
        <p:cxnSp>
          <p:nvCxnSpPr>
            <p:cNvPr id="159" name="Google Shape;159;p17"/>
            <p:cNvCxnSpPr/>
            <p:nvPr/>
          </p:nvCxnSpPr>
          <p:spPr>
            <a:xfrm>
              <a:off x="11839265" y="7052047"/>
              <a:ext cx="0" cy="286200"/>
            </a:xfrm>
            <a:prstGeom prst="straightConnector1">
              <a:avLst/>
            </a:prstGeom>
            <a:noFill/>
            <a:ln cap="flat" cmpd="sng" w="38100">
              <a:solidFill>
                <a:srgbClr val="C9C9C9"/>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18"/>
          <p:cNvSpPr txBox="1"/>
          <p:nvPr/>
        </p:nvSpPr>
        <p:spPr>
          <a:xfrm>
            <a:off x="2419100" y="247650"/>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5" name="Google Shape;165;p18"/>
          <p:cNvSpPr/>
          <p:nvPr/>
        </p:nvSpPr>
        <p:spPr>
          <a:xfrm>
            <a:off x="1957625" y="4621427"/>
            <a:ext cx="2358600" cy="6063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Muli"/>
                <a:ea typeface="Muli"/>
                <a:cs typeface="Muli"/>
                <a:sym typeface="Muli"/>
              </a:rPr>
              <a:t>El Entorno Java para la programación</a:t>
            </a:r>
            <a:endParaRPr b="1" sz="1600">
              <a:latin typeface="Muli"/>
              <a:ea typeface="Muli"/>
              <a:cs typeface="Muli"/>
              <a:sym typeface="Muli"/>
            </a:endParaRPr>
          </a:p>
        </p:txBody>
      </p:sp>
      <p:sp>
        <p:nvSpPr>
          <p:cNvPr id="166" name="Google Shape;166;p18"/>
          <p:cNvSpPr txBox="1"/>
          <p:nvPr/>
        </p:nvSpPr>
        <p:spPr>
          <a:xfrm>
            <a:off x="1957613" y="5389050"/>
            <a:ext cx="167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Operadores en Java;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Aritmeticos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Unarios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Relacionales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Condicionales</a:t>
            </a:r>
            <a:endParaRPr>
              <a:latin typeface="Calibri"/>
              <a:ea typeface="Calibri"/>
              <a:cs typeface="Calibri"/>
              <a:sym typeface="Calibri"/>
            </a:endParaRPr>
          </a:p>
        </p:txBody>
      </p:sp>
      <p:grpSp>
        <p:nvGrpSpPr>
          <p:cNvPr id="167" name="Google Shape;167;p18"/>
          <p:cNvGrpSpPr/>
          <p:nvPr/>
        </p:nvGrpSpPr>
        <p:grpSpPr>
          <a:xfrm>
            <a:off x="1957625" y="2998025"/>
            <a:ext cx="800400" cy="800400"/>
            <a:chOff x="3521700" y="2434800"/>
            <a:chExt cx="800400" cy="800400"/>
          </a:xfrm>
        </p:grpSpPr>
        <p:sp>
          <p:nvSpPr>
            <p:cNvPr id="168" name="Google Shape;168;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nvSpPr>
          <p:spPr>
            <a:xfrm>
              <a:off x="3671550" y="2492163"/>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Muli"/>
                  <a:ea typeface="Muli"/>
                  <a:cs typeface="Muli"/>
                  <a:sym typeface="Muli"/>
                </a:rPr>
                <a:t>3</a:t>
              </a:r>
              <a:endParaRPr sz="4000">
                <a:solidFill>
                  <a:schemeClr val="dk1"/>
                </a:solidFill>
                <a:latin typeface="Muli"/>
                <a:ea typeface="Muli"/>
                <a:cs typeface="Muli"/>
                <a:sym typeface="Muli"/>
              </a:endParaRPr>
            </a:p>
          </p:txBody>
        </p:sp>
      </p:grpSp>
      <p:cxnSp>
        <p:nvCxnSpPr>
          <p:cNvPr id="170" name="Google Shape;170;p18"/>
          <p:cNvCxnSpPr/>
          <p:nvPr/>
        </p:nvCxnSpPr>
        <p:spPr>
          <a:xfrm>
            <a:off x="2357825" y="3798413"/>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71" name="Google Shape;171;p18"/>
          <p:cNvCxnSpPr>
            <a:stCxn id="165" idx="3"/>
            <a:endCxn id="172" idx="1"/>
          </p:cNvCxnSpPr>
          <p:nvPr/>
        </p:nvCxnSpPr>
        <p:spPr>
          <a:xfrm>
            <a:off x="4316225" y="4924577"/>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
        <p:nvSpPr>
          <p:cNvPr id="173" name="Google Shape;173;p18"/>
          <p:cNvSpPr txBox="1"/>
          <p:nvPr/>
        </p:nvSpPr>
        <p:spPr>
          <a:xfrm>
            <a:off x="2830645" y="31981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4" name="Google Shape;174;p18"/>
          <p:cNvSpPr txBox="1"/>
          <p:nvPr/>
        </p:nvSpPr>
        <p:spPr>
          <a:xfrm>
            <a:off x="2477225" y="890925"/>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72" name="Google Shape;172;p18"/>
          <p:cNvSpPr/>
          <p:nvPr/>
        </p:nvSpPr>
        <p:spPr>
          <a:xfrm>
            <a:off x="5361350" y="46214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Muli"/>
                <a:ea typeface="Muli"/>
                <a:cs typeface="Muli"/>
                <a:sym typeface="Muli"/>
              </a:rPr>
              <a:t>Operadores en Java</a:t>
            </a:r>
            <a:endParaRPr sz="1300">
              <a:latin typeface="Muli"/>
              <a:ea typeface="Muli"/>
              <a:cs typeface="Muli"/>
              <a:sym typeface="Muli"/>
            </a:endParaRPr>
          </a:p>
        </p:txBody>
      </p:sp>
      <p:sp>
        <p:nvSpPr>
          <p:cNvPr id="175" name="Google Shape;175;p18"/>
          <p:cNvSpPr/>
          <p:nvPr/>
        </p:nvSpPr>
        <p:spPr>
          <a:xfrm>
            <a:off x="9277750" y="4621425"/>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Operando</a:t>
            </a:r>
            <a:endParaRPr sz="1300">
              <a:latin typeface="Muli"/>
              <a:ea typeface="Muli"/>
              <a:cs typeface="Muli"/>
              <a:sym typeface="Muli"/>
            </a:endParaRPr>
          </a:p>
        </p:txBody>
      </p:sp>
      <p:cxnSp>
        <p:nvCxnSpPr>
          <p:cNvPr id="176" name="Google Shape;176;p18"/>
          <p:cNvCxnSpPr>
            <a:stCxn id="172" idx="3"/>
            <a:endCxn id="175" idx="1"/>
          </p:cNvCxnSpPr>
          <p:nvPr/>
        </p:nvCxnSpPr>
        <p:spPr>
          <a:xfrm>
            <a:off x="7719950" y="4924577"/>
            <a:ext cx="1557900" cy="600"/>
          </a:xfrm>
          <a:prstGeom prst="bentConnector3">
            <a:avLst>
              <a:gd fmla="val 49997"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19"/>
          <p:cNvSpPr txBox="1"/>
          <p:nvPr/>
        </p:nvSpPr>
        <p:spPr>
          <a:xfrm>
            <a:off x="2397375" y="2768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82" name="Google Shape;182;p19"/>
          <p:cNvSpPr txBox="1"/>
          <p:nvPr/>
        </p:nvSpPr>
        <p:spPr>
          <a:xfrm>
            <a:off x="2470025" y="9346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83" name="Google Shape;183;p19"/>
          <p:cNvSpPr txBox="1"/>
          <p:nvPr/>
        </p:nvSpPr>
        <p:spPr>
          <a:xfrm>
            <a:off x="3880900" y="37478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Reconocer la implementación y manipulación de los operadores en Java</a:t>
            </a:r>
            <a:endParaRPr b="1" i="1" sz="2000">
              <a:solidFill>
                <a:schemeClr val="dk1"/>
              </a:solidFill>
              <a:latin typeface="Muli"/>
              <a:ea typeface="Muli"/>
              <a:cs typeface="Muli"/>
              <a:sym typeface="Muli"/>
            </a:endParaRPr>
          </a:p>
        </p:txBody>
      </p:sp>
      <p:grpSp>
        <p:nvGrpSpPr>
          <p:cNvPr id="184" name="Google Shape;184;p19"/>
          <p:cNvGrpSpPr/>
          <p:nvPr/>
        </p:nvGrpSpPr>
        <p:grpSpPr>
          <a:xfrm>
            <a:off x="2859893" y="3789683"/>
            <a:ext cx="831109" cy="716781"/>
            <a:chOff x="-1007627" y="1743900"/>
            <a:chExt cx="2655300" cy="2688600"/>
          </a:xfrm>
        </p:grpSpPr>
        <p:sp>
          <p:nvSpPr>
            <p:cNvPr id="185" name="Google Shape;185;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193" name="Google Shape;193;p20"/>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94" name="Google Shape;194;p20"/>
          <p:cNvSpPr txBox="1"/>
          <p:nvPr/>
        </p:nvSpPr>
        <p:spPr>
          <a:xfrm>
            <a:off x="914425" y="1868150"/>
            <a:ext cx="10959000" cy="552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Operando: 🙌 ¿Algún voluntario?</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Levanten la mano para ser voluntarios de la calculadora humana! La idea es que vayas escribiendo todas las operaciones que pondremos como ejemplo. Serás la pantalla de la calculadora. Las operaciones serán aritméticas y lógicas.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Consigna: ✍️</a:t>
            </a:r>
            <a:endParaRPr sz="2000">
              <a:solidFill>
                <a:schemeClr val="dk1"/>
              </a:solidFill>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moderador dirá en voz alta una operación matemática simple, por ejemplo: "2 + 4"</a:t>
            </a:r>
            <a:endParaRPr sz="2000">
              <a:solidFill>
                <a:schemeClr val="dk1"/>
              </a:solidFill>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Los participantes deberán indicar en el chat qué operador aritmético corresponde: en este caso, el signo "+".</a:t>
            </a:r>
            <a:endParaRPr sz="2000">
              <a:solidFill>
                <a:schemeClr val="dk1"/>
              </a:solidFill>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voluntario anotará en su "pantalla" la operación con el operador que los participantes indiquen: 2 + 4</a:t>
            </a:r>
            <a:endParaRPr sz="2000">
              <a:solidFill>
                <a:schemeClr val="dk1"/>
              </a:solidFill>
              <a:latin typeface="Muli"/>
              <a:ea typeface="Muli"/>
              <a:cs typeface="Muli"/>
              <a:sym typeface="Muli"/>
            </a:endParaRPr>
          </a:p>
          <a:p>
            <a:pPr indent="0" lvl="0" marL="0" rtl="0" algn="l">
              <a:spcBef>
                <a:spcPts val="1000"/>
              </a:spcBef>
              <a:spcAft>
                <a:spcPts val="0"/>
              </a:spcAft>
              <a:buNone/>
            </a:pPr>
            <a:r>
              <a:t/>
            </a:r>
            <a:endParaRPr sz="2000">
              <a:solidFill>
                <a:schemeClr val="dk1"/>
              </a:solidFill>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Los participantes deberán identificar el operador correcto para que el voluntario lo añada.</a:t>
            </a:r>
            <a:endParaRPr sz="2000">
              <a:solidFill>
                <a:schemeClr val="dk1"/>
              </a:solidFill>
              <a:latin typeface="Muli"/>
              <a:ea typeface="Muli"/>
              <a:cs typeface="Muli"/>
              <a:sym typeface="Muli"/>
            </a:endParaRPr>
          </a:p>
          <a:p>
            <a:pPr indent="0" lvl="0" marL="0" rtl="0" algn="l">
              <a:spcBef>
                <a:spcPts val="1000"/>
              </a:spcBef>
              <a:spcAft>
                <a:spcPts val="1000"/>
              </a:spcAft>
              <a:buNone/>
            </a:pPr>
            <a:r>
              <a:t/>
            </a:r>
            <a:endParaRPr sz="2000">
              <a:solidFill>
                <a:schemeClr val="dk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