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7581900" cx="13436600"/>
  <p:notesSz cx="13436600" cy="7581900"/>
  <p:embeddedFontLs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99a51c29d_0_21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99a51c29d_0_21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99a51c29d_0_364: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99a51c29d_0_364: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99a51c29d_0_74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99a51c29d_0_74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dbc30005a_0_6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dbc30005a_0_6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dbc30005a_0_7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dbc30005a_0_7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dbc30005a_0_8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dbc30005a_0_8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99a51c29d_0_43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99a51c29d_0_43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dbc30005a_0_11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dbc30005a_0_11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dbc30005a_0_12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dbc30005a_0_12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9a51c29d_0_22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9a51c29d_0_22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dbc30005a_0_13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dbc30005a_0_13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99a51c29d_0_58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99a51c29d_0_58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99a51c29d_0_664: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99a51c29d_0_664: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dbc30005a_0_16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dbc30005a_0_16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e99a51c29d_0_10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e99a51c29d_0_10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99a51c29d_0_116: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1e99a51c29d_0_116: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e99a51c29d_0_13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e99a51c29d_0_13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99a51c29d_0_239: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99a51c29d_0_239: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99a51c29d_0_253: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99a51c29d_0_253: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99a51c29d_0_266: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99a51c29d_0_26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bc30005a_0_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6dbc30005a_0_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7" name="Google Shape;177;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60" name="Google Shape;60;p11"/>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1" name="Google Shape;61;p11"/>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45" name="Shape 45"/>
        <p:cNvGrpSpPr/>
        <p:nvPr/>
      </p:nvGrpSpPr>
      <p:grpSpPr>
        <a:xfrm>
          <a:off x="0" y="0"/>
          <a:ext cx="0" cy="0"/>
          <a:chOff x="0" y="0"/>
          <a:chExt cx="0" cy="0"/>
        </a:xfrm>
      </p:grpSpPr>
      <p:sp>
        <p:nvSpPr>
          <p:cNvPr id="46" name="Google Shape;46;p9"/>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47" name="Google Shape;47;p9"/>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49" name="Google Shape;49;p9"/>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0" name="Google Shape;50;p9"/>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51" name="Google Shape;51;p9"/>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52" name="Google Shape;52;p9"/>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9"/>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0"/>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56" name="Google Shape;56;p10"/>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57" name="Google Shape;57;p10"/>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3.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3.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3.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199" name="Google Shape;199;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00" name="Google Shape;200;p21"/>
          <p:cNvSpPr txBox="1"/>
          <p:nvPr/>
        </p:nvSpPr>
        <p:spPr>
          <a:xfrm>
            <a:off x="5227950" y="2675150"/>
            <a:ext cx="90777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6800">
                <a:solidFill>
                  <a:schemeClr val="lt1"/>
                </a:solidFill>
                <a:latin typeface="Calibri"/>
                <a:ea typeface="Calibri"/>
                <a:cs typeface="Calibri"/>
                <a:sym typeface="Calibri"/>
              </a:rPr>
              <a:t>Sentencias condicionales en Java</a:t>
            </a:r>
            <a:endParaRPr b="1" sz="68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01" name="Google Shape;201;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02" name="Google Shape;202;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03" name="Google Shape;203;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2"/>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Condicionales</a:t>
            </a:r>
            <a:endParaRPr sz="4000">
              <a:solidFill>
                <a:schemeClr val="dk1"/>
              </a:solidFill>
              <a:latin typeface="Muli"/>
              <a:ea typeface="Muli"/>
              <a:cs typeface="Muli"/>
              <a:sym typeface="Muli"/>
            </a:endParaRPr>
          </a:p>
        </p:txBody>
      </p:sp>
      <p:sp>
        <p:nvSpPr>
          <p:cNvPr id="209" name="Google Shape;209;p22"/>
          <p:cNvSpPr txBox="1"/>
          <p:nvPr/>
        </p:nvSpPr>
        <p:spPr>
          <a:xfrm>
            <a:off x="914425" y="2334600"/>
            <a:ext cx="10608600" cy="277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las sentencias condicionales?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Los condicionales son </a:t>
            </a:r>
            <a:r>
              <a:rPr lang="en-US" sz="2000">
                <a:solidFill>
                  <a:schemeClr val="dk1"/>
                </a:solidFill>
                <a:latin typeface="Muli"/>
                <a:ea typeface="Muli"/>
                <a:cs typeface="Muli"/>
                <a:sym typeface="Muli"/>
              </a:rPr>
              <a:t>estructuras de control que cambian el flujo de ejecución de un programa de acuerdo a si se cumple o no una condición</a:t>
            </a:r>
            <a:r>
              <a:rPr lang="en-US" sz="2000">
                <a:solidFill>
                  <a:schemeClr val="dk1"/>
                </a:solidFill>
                <a:latin typeface="Muli"/>
                <a:ea typeface="Muli"/>
                <a:cs typeface="Muli"/>
                <a:sym typeface="Muli"/>
              </a:rPr>
              <a:t>. Cuando el flujo de control del programa llega al condicional, el programa evalúa la condición y determina el camino a seguir. En Java existen dos tipos de estructuras condicionales, las estructuras</a:t>
            </a:r>
            <a:r>
              <a:rPr lang="en-US" sz="2000">
                <a:solidFill>
                  <a:schemeClr val="dk1"/>
                </a:solidFill>
                <a:latin typeface="Muli"/>
                <a:ea typeface="Muli"/>
                <a:cs typeface="Muli"/>
                <a:sym typeface="Muli"/>
              </a:rPr>
              <a:t> if / else </a:t>
            </a:r>
            <a:r>
              <a:rPr lang="en-US" sz="2000">
                <a:solidFill>
                  <a:schemeClr val="dk1"/>
                </a:solidFill>
                <a:latin typeface="Muli"/>
                <a:ea typeface="Muli"/>
                <a:cs typeface="Muli"/>
                <a:sym typeface="Muli"/>
              </a:rPr>
              <a:t>(si-entonces) y la estructura </a:t>
            </a:r>
            <a:r>
              <a:rPr lang="en-US" sz="2000">
                <a:solidFill>
                  <a:schemeClr val="dk1"/>
                </a:solidFill>
                <a:latin typeface="Muli"/>
                <a:ea typeface="Muli"/>
                <a:cs typeface="Muli"/>
                <a:sym typeface="Muli"/>
              </a:rPr>
              <a:t>switch </a:t>
            </a:r>
            <a:r>
              <a:rPr lang="en-US" sz="2000">
                <a:solidFill>
                  <a:schemeClr val="dk1"/>
                </a:solidFill>
                <a:latin typeface="Muli"/>
                <a:ea typeface="Muli"/>
                <a:cs typeface="Muli"/>
                <a:sym typeface="Muli"/>
              </a:rPr>
              <a:t>(según)</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3"/>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15" name="Google Shape;215;p23"/>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16" name="Google Shape;216;p23"/>
          <p:cNvSpPr txBox="1"/>
          <p:nvPr/>
        </p:nvSpPr>
        <p:spPr>
          <a:xfrm>
            <a:off x="5563978" y="29384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Condicional If</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17" name="Google Shape;217;p23"/>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18" name="Google Shape;218;p23"/>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19" name="Google Shape;219;p23"/>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4"/>
          <p:cNvSpPr txBox="1"/>
          <p:nvPr/>
        </p:nvSpPr>
        <p:spPr>
          <a:xfrm>
            <a:off x="914400" y="4052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IF</a:t>
            </a:r>
            <a:endParaRPr sz="4000">
              <a:solidFill>
                <a:schemeClr val="dk1"/>
              </a:solidFill>
              <a:latin typeface="Muli"/>
              <a:ea typeface="Muli"/>
              <a:cs typeface="Muli"/>
              <a:sym typeface="Muli"/>
            </a:endParaRPr>
          </a:p>
        </p:txBody>
      </p:sp>
      <p:sp>
        <p:nvSpPr>
          <p:cNvPr id="225" name="Google Shape;225;p24"/>
          <p:cNvSpPr txBox="1"/>
          <p:nvPr/>
        </p:nvSpPr>
        <p:spPr>
          <a:xfrm>
            <a:off x="914400" y="1416325"/>
            <a:ext cx="10608600" cy="474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 estructura if es la más básica de las estructuras de control de flujo. Esta estructura le indica al programa que ejecute determinado bloque del código si y sólo si la condición evaluada es verdadera («true»).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forma más simple de esta estructura es la siguiente: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200">
              <a:solidFill>
                <a:schemeClr val="dk1"/>
              </a:solidFill>
              <a:latin typeface="Muli"/>
              <a:ea typeface="Muli"/>
              <a:cs typeface="Muli"/>
              <a:sym typeface="Muli"/>
            </a:endParaRPr>
          </a:p>
          <a:p>
            <a:pPr indent="0" lvl="0" marL="0" rtl="0" algn="l">
              <a:spcBef>
                <a:spcPts val="0"/>
              </a:spcBef>
              <a:spcAft>
                <a:spcPts val="0"/>
              </a:spcAft>
              <a:buNone/>
            </a:pPr>
            <a:r>
              <a:rPr lang="en-US" sz="2200">
                <a:solidFill>
                  <a:schemeClr val="dk1"/>
                </a:solidFill>
                <a:latin typeface="Muli"/>
                <a:ea typeface="Muli"/>
                <a:cs typeface="Muli"/>
                <a:sym typeface="Muli"/>
              </a:rPr>
              <a:t>if (</a:t>
            </a:r>
            <a:r>
              <a:rPr lang="en-US" sz="2200">
                <a:solidFill>
                  <a:schemeClr val="dk1"/>
                </a:solidFill>
                <a:latin typeface="Muli"/>
                <a:ea typeface="Muli"/>
                <a:cs typeface="Muli"/>
                <a:sym typeface="Muli"/>
              </a:rPr>
              <a:t>&lt;condición&gt;</a:t>
            </a:r>
            <a:r>
              <a:rPr lang="en-US" sz="2200">
                <a:solidFill>
                  <a:schemeClr val="dk1"/>
                </a:solidFill>
                <a:latin typeface="Muli"/>
                <a:ea typeface="Muli"/>
                <a:cs typeface="Muli"/>
                <a:sym typeface="Muli"/>
              </a:rPr>
              <a:t>)</a:t>
            </a:r>
            <a:r>
              <a:rPr lang="en-US" sz="2200">
                <a:solidFill>
                  <a:schemeClr val="dk1"/>
                </a:solidFill>
                <a:latin typeface="Muli"/>
                <a:ea typeface="Muli"/>
                <a:cs typeface="Muli"/>
                <a:sym typeface="Muli"/>
              </a:rPr>
              <a:t> </a:t>
            </a:r>
            <a:r>
              <a:rPr lang="en-US" sz="2200">
                <a:solidFill>
                  <a:schemeClr val="dk1"/>
                </a:solidFill>
                <a:latin typeface="Muli"/>
                <a:ea typeface="Muli"/>
                <a:cs typeface="Muli"/>
                <a:sym typeface="Muli"/>
              </a:rPr>
              <a:t>{</a:t>
            </a:r>
            <a:endParaRPr sz="2200">
              <a:solidFill>
                <a:schemeClr val="dk1"/>
              </a:solidFill>
              <a:latin typeface="Muli"/>
              <a:ea typeface="Muli"/>
              <a:cs typeface="Muli"/>
              <a:sym typeface="Muli"/>
            </a:endParaRPr>
          </a:p>
          <a:p>
            <a:pPr indent="0" lvl="0" marL="0" rtl="0" algn="l">
              <a:spcBef>
                <a:spcPts val="0"/>
              </a:spcBef>
              <a:spcAft>
                <a:spcPts val="0"/>
              </a:spcAft>
              <a:buNone/>
            </a:pPr>
            <a:r>
              <a:rPr lang="en-US" sz="2200">
                <a:solidFill>
                  <a:schemeClr val="dk1"/>
                </a:solidFill>
                <a:latin typeface="Muli"/>
                <a:ea typeface="Muli"/>
                <a:cs typeface="Muli"/>
                <a:sym typeface="Muli"/>
              </a:rPr>
              <a:t> &lt;sentencias&gt;</a:t>
            </a:r>
            <a:endParaRPr sz="2200">
              <a:solidFill>
                <a:schemeClr val="dk1"/>
              </a:solidFill>
              <a:latin typeface="Muli"/>
              <a:ea typeface="Muli"/>
              <a:cs typeface="Muli"/>
              <a:sym typeface="Muli"/>
            </a:endParaRPr>
          </a:p>
          <a:p>
            <a:pPr indent="0" lvl="0" marL="0" rtl="0" algn="l">
              <a:spcBef>
                <a:spcPts val="0"/>
              </a:spcBef>
              <a:spcAft>
                <a:spcPts val="0"/>
              </a:spcAft>
              <a:buNone/>
            </a:pPr>
            <a:r>
              <a:rPr lang="en-US" sz="2200">
                <a:solidFill>
                  <a:schemeClr val="dk1"/>
                </a:solidFill>
                <a:latin typeface="Muli"/>
                <a:ea typeface="Muli"/>
                <a:cs typeface="Muli"/>
                <a:sym typeface="Muli"/>
              </a:rPr>
              <a:t>}</a:t>
            </a:r>
            <a:endParaRPr sz="22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En esta estructura, &lt;condición&gt; es una expresión condicional cuyo resultado luego de la evaluación es un dato booleano(lógico) verdadero o falso. El bloque de instrucciones &lt;sentencias&gt; se ejecuta si y sólo si la expresión se evalúa como true, es decir, se cumple la condición. </a:t>
            </a:r>
            <a:endParaRPr sz="2000">
              <a:solidFill>
                <a:schemeClr val="dk1"/>
              </a:solidFill>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5"/>
          <p:cNvSpPr txBox="1"/>
          <p:nvPr/>
        </p:nvSpPr>
        <p:spPr>
          <a:xfrm>
            <a:off x="914400" y="329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IF - ELSE</a:t>
            </a:r>
            <a:endParaRPr sz="4000">
              <a:solidFill>
                <a:schemeClr val="dk1"/>
              </a:solidFill>
              <a:latin typeface="Muli"/>
              <a:ea typeface="Muli"/>
              <a:cs typeface="Muli"/>
              <a:sym typeface="Muli"/>
            </a:endParaRPr>
          </a:p>
        </p:txBody>
      </p:sp>
      <p:sp>
        <p:nvSpPr>
          <p:cNvPr id="231" name="Google Shape;231;p25"/>
          <p:cNvSpPr txBox="1"/>
          <p:nvPr/>
        </p:nvSpPr>
        <p:spPr>
          <a:xfrm>
            <a:off x="914400" y="1111525"/>
            <a:ext cx="10608600" cy="52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caso de que la condición no se cumpla y se necesite ejecutar otro bloque de código para estos casos, otra forma de expresar esta estructura es la siguiente: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if(</a:t>
            </a:r>
            <a:r>
              <a:rPr lang="en-US" sz="2000">
                <a:solidFill>
                  <a:schemeClr val="dk1"/>
                </a:solidFill>
                <a:latin typeface="Muli"/>
                <a:ea typeface="Muli"/>
                <a:cs typeface="Muli"/>
                <a:sym typeface="Muli"/>
              </a:rPr>
              <a:t>&lt;condición&gt;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&lt;sentencias A&gt;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else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&lt;sentencias B&gt;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El flujo de control del programa funciona de la misma manera, cuando se ejecuta la estructura if, se evalúa la expresión condicional, si el resultado de la condición es verdadero se ejecutan las sentencias que se encuentran contenidas dentro del bloque de código if (&lt;sentencias A&gt;).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Si la evaluación da como resultado false, se ejecutan las sentencias contenidas dentro del bloque else (&lt;sentencias B&gt;).</a:t>
            </a:r>
            <a:endParaRPr sz="2000">
              <a:solidFill>
                <a:schemeClr val="dk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6"/>
          <p:cNvSpPr txBox="1"/>
          <p:nvPr/>
        </p:nvSpPr>
        <p:spPr>
          <a:xfrm>
            <a:off x="914400" y="710000"/>
            <a:ext cx="545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IF - ELSE - anidados</a:t>
            </a:r>
            <a:endParaRPr sz="4000">
              <a:solidFill>
                <a:schemeClr val="dk1"/>
              </a:solidFill>
              <a:latin typeface="Muli"/>
              <a:ea typeface="Muli"/>
              <a:cs typeface="Muli"/>
              <a:sym typeface="Muli"/>
            </a:endParaRPr>
          </a:p>
        </p:txBody>
      </p:sp>
      <p:sp>
        <p:nvSpPr>
          <p:cNvPr id="237" name="Google Shape;237;p26"/>
          <p:cNvSpPr txBox="1"/>
          <p:nvPr/>
        </p:nvSpPr>
        <p:spPr>
          <a:xfrm>
            <a:off x="914400" y="1949725"/>
            <a:ext cx="10608600" cy="431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muchas ocasiones, se anidan estructuras alternativas if-else, de forma que se pregunte por una condición si anteriormente no se ha cumplido otra y así sucesivamente.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if (</a:t>
            </a:r>
            <a:r>
              <a:rPr lang="en-US" sz="2000">
                <a:solidFill>
                  <a:schemeClr val="dk1"/>
                </a:solidFill>
                <a:latin typeface="Muli"/>
                <a:ea typeface="Muli"/>
                <a:cs typeface="Muli"/>
                <a:sym typeface="Muli"/>
              </a:rPr>
              <a:t>&lt;condicion1&gt;</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 A&gt;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else if (</a:t>
            </a:r>
            <a:r>
              <a:rPr lang="en-US" sz="2000">
                <a:solidFill>
                  <a:schemeClr val="dk1"/>
                </a:solidFill>
                <a:latin typeface="Muli"/>
                <a:ea typeface="Muli"/>
                <a:cs typeface="Muli"/>
                <a:sym typeface="Muli"/>
              </a:rPr>
              <a:t>&lt;condicion2&gt;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 B&gt;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else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 C&gt;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27"/>
          <p:cNvSpPr txBox="1"/>
          <p:nvPr/>
        </p:nvSpPr>
        <p:spPr>
          <a:xfrm>
            <a:off x="2492125" y="2476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43" name="Google Shape;243;p27"/>
          <p:cNvSpPr txBox="1"/>
          <p:nvPr/>
        </p:nvSpPr>
        <p:spPr>
          <a:xfrm>
            <a:off x="2564775" y="9054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44" name="Google Shape;244;p27"/>
          <p:cNvSpPr txBox="1"/>
          <p:nvPr/>
        </p:nvSpPr>
        <p:spPr>
          <a:xfrm>
            <a:off x="861950" y="3496000"/>
            <a:ext cx="10857300" cy="29553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AutoNum type="arabicPeriod"/>
            </a:pPr>
            <a:r>
              <a:rPr i="1" lang="en-US" sz="3000">
                <a:latin typeface="Calibri"/>
                <a:ea typeface="Calibri"/>
                <a:cs typeface="Calibri"/>
                <a:sym typeface="Calibri"/>
              </a:rPr>
              <a:t>Si es mayor a 18, imprimir la edad por pantalla.</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Si es mayor a 18, imprimir la edad por pantalla, si es menor a 18, imprimir un mensaje que indique que es menor.</a:t>
            </a:r>
            <a:endParaRPr i="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Si es mayor a 18, imprimir la edad por pantalla. Si es igual a 18, que imprima “tiene 18 actualmente”. Si es menor, que lo indique por pantalla.</a:t>
            </a:r>
            <a:endParaRPr i="1" sz="3000">
              <a:solidFill>
                <a:schemeClr val="dk1"/>
              </a:solidFill>
              <a:latin typeface="Calibri"/>
              <a:ea typeface="Calibri"/>
              <a:cs typeface="Calibri"/>
              <a:sym typeface="Calibri"/>
            </a:endParaRPr>
          </a:p>
        </p:txBody>
      </p:sp>
      <p:sp>
        <p:nvSpPr>
          <p:cNvPr id="245" name="Google Shape;245;p27"/>
          <p:cNvSpPr txBox="1"/>
          <p:nvPr/>
        </p:nvSpPr>
        <p:spPr>
          <a:xfrm>
            <a:off x="861950" y="1797700"/>
            <a:ext cx="113961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Condicionales IF</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Veamos un ejemplo de cada condicional IF en práctica, representando las siguientes directivas. Vamos a codear 3 sentencias distintas:</a:t>
            </a:r>
            <a:endParaRPr i="1" sz="3000">
              <a:solidFill>
                <a:schemeClr val="dk1"/>
              </a:solidFill>
              <a:latin typeface="Calibri"/>
              <a:ea typeface="Calibri"/>
              <a:cs typeface="Calibri"/>
              <a:sym typeface="Calibri"/>
            </a:endParaRPr>
          </a:p>
        </p:txBody>
      </p:sp>
      <p:sp>
        <p:nvSpPr>
          <p:cNvPr id="246" name="Google Shape;246;p27"/>
          <p:cNvSpPr txBox="1"/>
          <p:nvPr/>
        </p:nvSpPr>
        <p:spPr>
          <a:xfrm>
            <a:off x="781250" y="678072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20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8"/>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3</a:t>
            </a:r>
            <a:r>
              <a:rPr b="1" lang="en-US" sz="8800">
                <a:solidFill>
                  <a:schemeClr val="dk1"/>
                </a:solidFill>
                <a:latin typeface="Calibri"/>
                <a:ea typeface="Calibri"/>
                <a:cs typeface="Calibri"/>
                <a:sym typeface="Calibri"/>
              </a:rPr>
              <a:t>.</a:t>
            </a:r>
            <a:endParaRPr sz="2100">
              <a:solidFill>
                <a:schemeClr val="dk1"/>
              </a:solidFill>
            </a:endParaRPr>
          </a:p>
        </p:txBody>
      </p:sp>
      <p:sp>
        <p:nvSpPr>
          <p:cNvPr id="252" name="Google Shape;252;p28"/>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53" name="Google Shape;253;p28"/>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Condicional Switch</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54" name="Google Shape;254;p28"/>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55" name="Google Shape;255;p28"/>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56" name="Google Shape;256;p28"/>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29"/>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Switch</a:t>
            </a:r>
            <a:endParaRPr sz="4000">
              <a:solidFill>
                <a:schemeClr val="dk1"/>
              </a:solidFill>
              <a:latin typeface="Muli"/>
              <a:ea typeface="Muli"/>
              <a:cs typeface="Muli"/>
              <a:sym typeface="Muli"/>
            </a:endParaRPr>
          </a:p>
        </p:txBody>
      </p:sp>
      <p:sp>
        <p:nvSpPr>
          <p:cNvPr id="262" name="Google Shape;262;p29"/>
          <p:cNvSpPr txBox="1"/>
          <p:nvPr/>
        </p:nvSpPr>
        <p:spPr>
          <a:xfrm>
            <a:off x="914400" y="1680163"/>
            <a:ext cx="10608600" cy="493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Sintaxis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bloque switch evalúa qué valor tiene la variable, y de acuerdo con el valor que posee ejecuta las sentencias del bloque case correspondiente.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switch(</a:t>
            </a:r>
            <a:r>
              <a:rPr lang="en-US" sz="2000">
                <a:solidFill>
                  <a:schemeClr val="dk1"/>
                </a:solidFill>
                <a:latin typeface="Muli"/>
                <a:ea typeface="Muli"/>
                <a:cs typeface="Muli"/>
                <a:sym typeface="Muli"/>
              </a:rPr>
              <a:t>&lt;variable&gt;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case</a:t>
            </a:r>
            <a:r>
              <a:rPr lang="en-US" sz="2000">
                <a:solidFill>
                  <a:schemeClr val="dk1"/>
                </a:solidFill>
                <a:latin typeface="Muli"/>
                <a:ea typeface="Muli"/>
                <a:cs typeface="Muli"/>
                <a:sym typeface="Muli"/>
              </a:rPr>
              <a:t> &lt;valor1&gt;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&lt;sentencias1&gt;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break;</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case</a:t>
            </a:r>
            <a:r>
              <a:rPr lang="en-US" sz="2000">
                <a:solidFill>
                  <a:schemeClr val="dk1"/>
                </a:solidFill>
                <a:latin typeface="Muli"/>
                <a:ea typeface="Muli"/>
                <a:cs typeface="Muli"/>
                <a:sym typeface="Muli"/>
              </a:rPr>
              <a:t> &lt;valor2&gt;</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&lt;sentencias2&gt;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break;</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default: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&lt;sentencias3&gt;</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Switch</a:t>
            </a:r>
            <a:endParaRPr sz="4000">
              <a:solidFill>
                <a:schemeClr val="dk1"/>
              </a:solidFill>
              <a:latin typeface="Muli"/>
              <a:ea typeface="Muli"/>
              <a:cs typeface="Muli"/>
              <a:sym typeface="Muli"/>
            </a:endParaRPr>
          </a:p>
        </p:txBody>
      </p:sp>
      <p:sp>
        <p:nvSpPr>
          <p:cNvPr id="268" name="Google Shape;268;p30"/>
          <p:cNvSpPr txBox="1"/>
          <p:nvPr/>
        </p:nvSpPr>
        <p:spPr>
          <a:xfrm>
            <a:off x="914400" y="1680163"/>
            <a:ext cx="106086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Sentencia break:</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uso de la sentencia </a:t>
            </a:r>
            <a:r>
              <a:rPr lang="en-US" sz="2000">
                <a:solidFill>
                  <a:schemeClr val="dk1"/>
                </a:solidFill>
                <a:latin typeface="Muli"/>
                <a:ea typeface="Muli"/>
                <a:cs typeface="Muli"/>
                <a:sym typeface="Muli"/>
              </a:rPr>
              <a:t>break </a:t>
            </a:r>
            <a:r>
              <a:rPr lang="en-US" sz="2000">
                <a:solidFill>
                  <a:schemeClr val="dk1"/>
                </a:solidFill>
                <a:latin typeface="Muli"/>
                <a:ea typeface="Muli"/>
                <a:cs typeface="Muli"/>
                <a:sym typeface="Muli"/>
              </a:rPr>
              <a:t>que va luego de cada </a:t>
            </a:r>
            <a:r>
              <a:rPr lang="en-US" sz="2000">
                <a:solidFill>
                  <a:schemeClr val="dk1"/>
                </a:solidFill>
                <a:latin typeface="Muli"/>
                <a:ea typeface="Muli"/>
                <a:cs typeface="Muli"/>
                <a:sym typeface="Muli"/>
              </a:rPr>
              <a:t>case </a:t>
            </a:r>
            <a:r>
              <a:rPr lang="en-US" sz="2000">
                <a:solidFill>
                  <a:schemeClr val="dk1"/>
                </a:solidFill>
                <a:latin typeface="Muli"/>
                <a:ea typeface="Muli"/>
                <a:cs typeface="Muli"/>
                <a:sym typeface="Muli"/>
              </a:rPr>
              <a:t>tiene la función de </a:t>
            </a:r>
            <a:r>
              <a:rPr lang="en-US" sz="2000">
                <a:solidFill>
                  <a:schemeClr val="dk1"/>
                </a:solidFill>
                <a:latin typeface="Muli"/>
                <a:ea typeface="Muli"/>
                <a:cs typeface="Muli"/>
                <a:sym typeface="Muli"/>
              </a:rPr>
              <a:t>detener la sentencia switch</a:t>
            </a:r>
            <a:r>
              <a:rPr lang="en-US" sz="2000">
                <a:solidFill>
                  <a:schemeClr val="dk1"/>
                </a:solidFill>
                <a:latin typeface="Muli"/>
                <a:ea typeface="Muli"/>
                <a:cs typeface="Muli"/>
                <a:sym typeface="Muli"/>
              </a:rPr>
              <a:t> que la envuelve, es decir que el control de flujo del programa continúa con la primera sentencia que se encuentra a continuación del cierre del bloque switch.</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Si el programa comprueba que se cumple el primer valor (valor1) se ejecutará el bloque de instrucciones &lt;sentencias1&gt;.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Las instrucciones dentro del bloque </a:t>
            </a:r>
            <a:r>
              <a:rPr lang="en-US" sz="2000">
                <a:solidFill>
                  <a:schemeClr val="dk1"/>
                </a:solidFill>
                <a:latin typeface="Muli"/>
                <a:ea typeface="Muli"/>
                <a:cs typeface="Muli"/>
                <a:sym typeface="Muli"/>
              </a:rPr>
              <a:t>default </a:t>
            </a:r>
            <a:r>
              <a:rPr lang="en-US" sz="2000">
                <a:solidFill>
                  <a:schemeClr val="dk1"/>
                </a:solidFill>
                <a:latin typeface="Muli"/>
                <a:ea typeface="Muli"/>
                <a:cs typeface="Muli"/>
                <a:sym typeface="Muli"/>
              </a:rPr>
              <a:t>se ejecutan cuando la variable que se está evaluando </a:t>
            </a:r>
            <a:r>
              <a:rPr lang="en-US" sz="2000">
                <a:solidFill>
                  <a:schemeClr val="dk1"/>
                </a:solidFill>
                <a:latin typeface="Muli"/>
                <a:ea typeface="Muli"/>
                <a:cs typeface="Muli"/>
                <a:sym typeface="Muli"/>
              </a:rPr>
              <a:t>no coincide con ninguno de los valores case</a:t>
            </a:r>
            <a:r>
              <a:rPr lang="en-US" sz="2000">
                <a:solidFill>
                  <a:schemeClr val="dk1"/>
                </a:solidFill>
                <a:latin typeface="Muli"/>
                <a:ea typeface="Muli"/>
                <a:cs typeface="Muli"/>
                <a:sym typeface="Muli"/>
              </a:rPr>
              <a:t>. Esta sentencia equivale al else de la estructura if-else.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1"/>
          <p:cNvSpPr txBox="1"/>
          <p:nvPr/>
        </p:nvSpPr>
        <p:spPr>
          <a:xfrm>
            <a:off x="2483125" y="2330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74" name="Google Shape;274;p31"/>
          <p:cNvSpPr txBox="1"/>
          <p:nvPr/>
        </p:nvSpPr>
        <p:spPr>
          <a:xfrm>
            <a:off x="2555775" y="8908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75" name="Google Shape;275;p31"/>
          <p:cNvSpPr txBox="1"/>
          <p:nvPr/>
        </p:nvSpPr>
        <p:spPr>
          <a:xfrm>
            <a:off x="861950" y="3582263"/>
            <a:ext cx="10857300" cy="1569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Desarrollemos un condicional switch que evalúe un número ingresado del 1 al 12  y nos devuelva por pantalla a cuál mes del año hace referencia.</a:t>
            </a:r>
            <a:endParaRPr i="1" sz="3000">
              <a:solidFill>
                <a:schemeClr val="dk1"/>
              </a:solidFill>
              <a:latin typeface="Calibri"/>
              <a:ea typeface="Calibri"/>
              <a:cs typeface="Calibri"/>
              <a:sym typeface="Calibri"/>
            </a:endParaRPr>
          </a:p>
        </p:txBody>
      </p:sp>
      <p:sp>
        <p:nvSpPr>
          <p:cNvPr id="276" name="Google Shape;276;p31"/>
          <p:cNvSpPr txBox="1"/>
          <p:nvPr/>
        </p:nvSpPr>
        <p:spPr>
          <a:xfrm>
            <a:off x="861950" y="2102500"/>
            <a:ext cx="113961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Condicionales IF:</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Veamos un ejemplo del condicional SWITCH en práctica.</a:t>
            </a:r>
            <a:endParaRPr i="1" sz="3000">
              <a:solidFill>
                <a:schemeClr val="dk1"/>
              </a:solidFill>
              <a:latin typeface="Calibri"/>
              <a:ea typeface="Calibri"/>
              <a:cs typeface="Calibri"/>
              <a:sym typeface="Calibri"/>
            </a:endParaRPr>
          </a:p>
        </p:txBody>
      </p:sp>
      <p:sp>
        <p:nvSpPr>
          <p:cNvPr id="277" name="Google Shape;277;p31"/>
          <p:cNvSpPr txBox="1"/>
          <p:nvPr/>
        </p:nvSpPr>
        <p:spPr>
          <a:xfrm>
            <a:off x="861950" y="613422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pic>
        <p:nvPicPr>
          <p:cNvPr id="282" name="Google Shape;282;p32"/>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283" name="Google Shape;283;p32"/>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284" name="Google Shape;284;p32"/>
          <p:cNvSpPr txBox="1"/>
          <p:nvPr/>
        </p:nvSpPr>
        <p:spPr>
          <a:xfrm>
            <a:off x="5547467" y="285729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Condicionales if</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85" name="Google Shape;285;p32"/>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286" name="Google Shape;286;p32"/>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287" name="Google Shape;287;p32"/>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3"/>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Condicionales if</a:t>
            </a:r>
            <a:endParaRPr sz="4000">
              <a:solidFill>
                <a:schemeClr val="dk1"/>
              </a:solidFill>
              <a:latin typeface="Muli"/>
              <a:ea typeface="Muli"/>
              <a:cs typeface="Muli"/>
              <a:sym typeface="Muli"/>
            </a:endParaRPr>
          </a:p>
        </p:txBody>
      </p:sp>
      <p:sp>
        <p:nvSpPr>
          <p:cNvPr id="293" name="Google Shape;293;p33"/>
          <p:cNvSpPr txBox="1"/>
          <p:nvPr/>
        </p:nvSpPr>
        <p:spPr>
          <a:xfrm>
            <a:off x="914400" y="1977900"/>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 practicar!</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Para este ejercicio, vamos a crear 2 sentencias condicionales distintas. Cada una debe resolver y mostrar por pantalla determinado resultado. También aprovecharemos este ejercicio para practicar operadores y reglas aritméticas.</a:t>
            </a:r>
            <a:endParaRPr sz="2000">
              <a:solidFill>
                <a:schemeClr val="dk1"/>
              </a:solidFill>
              <a:latin typeface="Muli"/>
              <a:ea typeface="Muli"/>
              <a:cs typeface="Muli"/>
              <a:sym typeface="Muli"/>
            </a:endParaRPr>
          </a:p>
        </p:txBody>
      </p:sp>
      <p:sp>
        <p:nvSpPr>
          <p:cNvPr id="294" name="Google Shape;294;p33"/>
          <p:cNvSpPr txBox="1"/>
          <p:nvPr/>
        </p:nvSpPr>
        <p:spPr>
          <a:xfrm>
            <a:off x="914425" y="3989800"/>
            <a:ext cx="9670500" cy="3032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Escribir un IF que evalúe si una variable número es </a:t>
            </a:r>
            <a:r>
              <a:rPr lang="en-US" sz="2000">
                <a:solidFill>
                  <a:schemeClr val="dk1"/>
                </a:solidFill>
                <a:latin typeface="Muli"/>
                <a:ea typeface="Muli"/>
                <a:cs typeface="Muli"/>
                <a:sym typeface="Muli"/>
              </a:rPr>
              <a:t>positiva</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Escribir un IF-ELSE que evalúe si un número es </a:t>
            </a:r>
            <a:r>
              <a:rPr lang="en-US" sz="2000">
                <a:solidFill>
                  <a:schemeClr val="dk1"/>
                </a:solidFill>
                <a:latin typeface="Muli"/>
                <a:ea typeface="Muli"/>
                <a:cs typeface="Muli"/>
                <a:sym typeface="Muli"/>
              </a:rPr>
              <a:t>par o impar</a:t>
            </a:r>
            <a:r>
              <a:rPr lang="en-US" sz="2000">
                <a:solidFill>
                  <a:schemeClr val="dk1"/>
                </a:solidFill>
                <a:latin typeface="Muli"/>
                <a:ea typeface="Muli"/>
                <a:cs typeface="Muli"/>
                <a:sym typeface="Muli"/>
              </a:rPr>
              <a:t>. Debes devolver un mensaje por pantalla para cada caso. Si el número ingresado es </a:t>
            </a:r>
            <a:r>
              <a:rPr lang="en-US" sz="2000">
                <a:solidFill>
                  <a:schemeClr val="dk1"/>
                </a:solidFill>
                <a:latin typeface="Muli"/>
                <a:ea typeface="Muli"/>
                <a:cs typeface="Muli"/>
                <a:sym typeface="Muli"/>
              </a:rPr>
              <a:t>cero</a:t>
            </a:r>
            <a:r>
              <a:rPr lang="en-US" sz="2000">
                <a:solidFill>
                  <a:schemeClr val="dk1"/>
                </a:solidFill>
                <a:latin typeface="Muli"/>
                <a:ea typeface="Muli"/>
                <a:cs typeface="Muli"/>
                <a:sym typeface="Muli"/>
              </a:rPr>
              <a:t>, debes mostrar por pantalla un mensaje informándolo. Investiga el uso del operador</a:t>
            </a:r>
            <a:r>
              <a:rPr lang="en-US" sz="2000">
                <a:solidFill>
                  <a:schemeClr val="dk1"/>
                </a:solidFill>
                <a:latin typeface="Muli"/>
                <a:ea typeface="Muli"/>
                <a:cs typeface="Muli"/>
                <a:sym typeface="Muli"/>
              </a:rPr>
              <a:t> MOD en Java (%)</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30 minutos</a:t>
            </a:r>
            <a:endParaRPr i="1" sz="2000">
              <a:solidFill>
                <a:srgbClr val="999999"/>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pic>
        <p:nvPicPr>
          <p:cNvPr id="299" name="Google Shape;299;p34"/>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00" name="Google Shape;300;p34"/>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01" name="Google Shape;301;p34"/>
          <p:cNvSpPr txBox="1"/>
          <p:nvPr/>
        </p:nvSpPr>
        <p:spPr>
          <a:xfrm>
            <a:off x="5678942" y="252359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Condicional switch</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302" name="Google Shape;302;p34"/>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03" name="Google Shape;303;p34"/>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04" name="Google Shape;304;p34"/>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5"/>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Condicional switch</a:t>
            </a:r>
            <a:endParaRPr sz="4000">
              <a:solidFill>
                <a:schemeClr val="dk1"/>
              </a:solidFill>
              <a:latin typeface="Muli"/>
              <a:ea typeface="Muli"/>
              <a:cs typeface="Muli"/>
              <a:sym typeface="Muli"/>
            </a:endParaRPr>
          </a:p>
        </p:txBody>
      </p:sp>
      <p:sp>
        <p:nvSpPr>
          <p:cNvPr id="310" name="Google Shape;310;p35"/>
          <p:cNvSpPr txBox="1"/>
          <p:nvPr/>
        </p:nvSpPr>
        <p:spPr>
          <a:xfrm>
            <a:off x="914400" y="1977900"/>
            <a:ext cx="10461600" cy="1236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 practicar!: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Para este ejercicio, vamos a crear una sentencia switch para evaluar múltiples opciones. Cada una debe resolver y mostrar por pantalla determinado resultado. </a:t>
            </a:r>
            <a:endParaRPr sz="2000">
              <a:solidFill>
                <a:schemeClr val="dk1"/>
              </a:solidFill>
              <a:latin typeface="Muli"/>
              <a:ea typeface="Muli"/>
              <a:cs typeface="Muli"/>
              <a:sym typeface="Muli"/>
            </a:endParaRPr>
          </a:p>
        </p:txBody>
      </p:sp>
      <p:sp>
        <p:nvSpPr>
          <p:cNvPr id="311" name="Google Shape;311;p35"/>
          <p:cNvSpPr txBox="1"/>
          <p:nvPr/>
        </p:nvSpPr>
        <p:spPr>
          <a:xfrm>
            <a:off x="914400" y="3682000"/>
            <a:ext cx="9670500" cy="241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Completar un switch para un programa que lea un mes (1-12) y muestre por pantalla el nombre del mes con la estación del año correspondiente: invierno, primavera, otoño o verano.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20 minutos</a:t>
            </a:r>
            <a:endParaRPr i="1" sz="2000">
              <a:solidFill>
                <a:srgbClr val="999999"/>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36"/>
          <p:cNvSpPr txBox="1"/>
          <p:nvPr/>
        </p:nvSpPr>
        <p:spPr>
          <a:xfrm>
            <a:off x="2521350" y="32070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17" name="Google Shape;317;p36"/>
          <p:cNvSpPr txBox="1"/>
          <p:nvPr/>
        </p:nvSpPr>
        <p:spPr>
          <a:xfrm>
            <a:off x="2594000" y="9785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18" name="Google Shape;318;p36"/>
          <p:cNvSpPr txBox="1"/>
          <p:nvPr/>
        </p:nvSpPr>
        <p:spPr>
          <a:xfrm>
            <a:off x="4052650" y="3046300"/>
            <a:ext cx="5331300" cy="2288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FB495"/>
              </a:buClr>
              <a:buSzPts val="2000"/>
              <a:buFont typeface="Muli"/>
              <a:buChar char="✓"/>
            </a:pPr>
            <a:r>
              <a:rPr b="1" i="1" lang="en-US" sz="2000">
                <a:solidFill>
                  <a:schemeClr val="dk1"/>
                </a:solidFill>
                <a:latin typeface="Muli"/>
                <a:ea typeface="Muli"/>
                <a:cs typeface="Muli"/>
                <a:sym typeface="Muli"/>
              </a:rPr>
              <a:t>Reconocer las sentencias condicionales</a:t>
            </a:r>
            <a:endParaRPr b="1" i="1" sz="2000">
              <a:solidFill>
                <a:schemeClr val="dk1"/>
              </a:solidFill>
              <a:latin typeface="Muli"/>
              <a:ea typeface="Muli"/>
              <a:cs typeface="Muli"/>
              <a:sym typeface="Muli"/>
            </a:endParaRPr>
          </a:p>
          <a:p>
            <a:pPr indent="-355600" lvl="0" marL="457200" rtl="0" algn="l">
              <a:spcBef>
                <a:spcPts val="1000"/>
              </a:spcBef>
              <a:spcAft>
                <a:spcPts val="0"/>
              </a:spcAft>
              <a:buClr>
                <a:srgbClr val="6FB495"/>
              </a:buClr>
              <a:buSzPts val="2000"/>
              <a:buFont typeface="Muli"/>
              <a:buChar char="✓"/>
            </a:pPr>
            <a:r>
              <a:rPr b="1" i="1" lang="en-US" sz="2000">
                <a:solidFill>
                  <a:schemeClr val="dk1"/>
                </a:solidFill>
                <a:latin typeface="Muli"/>
                <a:ea typeface="Muli"/>
                <a:cs typeface="Muli"/>
                <a:sym typeface="Muli"/>
              </a:rPr>
              <a:t>Comprender e implementar las sentencias If</a:t>
            </a:r>
            <a:endParaRPr b="1" i="1" sz="2000">
              <a:solidFill>
                <a:schemeClr val="dk1"/>
              </a:solidFill>
              <a:latin typeface="Muli"/>
              <a:ea typeface="Muli"/>
              <a:cs typeface="Muli"/>
              <a:sym typeface="Muli"/>
            </a:endParaRPr>
          </a:p>
          <a:p>
            <a:pPr indent="-355600" lvl="0" marL="457200" rtl="0" algn="l">
              <a:spcBef>
                <a:spcPts val="100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Comprender e implementar las sentencias switch</a:t>
            </a:r>
            <a:endParaRPr b="1" i="1" sz="2000">
              <a:solidFill>
                <a:schemeClr val="dk1"/>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37"/>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324" name="Google Shape;324;p37"/>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325" name="Google Shape;325;p37"/>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326" name="Google Shape;326;p37"/>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327" name="Google Shape;327;p37"/>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cxnSp>
        <p:nvCxnSpPr>
          <p:cNvPr id="332" name="Google Shape;332;p38"/>
          <p:cNvCxnSpPr>
            <a:stCxn id="333" idx="2"/>
            <a:endCxn id="334"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335" name="Google Shape;335;p38"/>
          <p:cNvGrpSpPr/>
          <p:nvPr/>
        </p:nvGrpSpPr>
        <p:grpSpPr>
          <a:xfrm>
            <a:off x="4514144" y="3489150"/>
            <a:ext cx="707372" cy="718394"/>
            <a:chOff x="-1007627" y="1743900"/>
            <a:chExt cx="2655300" cy="2688600"/>
          </a:xfrm>
        </p:grpSpPr>
        <p:sp>
          <p:nvSpPr>
            <p:cNvPr id="336" name="Google Shape;336;p38"/>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37" name="Google Shape;337;p38"/>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33" name="Google Shape;333;p38"/>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38" name="Google Shape;338;p38"/>
          <p:cNvGrpSpPr/>
          <p:nvPr/>
        </p:nvGrpSpPr>
        <p:grpSpPr>
          <a:xfrm>
            <a:off x="4514144" y="4359922"/>
            <a:ext cx="707372" cy="718394"/>
            <a:chOff x="-1007627" y="1743900"/>
            <a:chExt cx="2655300" cy="2688600"/>
          </a:xfrm>
        </p:grpSpPr>
        <p:sp>
          <p:nvSpPr>
            <p:cNvPr id="339" name="Google Shape;339;p38"/>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0" name="Google Shape;340;p38"/>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1" name="Google Shape;341;p38"/>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42" name="Google Shape;342;p38"/>
          <p:cNvGrpSpPr/>
          <p:nvPr/>
        </p:nvGrpSpPr>
        <p:grpSpPr>
          <a:xfrm>
            <a:off x="4514144" y="5230695"/>
            <a:ext cx="707372" cy="718394"/>
            <a:chOff x="-1007627" y="1743900"/>
            <a:chExt cx="2655300" cy="2688600"/>
          </a:xfrm>
        </p:grpSpPr>
        <p:sp>
          <p:nvSpPr>
            <p:cNvPr id="343" name="Google Shape;343;p38"/>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4" name="Google Shape;344;p38"/>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34" name="Google Shape;334;p38"/>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345" name="Google Shape;345;p38"/>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346" name="Google Shape;346;p38"/>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347" name="Google Shape;347;p38"/>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348" name="Google Shape;348;p38"/>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349" name="Google Shape;349;p38"/>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350" name="Google Shape;350;p38"/>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351" name="Google Shape;351;p38"/>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pic>
        <p:nvPicPr>
          <p:cNvPr id="356" name="Google Shape;356;p39"/>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357" name="Google Shape;357;p39"/>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358" name="Google Shape;358;p39"/>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359" name="Google Shape;359;p39"/>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360" name="Google Shape;360;p39"/>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361" name="Google Shape;361;p39"/>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362" name="Google Shape;362;p39"/>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2509138"/>
            <a:ext cx="92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Java y sus fundamentos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541225" y="2914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613875" y="9492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Expresiones</a:t>
            </a:r>
            <a:endParaRPr i="1"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Sentencias</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Bloques</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696675" y="306100"/>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957625" y="4621427"/>
            <a:ext cx="2358600" cy="6063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Entorno Java para la programación</a:t>
            </a:r>
            <a:endParaRPr b="1" sz="1600">
              <a:latin typeface="Muli"/>
              <a:ea typeface="Muli"/>
              <a:cs typeface="Muli"/>
              <a:sym typeface="Muli"/>
            </a:endParaRPr>
          </a:p>
        </p:txBody>
      </p:sp>
      <p:sp>
        <p:nvSpPr>
          <p:cNvPr id="162" name="Google Shape;162;p18"/>
          <p:cNvSpPr txBox="1"/>
          <p:nvPr/>
        </p:nvSpPr>
        <p:spPr>
          <a:xfrm>
            <a:off x="1957613" y="5389050"/>
            <a:ext cx="16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Sentencias condicionales</a:t>
            </a:r>
            <a:endParaRPr>
              <a:latin typeface="Calibri"/>
              <a:ea typeface="Calibri"/>
              <a:cs typeface="Calibri"/>
              <a:sym typeface="Calibri"/>
            </a:endParaRPr>
          </a:p>
        </p:txBody>
      </p:sp>
      <p:grpSp>
        <p:nvGrpSpPr>
          <p:cNvPr id="163" name="Google Shape;163;p18"/>
          <p:cNvGrpSpPr/>
          <p:nvPr/>
        </p:nvGrpSpPr>
        <p:grpSpPr>
          <a:xfrm>
            <a:off x="1957625" y="2998025"/>
            <a:ext cx="873025" cy="800400"/>
            <a:chOff x="3521700" y="2434800"/>
            <a:chExt cx="873025"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747925" y="2557938"/>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4</a:t>
              </a:r>
              <a:endParaRPr sz="4000">
                <a:solidFill>
                  <a:schemeClr val="dk1"/>
                </a:solidFill>
                <a:latin typeface="Muli"/>
                <a:ea typeface="Muli"/>
                <a:cs typeface="Muli"/>
                <a:sym typeface="Muli"/>
              </a:endParaRPr>
            </a:p>
          </p:txBody>
        </p:sp>
      </p:grpSp>
      <p:cxnSp>
        <p:nvCxnSpPr>
          <p:cNvPr id="166" name="Google Shape;166;p18"/>
          <p:cNvCxnSpPr/>
          <p:nvPr/>
        </p:nvCxnSpPr>
        <p:spPr>
          <a:xfrm>
            <a:off x="2394137" y="3798413"/>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a:off x="4316225"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754800" y="949375"/>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Condicionales en Java</a:t>
            </a:r>
            <a:endParaRPr sz="1300">
              <a:latin typeface="Muli"/>
              <a:ea typeface="Muli"/>
              <a:cs typeface="Muli"/>
              <a:sym typeface="Muli"/>
            </a:endParaRPr>
          </a:p>
        </p:txBody>
      </p:sp>
      <p:sp>
        <p:nvSpPr>
          <p:cNvPr id="171" name="Google Shape;171;p18"/>
          <p:cNvSpPr/>
          <p:nvPr/>
        </p:nvSpPr>
        <p:spPr>
          <a:xfrm>
            <a:off x="8836125" y="3798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Condicionales if</a:t>
            </a:r>
            <a:endParaRPr sz="1300">
              <a:latin typeface="Muli"/>
              <a:ea typeface="Muli"/>
              <a:cs typeface="Muli"/>
              <a:sym typeface="Muli"/>
            </a:endParaRPr>
          </a:p>
        </p:txBody>
      </p:sp>
      <p:cxnSp>
        <p:nvCxnSpPr>
          <p:cNvPr id="172" name="Google Shape;172;p18"/>
          <p:cNvCxnSpPr>
            <a:stCxn id="168" idx="3"/>
            <a:endCxn id="171" idx="1"/>
          </p:cNvCxnSpPr>
          <p:nvPr/>
        </p:nvCxnSpPr>
        <p:spPr>
          <a:xfrm flipH="1" rot="10800000">
            <a:off x="7719950" y="4101677"/>
            <a:ext cx="1116300" cy="822900"/>
          </a:xfrm>
          <a:prstGeom prst="bentConnector3">
            <a:avLst>
              <a:gd fmla="val 49994" name="adj1"/>
            </a:avLst>
          </a:prstGeom>
          <a:noFill/>
          <a:ln cap="flat" cmpd="sng" w="9525">
            <a:solidFill>
              <a:srgbClr val="B7B7B7"/>
            </a:solidFill>
            <a:prstDash val="dash"/>
            <a:round/>
            <a:headEnd len="med" w="med" type="none"/>
            <a:tailEnd len="med" w="med" type="stealth"/>
          </a:ln>
        </p:spPr>
      </p:cxnSp>
      <p:sp>
        <p:nvSpPr>
          <p:cNvPr id="173" name="Google Shape;173;p18"/>
          <p:cNvSpPr/>
          <p:nvPr/>
        </p:nvSpPr>
        <p:spPr>
          <a:xfrm>
            <a:off x="8836125" y="5389050"/>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Muli"/>
                <a:ea typeface="Muli"/>
                <a:cs typeface="Muli"/>
                <a:sym typeface="Muli"/>
              </a:rPr>
              <a:t>Condicional switch</a:t>
            </a:r>
            <a:endParaRPr sz="1300">
              <a:latin typeface="Muli"/>
              <a:ea typeface="Muli"/>
              <a:cs typeface="Muli"/>
              <a:sym typeface="Muli"/>
            </a:endParaRPr>
          </a:p>
        </p:txBody>
      </p:sp>
      <p:cxnSp>
        <p:nvCxnSpPr>
          <p:cNvPr id="174" name="Google Shape;174;p18"/>
          <p:cNvCxnSpPr>
            <a:stCxn id="168" idx="3"/>
            <a:endCxn id="173" idx="1"/>
          </p:cNvCxnSpPr>
          <p:nvPr/>
        </p:nvCxnSpPr>
        <p:spPr>
          <a:xfrm>
            <a:off x="7719950" y="4924577"/>
            <a:ext cx="1116300" cy="767700"/>
          </a:xfrm>
          <a:prstGeom prst="bentConnector3">
            <a:avLst>
              <a:gd fmla="val 49994"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19"/>
          <p:cNvSpPr txBox="1"/>
          <p:nvPr/>
        </p:nvSpPr>
        <p:spPr>
          <a:xfrm>
            <a:off x="2462925" y="2768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80" name="Google Shape;180;p19"/>
          <p:cNvSpPr txBox="1"/>
          <p:nvPr/>
        </p:nvSpPr>
        <p:spPr>
          <a:xfrm>
            <a:off x="2535575" y="9346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81" name="Google Shape;181;p19"/>
          <p:cNvSpPr txBox="1"/>
          <p:nvPr/>
        </p:nvSpPr>
        <p:spPr>
          <a:xfrm>
            <a:off x="3807750" y="32444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Implementar sentencias condicionales para controlar el flujo de un programa Java.</a:t>
            </a:r>
            <a:endParaRPr b="1" i="1" sz="2000">
              <a:solidFill>
                <a:schemeClr val="dk1"/>
              </a:solidFill>
              <a:latin typeface="Muli"/>
              <a:ea typeface="Muli"/>
              <a:cs typeface="Muli"/>
              <a:sym typeface="Muli"/>
            </a:endParaRPr>
          </a:p>
        </p:txBody>
      </p:sp>
      <p:grpSp>
        <p:nvGrpSpPr>
          <p:cNvPr id="182" name="Google Shape;182;p19"/>
          <p:cNvGrpSpPr/>
          <p:nvPr/>
        </p:nvGrpSpPr>
        <p:grpSpPr>
          <a:xfrm>
            <a:off x="2845293" y="3286283"/>
            <a:ext cx="831109" cy="716781"/>
            <a:chOff x="-1007627" y="1743900"/>
            <a:chExt cx="2655300" cy="2688600"/>
          </a:xfrm>
        </p:grpSpPr>
        <p:sp>
          <p:nvSpPr>
            <p:cNvPr id="183" name="Google Shape;183;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191" name="Google Shape;191;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92" name="Google Shape;192;p20"/>
          <p:cNvSpPr txBox="1"/>
          <p:nvPr/>
        </p:nvSpPr>
        <p:spPr>
          <a:xfrm>
            <a:off x="914425" y="2182200"/>
            <a:ext cx="10959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Levantando la mano: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Ya conocemos las estructuras condicionales vistas en la lección de Algoritmos. Ahora, ¿cómo se escriben en Java? ¿Quién se anima a dar ejemplos?</a:t>
            </a:r>
            <a:endParaRPr sz="2000">
              <a:solidFill>
                <a:schemeClr val="dk1"/>
              </a:solidFill>
              <a:latin typeface="Muli"/>
              <a:ea typeface="Muli"/>
              <a:cs typeface="Muli"/>
              <a:sym typeface="Muli"/>
            </a:endParaRPr>
          </a:p>
        </p:txBody>
      </p:sp>
      <p:sp>
        <p:nvSpPr>
          <p:cNvPr id="193" name="Google Shape;193;p20"/>
          <p:cNvSpPr txBox="1"/>
          <p:nvPr/>
        </p:nvSpPr>
        <p:spPr>
          <a:xfrm>
            <a:off x="914425" y="3837400"/>
            <a:ext cx="11112600" cy="277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 Levantando la mano, respondan</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¿Qué condición aplicarías para: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1- elegir un menú de opciones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2- determinar si un año es bisiesto</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br>
              <a:rPr lang="en-US" sz="2000">
                <a:solidFill>
                  <a:schemeClr val="dk1"/>
                </a:solidFill>
                <a:latin typeface="Muli"/>
                <a:ea typeface="Muli"/>
                <a:cs typeface="Muli"/>
                <a:sym typeface="Muli"/>
              </a:rPr>
            </a:br>
            <a:r>
              <a:rPr lang="en-US" sz="2000">
                <a:solidFill>
                  <a:schemeClr val="dk1"/>
                </a:solidFill>
                <a:latin typeface="Muli"/>
                <a:ea typeface="Muli"/>
                <a:cs typeface="Muli"/>
                <a:sym typeface="Muli"/>
              </a:rPr>
              <a:t>¡Justifica tu respuesta!</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