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7581900" cx="13436600"/>
  <p:notesSz cx="13436600" cy="75819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bold.fntdata"/><Relationship Id="rId14" Type="http://schemas.openxmlformats.org/officeDocument/2006/relationships/slide" Target="slides/slide9.xml"/><Relationship Id="rId36"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a1b8f139f_0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a1b8f139f_0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a1b8f139f_0_331: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a1b8f139f_0_331: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a1b8f139f_0_406: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a1b8f139f_0_406: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dbc30013d_0_7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dbc30013d_0_7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01aa8c7c0_0_24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01aa8c7c0_0_24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01aa8c7c0_0_2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01aa8c7c0_0_2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a1b8f139f_0_256: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a1b8f139f_0_256: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dbc30013d_0_8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dbc30013d_0_8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dbc30013d_0_113: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dbc30013d_0_113: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dbc30013d_0_14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dbc30013d_0_14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a1b8f139f_0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a1b8f139f_0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a1b8f139f_0_481: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a1b8f139f_0_481: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dbc30013d_0_9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dbc30013d_0_9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dbc30013d_0_13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dbc30013d_0_13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dbc30013d_0_15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dbc30013d_0_15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dc7234864_0_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dc7234864_0_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a1b8f139f_0_556: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a1b8f139f_0_556: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01aa8c7c0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e01aa8c7c0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ea1b8f139f_0_14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ea1b8f139f_0_14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a1b8f139f_0_156: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1ea1b8f139f_0_156: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1b8f139f_0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1b8f139f_0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a1b8f139f_0_17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a1b8f139f_0_17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a1b8f139f_0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a1b8f139f_0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a1b8f139f_0_5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a1b8f139f_0_5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dbc30013d_0_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6dbc30013d_0_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5" name="Google Shape;175;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 Id="rId10"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2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197" name="Google Shape;197;p2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98" name="Google Shape;198;p21"/>
          <p:cNvSpPr txBox="1"/>
          <p:nvPr/>
        </p:nvSpPr>
        <p:spPr>
          <a:xfrm>
            <a:off x="5563978" y="25574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Sentencias Repetitivas</a:t>
            </a:r>
            <a:endParaRPr sz="7400">
              <a:solidFill>
                <a:schemeClr val="lt1"/>
              </a:solidFill>
            </a:endParaRPr>
          </a:p>
        </p:txBody>
      </p:sp>
      <p:pic>
        <p:nvPicPr>
          <p:cNvPr id="199" name="Google Shape;199;p2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00" name="Google Shape;200;p2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01" name="Google Shape;201;p2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2"/>
          <p:cNvSpPr txBox="1"/>
          <p:nvPr/>
        </p:nvSpPr>
        <p:spPr>
          <a:xfrm>
            <a:off x="914400" y="710000"/>
            <a:ext cx="606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Sentencias repetitivas</a:t>
            </a:r>
            <a:endParaRPr sz="4000">
              <a:solidFill>
                <a:schemeClr val="dk1"/>
              </a:solidFill>
              <a:latin typeface="Muli"/>
              <a:ea typeface="Muli"/>
              <a:cs typeface="Muli"/>
              <a:sym typeface="Muli"/>
            </a:endParaRPr>
          </a:p>
        </p:txBody>
      </p:sp>
      <p:sp>
        <p:nvSpPr>
          <p:cNvPr id="207" name="Google Shape;207;p22"/>
          <p:cNvSpPr txBox="1"/>
          <p:nvPr/>
        </p:nvSpPr>
        <p:spPr>
          <a:xfrm>
            <a:off x="914425" y="2334600"/>
            <a:ext cx="10608600" cy="308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las sentencias repetitivas?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Las estructuras que repiten una secuencia de instrucciones un número determinado de veces se denominan </a:t>
            </a:r>
            <a:r>
              <a:rPr lang="en-US" sz="2000">
                <a:solidFill>
                  <a:schemeClr val="dk1"/>
                </a:solidFill>
                <a:latin typeface="Muli"/>
                <a:ea typeface="Muli"/>
                <a:cs typeface="Muli"/>
                <a:sym typeface="Muli"/>
              </a:rPr>
              <a:t>bucles</a:t>
            </a:r>
            <a:r>
              <a:rPr lang="en-US" sz="2000">
                <a:solidFill>
                  <a:schemeClr val="dk1"/>
                </a:solidFill>
                <a:latin typeface="Muli"/>
                <a:ea typeface="Muli"/>
                <a:cs typeface="Muli"/>
                <a:sym typeface="Muli"/>
              </a:rPr>
              <a:t>, y se denomina iteración al hecho de repetir la ejecución de una secuencia de acciones.</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Todo bucle se encuentra asociado a una condición</a:t>
            </a:r>
            <a:r>
              <a:rPr lang="en-US" sz="2000">
                <a:solidFill>
                  <a:schemeClr val="dk1"/>
                </a:solidFill>
                <a:latin typeface="Muli"/>
                <a:ea typeface="Muli"/>
                <a:cs typeface="Muli"/>
                <a:sym typeface="Muli"/>
              </a:rPr>
              <a:t>, que es la que va a determinar cuándo y cuántas veces se repite.</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3"/>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13" name="Google Shape;213;p23"/>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14" name="Google Shape;214;p23"/>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Bucle while</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15" name="Google Shape;215;p23"/>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16" name="Google Shape;216;p23"/>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17" name="Google Shape;217;p23"/>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4"/>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While</a:t>
            </a:r>
            <a:endParaRPr sz="4000">
              <a:solidFill>
                <a:schemeClr val="dk1"/>
              </a:solidFill>
              <a:latin typeface="Muli"/>
              <a:ea typeface="Muli"/>
              <a:cs typeface="Muli"/>
              <a:sym typeface="Muli"/>
            </a:endParaRPr>
          </a:p>
        </p:txBody>
      </p:sp>
      <p:sp>
        <p:nvSpPr>
          <p:cNvPr id="223" name="Google Shape;223;p24"/>
          <p:cNvSpPr txBox="1"/>
          <p:nvPr/>
        </p:nvSpPr>
        <p:spPr>
          <a:xfrm>
            <a:off x="914425" y="1801200"/>
            <a:ext cx="10608600" cy="431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Esta estructura de control</a:t>
            </a:r>
            <a:r>
              <a:rPr lang="en-US" sz="2000">
                <a:solidFill>
                  <a:schemeClr val="dk1"/>
                </a:solidFill>
                <a:latin typeface="Muli"/>
                <a:ea typeface="Muli"/>
                <a:cs typeface="Muli"/>
                <a:sym typeface="Muli"/>
              </a:rPr>
              <a:t> repite un conjunto de instrucciones mientras una condición se cumpla (true)</a:t>
            </a:r>
            <a:r>
              <a:rPr lang="en-US" sz="2000">
                <a:solidFill>
                  <a:schemeClr val="dk1"/>
                </a:solidFill>
                <a:latin typeface="Muli"/>
                <a:ea typeface="Muli"/>
                <a:cs typeface="Muli"/>
                <a:sym typeface="Muli"/>
              </a:rPr>
              <a:t>, en cuanto la condición no se cumple el bucle deja de ejecutarse. Es por ello que dentro del bloque deberán existir sentencias que modifiquen la evaluación de la expresión, ya que de no hacerse se podría entrar en un bucle infinito.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while (</a:t>
            </a:r>
            <a:r>
              <a:rPr lang="en-US" sz="2000">
                <a:solidFill>
                  <a:schemeClr val="dk1"/>
                </a:solidFill>
                <a:latin typeface="Muli"/>
                <a:ea typeface="Muli"/>
                <a:cs typeface="Muli"/>
                <a:sym typeface="Muli"/>
              </a:rPr>
              <a:t>&lt;condición&gt;</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En el caso de que la condición se evalúe por primera vez como false, el ciclo no será ejecutado ni una vez.</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5"/>
          <p:cNvSpPr txBox="1"/>
          <p:nvPr/>
        </p:nvSpPr>
        <p:spPr>
          <a:xfrm>
            <a:off x="914400" y="329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While</a:t>
            </a:r>
            <a:endParaRPr sz="4000">
              <a:solidFill>
                <a:schemeClr val="dk1"/>
              </a:solidFill>
              <a:latin typeface="Muli"/>
              <a:ea typeface="Muli"/>
              <a:cs typeface="Muli"/>
              <a:sym typeface="Muli"/>
            </a:endParaRPr>
          </a:p>
        </p:txBody>
      </p:sp>
      <p:sp>
        <p:nvSpPr>
          <p:cNvPr id="229" name="Google Shape;229;p25"/>
          <p:cNvSpPr txBox="1"/>
          <p:nvPr/>
        </p:nvSpPr>
        <p:spPr>
          <a:xfrm>
            <a:off x="861950" y="1130000"/>
            <a:ext cx="4872600" cy="52386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Iteración</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este ejemplo utilizamos la variable </a:t>
            </a:r>
            <a:r>
              <a:rPr lang="en-US" sz="2000">
                <a:solidFill>
                  <a:schemeClr val="dk1"/>
                </a:solidFill>
                <a:latin typeface="Muli"/>
                <a:ea typeface="Muli"/>
                <a:cs typeface="Muli"/>
                <a:sym typeface="Muli"/>
              </a:rPr>
              <a:t>número </a:t>
            </a:r>
            <a:r>
              <a:rPr lang="en-US" sz="2000">
                <a:solidFill>
                  <a:schemeClr val="dk1"/>
                </a:solidFill>
                <a:latin typeface="Muli"/>
                <a:ea typeface="Muli"/>
                <a:cs typeface="Muli"/>
                <a:sym typeface="Muli"/>
              </a:rPr>
              <a:t>como </a:t>
            </a:r>
            <a:r>
              <a:rPr lang="en-US" sz="2000">
                <a:solidFill>
                  <a:schemeClr val="dk1"/>
                </a:solidFill>
                <a:latin typeface="Muli"/>
                <a:ea typeface="Muli"/>
                <a:cs typeface="Muli"/>
                <a:sym typeface="Muli"/>
              </a:rPr>
              <a:t>iterador</a:t>
            </a:r>
            <a:r>
              <a:rPr lang="en-US" sz="2000">
                <a:solidFill>
                  <a:schemeClr val="dk1"/>
                </a:solidFill>
                <a:latin typeface="Muli"/>
                <a:ea typeface="Muli"/>
                <a:cs typeface="Muli"/>
                <a:sym typeface="Muli"/>
              </a:rPr>
              <a:t>. Es por esto que es necesario</a:t>
            </a:r>
            <a:r>
              <a:rPr lang="en-US" sz="2000">
                <a:solidFill>
                  <a:schemeClr val="dk1"/>
                </a:solidFill>
                <a:latin typeface="Muli"/>
                <a:ea typeface="Muli"/>
                <a:cs typeface="Muli"/>
                <a:sym typeface="Muli"/>
              </a:rPr>
              <a:t> incrementar </a:t>
            </a:r>
            <a:r>
              <a:rPr lang="en-US" sz="2000">
                <a:solidFill>
                  <a:schemeClr val="dk1"/>
                </a:solidFill>
                <a:latin typeface="Muli"/>
                <a:ea typeface="Muli"/>
                <a:cs typeface="Muli"/>
                <a:sym typeface="Muli"/>
              </a:rPr>
              <a:t>esta variable (línea 10) para que se cumpla en algún momento la </a:t>
            </a:r>
            <a:r>
              <a:rPr lang="en-US" sz="2000">
                <a:solidFill>
                  <a:schemeClr val="dk1"/>
                </a:solidFill>
                <a:latin typeface="Muli"/>
                <a:ea typeface="Muli"/>
                <a:cs typeface="Muli"/>
                <a:sym typeface="Muli"/>
              </a:rPr>
              <a:t>condición de finalización</a:t>
            </a:r>
            <a:r>
              <a:rPr lang="en-US" sz="2000">
                <a:solidFill>
                  <a:schemeClr val="dk1"/>
                </a:solidFill>
                <a:latin typeface="Muli"/>
                <a:ea typeface="Muli"/>
                <a:cs typeface="Muli"/>
                <a:sym typeface="Muli"/>
              </a:rPr>
              <a:t> del bucle.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Podemos ver en la salida por consola como se imprimen todos los </a:t>
            </a:r>
            <a:r>
              <a:rPr lang="en-US" sz="2000">
                <a:solidFill>
                  <a:schemeClr val="dk1"/>
                </a:solidFill>
                <a:latin typeface="Muli"/>
                <a:ea typeface="Muli"/>
                <a:cs typeface="Muli"/>
                <a:sym typeface="Muli"/>
              </a:rPr>
              <a:t>números</a:t>
            </a:r>
            <a:r>
              <a:rPr lang="en-US" sz="2000">
                <a:solidFill>
                  <a:schemeClr val="dk1"/>
                </a:solidFill>
                <a:latin typeface="Muli"/>
                <a:ea typeface="Muli"/>
                <a:cs typeface="Muli"/>
                <a:sym typeface="Muli"/>
              </a:rPr>
              <a:t> menores a diez.</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Truco</a:t>
            </a:r>
            <a:r>
              <a:rPr lang="en-US" sz="2000">
                <a:solidFill>
                  <a:schemeClr val="dk1"/>
                </a:solidFill>
                <a:latin typeface="Muli"/>
                <a:ea typeface="Muli"/>
                <a:cs typeface="Muli"/>
                <a:sym typeface="Muli"/>
              </a:rPr>
              <a:t>: para escribir en una misma línea, se utiliza la </a:t>
            </a:r>
            <a:r>
              <a:rPr lang="en-US" sz="2000">
                <a:solidFill>
                  <a:schemeClr val="dk1"/>
                </a:solidFill>
                <a:latin typeface="Muli"/>
                <a:ea typeface="Muli"/>
                <a:cs typeface="Muli"/>
                <a:sym typeface="Muli"/>
              </a:rPr>
              <a:t>función</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print </a:t>
            </a:r>
            <a:r>
              <a:rPr lang="en-US" sz="2000">
                <a:solidFill>
                  <a:schemeClr val="dk1"/>
                </a:solidFill>
                <a:latin typeface="Muli"/>
                <a:ea typeface="Muli"/>
                <a:cs typeface="Muli"/>
                <a:sym typeface="Muli"/>
              </a:rPr>
              <a:t>(sin “ln”)</a:t>
            </a:r>
            <a:r>
              <a:rPr lang="en-US" sz="2000">
                <a:solidFill>
                  <a:schemeClr val="dk1"/>
                </a:solidFill>
                <a:latin typeface="Muli"/>
                <a:ea typeface="Muli"/>
                <a:cs typeface="Muli"/>
                <a:sym typeface="Muli"/>
              </a:rPr>
              <a:t>del System.out.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pic>
        <p:nvPicPr>
          <p:cNvPr id="230" name="Google Shape;230;p25"/>
          <p:cNvPicPr preferRelativeResize="0"/>
          <p:nvPr/>
        </p:nvPicPr>
        <p:blipFill>
          <a:blip r:embed="rId4">
            <a:alphaModFix/>
          </a:blip>
          <a:stretch>
            <a:fillRect/>
          </a:stretch>
        </p:blipFill>
        <p:spPr>
          <a:xfrm>
            <a:off x="5995375" y="1361200"/>
            <a:ext cx="6615100" cy="507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6"/>
          <p:cNvSpPr txBox="1"/>
          <p:nvPr/>
        </p:nvSpPr>
        <p:spPr>
          <a:xfrm>
            <a:off x="2334650" y="3060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36" name="Google Shape;236;p26"/>
          <p:cNvSpPr txBox="1"/>
          <p:nvPr/>
        </p:nvSpPr>
        <p:spPr>
          <a:xfrm>
            <a:off x="2407300" y="9638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37" name="Google Shape;237;p26"/>
          <p:cNvSpPr txBox="1"/>
          <p:nvPr/>
        </p:nvSpPr>
        <p:spPr>
          <a:xfrm>
            <a:off x="861950" y="3800800"/>
            <a:ext cx="10330200" cy="1569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Desarrollar un bucle while que lea números ingresados por el usuario, hasta que se ingrese 0 (cero).</a:t>
            </a:r>
            <a:endParaRPr i="1" sz="3000">
              <a:solidFill>
                <a:schemeClr val="dk1"/>
              </a:solidFill>
              <a:latin typeface="Calibri"/>
              <a:ea typeface="Calibri"/>
              <a:cs typeface="Calibri"/>
              <a:sym typeface="Calibri"/>
            </a:endParaRPr>
          </a:p>
        </p:txBody>
      </p:sp>
      <p:sp>
        <p:nvSpPr>
          <p:cNvPr id="238" name="Google Shape;238;p26"/>
          <p:cNvSpPr txBox="1"/>
          <p:nvPr/>
        </p:nvSpPr>
        <p:spPr>
          <a:xfrm>
            <a:off x="861950" y="2438800"/>
            <a:ext cx="107778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while</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ver un ejemplo de bucle while dónde la variable iterador será modificada por el usuario.</a:t>
            </a:r>
            <a:endParaRPr i="1" sz="3000">
              <a:solidFill>
                <a:schemeClr val="dk1"/>
              </a:solidFill>
              <a:latin typeface="Calibri"/>
              <a:ea typeface="Calibri"/>
              <a:cs typeface="Calibri"/>
              <a:sym typeface="Calibri"/>
            </a:endParaRPr>
          </a:p>
        </p:txBody>
      </p:sp>
      <p:sp>
        <p:nvSpPr>
          <p:cNvPr id="239" name="Google Shape;239;p26"/>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27"/>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3</a:t>
            </a:r>
            <a:r>
              <a:rPr b="1" lang="en-US" sz="8800">
                <a:solidFill>
                  <a:schemeClr val="dk1"/>
                </a:solidFill>
                <a:latin typeface="Calibri"/>
                <a:ea typeface="Calibri"/>
                <a:cs typeface="Calibri"/>
                <a:sym typeface="Calibri"/>
              </a:rPr>
              <a:t>.</a:t>
            </a:r>
            <a:endParaRPr sz="2100">
              <a:solidFill>
                <a:schemeClr val="dk1"/>
              </a:solidFill>
            </a:endParaRPr>
          </a:p>
        </p:txBody>
      </p:sp>
      <p:sp>
        <p:nvSpPr>
          <p:cNvPr id="245" name="Google Shape;245;p27"/>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46" name="Google Shape;246;p27"/>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Bucle do-while</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47" name="Google Shape;247;p27"/>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48" name="Google Shape;248;p27"/>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49" name="Google Shape;249;p27"/>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28"/>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Do-</a:t>
            </a:r>
            <a:r>
              <a:rPr lang="en-US" sz="4000">
                <a:solidFill>
                  <a:schemeClr val="dk1"/>
                </a:solidFill>
                <a:latin typeface="Muli"/>
                <a:ea typeface="Muli"/>
                <a:cs typeface="Muli"/>
                <a:sym typeface="Muli"/>
              </a:rPr>
              <a:t>While</a:t>
            </a:r>
            <a:endParaRPr sz="4000">
              <a:solidFill>
                <a:schemeClr val="dk1"/>
              </a:solidFill>
              <a:latin typeface="Muli"/>
              <a:ea typeface="Muli"/>
              <a:cs typeface="Muli"/>
              <a:sym typeface="Muli"/>
            </a:endParaRPr>
          </a:p>
        </p:txBody>
      </p:sp>
      <p:sp>
        <p:nvSpPr>
          <p:cNvPr id="255" name="Google Shape;255;p28"/>
          <p:cNvSpPr txBox="1"/>
          <p:nvPr/>
        </p:nvSpPr>
        <p:spPr>
          <a:xfrm>
            <a:off x="914425" y="2106000"/>
            <a:ext cx="10608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el caso de la estructura repetitiva do-while el funcionamiento es casi el mismo que el de while. Pero con una diferencia, </a:t>
            </a:r>
            <a:r>
              <a:rPr lang="en-US" sz="2000">
                <a:solidFill>
                  <a:schemeClr val="dk1"/>
                </a:solidFill>
                <a:latin typeface="Muli"/>
                <a:ea typeface="Muli"/>
                <a:cs typeface="Muli"/>
                <a:sym typeface="Muli"/>
              </a:rPr>
              <a:t>primero se ejecuta el bloque de sentencias y luego se evalúa la expresión</a:t>
            </a:r>
            <a:r>
              <a:rPr lang="en-US" sz="2000">
                <a:solidFill>
                  <a:schemeClr val="dk1"/>
                </a:solidFill>
                <a:latin typeface="Muli"/>
                <a:ea typeface="Muli"/>
                <a:cs typeface="Muli"/>
                <a:sym typeface="Muli"/>
              </a:rPr>
              <a:t>. Al igual que en el while, en el bloque de sentencias deberemos modificar la condición para poder salir del bucle.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do{</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&lt;sentencias&gt;;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}while (</a:t>
            </a:r>
            <a:r>
              <a:rPr lang="en-US" sz="2000">
                <a:solidFill>
                  <a:schemeClr val="dk1"/>
                </a:solidFill>
                <a:latin typeface="Muli"/>
                <a:ea typeface="Muli"/>
                <a:cs typeface="Muli"/>
                <a:sym typeface="Muli"/>
              </a:rPr>
              <a:t>&lt;condición&gt;</a:t>
            </a:r>
            <a:r>
              <a:rPr lang="en-US" sz="2000">
                <a:solidFill>
                  <a:schemeClr val="dk1"/>
                </a:solidFill>
                <a:latin typeface="Muli"/>
                <a:ea typeface="Muli"/>
                <a:cs typeface="Muli"/>
                <a:sym typeface="Muli"/>
              </a:rPr>
              <a:t>)</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457200" lvl="0" marL="0" rtl="0" algn="l">
              <a:spcBef>
                <a:spcPts val="0"/>
              </a:spcBef>
              <a:spcAft>
                <a:spcPts val="0"/>
              </a:spcAft>
              <a:buNone/>
            </a:pPr>
            <a:r>
              <a:rPr lang="en-US" sz="2000">
                <a:solidFill>
                  <a:schemeClr val="dk1"/>
                </a:solidFill>
                <a:latin typeface="Muli"/>
                <a:ea typeface="Muli"/>
                <a:cs typeface="Muli"/>
                <a:sym typeface="Muli"/>
              </a:rPr>
              <a:t>Por lo tanto, </a:t>
            </a:r>
            <a:r>
              <a:rPr lang="en-US" sz="2000">
                <a:solidFill>
                  <a:schemeClr val="dk1"/>
                </a:solidFill>
                <a:latin typeface="Muli"/>
                <a:ea typeface="Muli"/>
                <a:cs typeface="Muli"/>
                <a:sym typeface="Muli"/>
              </a:rPr>
              <a:t>siempre se ejecutará al menos una vez.</a:t>
            </a:r>
            <a:endParaRPr sz="2000">
              <a:solidFill>
                <a:schemeClr val="dk1"/>
              </a:solidFill>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29"/>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Do-w</a:t>
            </a:r>
            <a:r>
              <a:rPr lang="en-US" sz="4000">
                <a:solidFill>
                  <a:schemeClr val="dk1"/>
                </a:solidFill>
                <a:latin typeface="Muli"/>
                <a:ea typeface="Muli"/>
                <a:cs typeface="Muli"/>
                <a:sym typeface="Muli"/>
              </a:rPr>
              <a:t>hile</a:t>
            </a:r>
            <a:endParaRPr sz="4000">
              <a:solidFill>
                <a:schemeClr val="dk1"/>
              </a:solidFill>
              <a:latin typeface="Muli"/>
              <a:ea typeface="Muli"/>
              <a:cs typeface="Muli"/>
              <a:sym typeface="Muli"/>
            </a:endParaRPr>
          </a:p>
        </p:txBody>
      </p:sp>
      <p:sp>
        <p:nvSpPr>
          <p:cNvPr id="261" name="Google Shape;261;p29"/>
          <p:cNvSpPr txBox="1"/>
          <p:nvPr/>
        </p:nvSpPr>
        <p:spPr>
          <a:xfrm>
            <a:off x="938150" y="1892000"/>
            <a:ext cx="4872600" cy="43149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Iteración: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este ejemplo utilizamos nuevamente la variable </a:t>
            </a:r>
            <a:r>
              <a:rPr lang="en-US" sz="2000">
                <a:solidFill>
                  <a:schemeClr val="dk1"/>
                </a:solidFill>
                <a:latin typeface="Muli"/>
                <a:ea typeface="Muli"/>
                <a:cs typeface="Muli"/>
                <a:sym typeface="Muli"/>
              </a:rPr>
              <a:t>número </a:t>
            </a:r>
            <a:r>
              <a:rPr lang="en-US" sz="2000">
                <a:solidFill>
                  <a:schemeClr val="dk1"/>
                </a:solidFill>
                <a:latin typeface="Muli"/>
                <a:ea typeface="Muli"/>
                <a:cs typeface="Muli"/>
                <a:sym typeface="Muli"/>
              </a:rPr>
              <a:t>como </a:t>
            </a:r>
            <a:r>
              <a:rPr lang="en-US" sz="2000">
                <a:solidFill>
                  <a:schemeClr val="dk1"/>
                </a:solidFill>
                <a:latin typeface="Muli"/>
                <a:ea typeface="Muli"/>
                <a:cs typeface="Muli"/>
                <a:sym typeface="Muli"/>
              </a:rPr>
              <a:t>iterador</a:t>
            </a:r>
            <a:r>
              <a:rPr lang="en-US" sz="2000">
                <a:solidFill>
                  <a:schemeClr val="dk1"/>
                </a:solidFill>
                <a:latin typeface="Muli"/>
                <a:ea typeface="Muli"/>
                <a:cs typeface="Muli"/>
                <a:sym typeface="Muli"/>
              </a:rPr>
              <a:t>. Es por esto que es necesario</a:t>
            </a:r>
            <a:r>
              <a:rPr lang="en-US" sz="2000">
                <a:solidFill>
                  <a:schemeClr val="dk1"/>
                </a:solidFill>
                <a:latin typeface="Muli"/>
                <a:ea typeface="Muli"/>
                <a:cs typeface="Muli"/>
                <a:sym typeface="Muli"/>
              </a:rPr>
              <a:t> incrementar </a:t>
            </a:r>
            <a:r>
              <a:rPr lang="en-US" sz="2000">
                <a:solidFill>
                  <a:schemeClr val="dk1"/>
                </a:solidFill>
                <a:latin typeface="Muli"/>
                <a:ea typeface="Muli"/>
                <a:cs typeface="Muli"/>
                <a:sym typeface="Muli"/>
              </a:rPr>
              <a:t>esta variable (línea 10) para que se cumpla en algún momento la </a:t>
            </a:r>
            <a:r>
              <a:rPr lang="en-US" sz="2000">
                <a:solidFill>
                  <a:schemeClr val="dk1"/>
                </a:solidFill>
                <a:latin typeface="Muli"/>
                <a:ea typeface="Muli"/>
                <a:cs typeface="Muli"/>
                <a:sym typeface="Muli"/>
              </a:rPr>
              <a:t>condición de finalización</a:t>
            </a:r>
            <a:r>
              <a:rPr lang="en-US" sz="2000">
                <a:solidFill>
                  <a:schemeClr val="dk1"/>
                </a:solidFill>
                <a:latin typeface="Muli"/>
                <a:ea typeface="Muli"/>
                <a:cs typeface="Muli"/>
                <a:sym typeface="Muli"/>
              </a:rPr>
              <a:t> del bucle.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Podemos ver en la salida por consola como se imprimen todos los </a:t>
            </a:r>
            <a:r>
              <a:rPr lang="en-US" sz="2000">
                <a:solidFill>
                  <a:schemeClr val="dk1"/>
                </a:solidFill>
                <a:latin typeface="Muli"/>
                <a:ea typeface="Muli"/>
                <a:cs typeface="Muli"/>
                <a:sym typeface="Muli"/>
              </a:rPr>
              <a:t>números</a:t>
            </a:r>
            <a:r>
              <a:rPr lang="en-US" sz="2000">
                <a:solidFill>
                  <a:schemeClr val="dk1"/>
                </a:solidFill>
                <a:latin typeface="Muli"/>
                <a:ea typeface="Muli"/>
                <a:cs typeface="Muli"/>
                <a:sym typeface="Muli"/>
              </a:rPr>
              <a:t> menores a diez.</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pic>
        <p:nvPicPr>
          <p:cNvPr id="262" name="Google Shape;262;p29"/>
          <p:cNvPicPr preferRelativeResize="0"/>
          <p:nvPr/>
        </p:nvPicPr>
        <p:blipFill>
          <a:blip r:embed="rId4">
            <a:alphaModFix/>
          </a:blip>
          <a:stretch>
            <a:fillRect/>
          </a:stretch>
        </p:blipFill>
        <p:spPr>
          <a:xfrm>
            <a:off x="6309950" y="1238100"/>
            <a:ext cx="6284975" cy="478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0"/>
          <p:cNvSpPr txBox="1"/>
          <p:nvPr/>
        </p:nvSpPr>
        <p:spPr>
          <a:xfrm>
            <a:off x="2462925" y="2184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68" name="Google Shape;268;p30"/>
          <p:cNvSpPr txBox="1"/>
          <p:nvPr/>
        </p:nvSpPr>
        <p:spPr>
          <a:xfrm>
            <a:off x="2535575" y="8762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69" name="Google Shape;269;p30"/>
          <p:cNvSpPr txBox="1"/>
          <p:nvPr/>
        </p:nvSpPr>
        <p:spPr>
          <a:xfrm>
            <a:off x="861950" y="4137100"/>
            <a:ext cx="10330200" cy="20319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Desarrollar un bucle do-while en el cual se ingrese un valor límite positivo, y a continuación solicite números al usuario hasta que la suma de los números introducidos supere el límite inicial.</a:t>
            </a:r>
            <a:endParaRPr i="1" sz="3000">
              <a:solidFill>
                <a:schemeClr val="dk1"/>
              </a:solidFill>
              <a:latin typeface="Calibri"/>
              <a:ea typeface="Calibri"/>
              <a:cs typeface="Calibri"/>
              <a:sym typeface="Calibri"/>
            </a:endParaRPr>
          </a:p>
        </p:txBody>
      </p:sp>
      <p:sp>
        <p:nvSpPr>
          <p:cNvPr id="270" name="Google Shape;270;p30"/>
          <p:cNvSpPr txBox="1"/>
          <p:nvPr/>
        </p:nvSpPr>
        <p:spPr>
          <a:xfrm>
            <a:off x="861950" y="2438800"/>
            <a:ext cx="107778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do - </a:t>
            </a:r>
            <a:r>
              <a:rPr b="1" lang="en-US" sz="3000">
                <a:solidFill>
                  <a:schemeClr val="dk1"/>
                </a:solidFill>
                <a:latin typeface="Calibri"/>
                <a:ea typeface="Calibri"/>
                <a:cs typeface="Calibri"/>
                <a:sym typeface="Calibri"/>
              </a:rPr>
              <a:t>while:</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ver un ejemplo de bucle do-while dónde la variable iterador será modificada por una operación aritmética.</a:t>
            </a:r>
            <a:endParaRPr i="1" sz="3000">
              <a:solidFill>
                <a:schemeClr val="dk1"/>
              </a:solidFill>
              <a:latin typeface="Calibri"/>
              <a:ea typeface="Calibri"/>
              <a:cs typeface="Calibri"/>
              <a:sym typeface="Calibri"/>
            </a:endParaRPr>
          </a:p>
        </p:txBody>
      </p:sp>
      <p:sp>
        <p:nvSpPr>
          <p:cNvPr id="271" name="Google Shape;271;p30"/>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4</a:t>
            </a:r>
            <a:r>
              <a:rPr b="1" lang="en-US" sz="8800">
                <a:solidFill>
                  <a:schemeClr val="dk1"/>
                </a:solidFill>
                <a:latin typeface="Calibri"/>
                <a:ea typeface="Calibri"/>
                <a:cs typeface="Calibri"/>
                <a:sym typeface="Calibri"/>
              </a:rPr>
              <a:t>.</a:t>
            </a:r>
            <a:endParaRPr sz="2100">
              <a:solidFill>
                <a:schemeClr val="dk1"/>
              </a:solidFill>
            </a:endParaRPr>
          </a:p>
        </p:txBody>
      </p:sp>
      <p:sp>
        <p:nvSpPr>
          <p:cNvPr id="277" name="Google Shape;277;p3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78" name="Google Shape;278;p31"/>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Bucle for</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79" name="Google Shape;279;p3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80" name="Google Shape;280;p3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81" name="Google Shape;281;p3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2"/>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For</a:t>
            </a:r>
            <a:endParaRPr sz="4000">
              <a:solidFill>
                <a:schemeClr val="dk1"/>
              </a:solidFill>
              <a:latin typeface="Muli"/>
              <a:ea typeface="Muli"/>
              <a:cs typeface="Muli"/>
              <a:sym typeface="Muli"/>
            </a:endParaRPr>
          </a:p>
        </p:txBody>
      </p:sp>
      <p:sp>
        <p:nvSpPr>
          <p:cNvPr id="287" name="Google Shape;287;p32"/>
          <p:cNvSpPr txBox="1"/>
          <p:nvPr/>
        </p:nvSpPr>
        <p:spPr>
          <a:xfrm>
            <a:off x="914400" y="1661550"/>
            <a:ext cx="10608600" cy="46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estructura for proporciona una forma compacta de recorrer un rango de valores cuando la cantidad de veces que se debe iterar un bloque de código es conocida.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for (</a:t>
            </a:r>
            <a:r>
              <a:rPr lang="en-US" sz="2000">
                <a:solidFill>
                  <a:schemeClr val="dk1"/>
                </a:solidFill>
                <a:latin typeface="Muli"/>
                <a:ea typeface="Muli"/>
                <a:cs typeface="Muli"/>
                <a:sym typeface="Muli"/>
              </a:rPr>
              <a:t>&lt;inicialización&gt;; &lt;terminación&gt;; &lt;incremento&gt;</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expresión </a:t>
            </a:r>
            <a:r>
              <a:rPr lang="en-US" sz="2000">
                <a:solidFill>
                  <a:schemeClr val="dk1"/>
                </a:solidFill>
                <a:latin typeface="Muli"/>
                <a:ea typeface="Muli"/>
                <a:cs typeface="Muli"/>
                <a:sym typeface="Muli"/>
              </a:rPr>
              <a:t>&lt;inicialización&gt;</a:t>
            </a:r>
            <a:r>
              <a:rPr lang="en-US" sz="2000">
                <a:solidFill>
                  <a:schemeClr val="dk1"/>
                </a:solidFill>
                <a:latin typeface="Muli"/>
                <a:ea typeface="Muli"/>
                <a:cs typeface="Muli"/>
                <a:sym typeface="Muli"/>
              </a:rPr>
              <a:t> inicializa el bucle y se ejecuta una sola vez al comienzo de la ejecución del bucle. El bucle termina cuando al evaluar la expresión </a:t>
            </a:r>
            <a:r>
              <a:rPr lang="en-US" sz="2000">
                <a:solidFill>
                  <a:schemeClr val="dk1"/>
                </a:solidFill>
                <a:latin typeface="Muli"/>
                <a:ea typeface="Muli"/>
                <a:cs typeface="Muli"/>
                <a:sym typeface="Muli"/>
              </a:rPr>
              <a:t>&lt;terminación&gt;</a:t>
            </a:r>
            <a:r>
              <a:rPr lang="en-US" sz="2000">
                <a:solidFill>
                  <a:schemeClr val="dk1"/>
                </a:solidFill>
                <a:latin typeface="Muli"/>
                <a:ea typeface="Muli"/>
                <a:cs typeface="Muli"/>
                <a:sym typeface="Muli"/>
              </a:rPr>
              <a:t> el resultado que se obtiene es </a:t>
            </a:r>
            <a:r>
              <a:rPr lang="en-US" sz="2000">
                <a:solidFill>
                  <a:schemeClr val="dk1"/>
                </a:solidFill>
                <a:latin typeface="Muli"/>
                <a:ea typeface="Muli"/>
                <a:cs typeface="Muli"/>
                <a:sym typeface="Muli"/>
              </a:rPr>
              <a:t>false</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expresión </a:t>
            </a:r>
            <a:r>
              <a:rPr lang="en-US" sz="2000">
                <a:solidFill>
                  <a:schemeClr val="dk1"/>
                </a:solidFill>
                <a:latin typeface="Muli"/>
                <a:ea typeface="Muli"/>
                <a:cs typeface="Muli"/>
                <a:sym typeface="Muli"/>
              </a:rPr>
              <a:t>&lt;incremento&gt;</a:t>
            </a:r>
            <a:r>
              <a:rPr lang="en-US" sz="2000">
                <a:solidFill>
                  <a:schemeClr val="dk1"/>
                </a:solidFill>
                <a:latin typeface="Muli"/>
                <a:ea typeface="Muli"/>
                <a:cs typeface="Muli"/>
                <a:sym typeface="Muli"/>
              </a:rPr>
              <a:t> se invoca después de cada iteración que realiza el bucle; esta expresión incrementa o decrementa un valor </a:t>
            </a:r>
            <a:r>
              <a:rPr lang="en-US" sz="2000">
                <a:solidFill>
                  <a:schemeClr val="dk1"/>
                </a:solidFill>
                <a:latin typeface="Muli"/>
                <a:ea typeface="Muli"/>
                <a:cs typeface="Muli"/>
                <a:sym typeface="Muli"/>
              </a:rPr>
              <a:t>hasta que se cumpla la condición de &lt;terminación&gt;</a:t>
            </a:r>
            <a:r>
              <a:rPr lang="en-US" sz="2000">
                <a:solidFill>
                  <a:schemeClr val="dk1"/>
                </a:solidFill>
                <a:latin typeface="Muli"/>
                <a:ea typeface="Muli"/>
                <a:cs typeface="Muli"/>
                <a:sym typeface="Muli"/>
              </a:rPr>
              <a:t> del bucle.</a:t>
            </a:r>
            <a:endParaRPr sz="2000">
              <a:solidFill>
                <a:schemeClr val="dk1"/>
              </a:solidFill>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3"/>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For</a:t>
            </a:r>
            <a:endParaRPr sz="4000">
              <a:solidFill>
                <a:schemeClr val="dk1"/>
              </a:solidFill>
              <a:latin typeface="Muli"/>
              <a:ea typeface="Muli"/>
              <a:cs typeface="Muli"/>
              <a:sym typeface="Muli"/>
            </a:endParaRPr>
          </a:p>
        </p:txBody>
      </p:sp>
      <p:sp>
        <p:nvSpPr>
          <p:cNvPr id="293" name="Google Shape;293;p33"/>
          <p:cNvSpPr txBox="1"/>
          <p:nvPr/>
        </p:nvSpPr>
        <p:spPr>
          <a:xfrm>
            <a:off x="914400" y="1988800"/>
            <a:ext cx="5071200" cy="3699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Iteración: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este ejemplo podemos ver que</a:t>
            </a:r>
            <a:r>
              <a:rPr lang="en-US" sz="2000">
                <a:solidFill>
                  <a:schemeClr val="dk1"/>
                </a:solidFill>
                <a:latin typeface="Muli"/>
                <a:ea typeface="Muli"/>
                <a:cs typeface="Muli"/>
                <a:sym typeface="Muli"/>
              </a:rPr>
              <a:t> la variable de incremento ya está definida por el bucle</a:t>
            </a:r>
            <a:r>
              <a:rPr lang="en-US" sz="2000">
                <a:solidFill>
                  <a:schemeClr val="dk1"/>
                </a:solidFill>
                <a:latin typeface="Muli"/>
                <a:ea typeface="Muli"/>
                <a:cs typeface="Muli"/>
                <a:sym typeface="Muli"/>
              </a:rPr>
              <a:t> (línea 9, i++), por lo tanto usamos el iterador</a:t>
            </a:r>
            <a:r>
              <a:rPr lang="en-US" sz="2000">
                <a:solidFill>
                  <a:schemeClr val="dk1"/>
                </a:solidFill>
                <a:latin typeface="Muli"/>
                <a:ea typeface="Muli"/>
                <a:cs typeface="Muli"/>
                <a:sym typeface="Muli"/>
              </a:rPr>
              <a:t> i </a:t>
            </a:r>
            <a:r>
              <a:rPr lang="en-US" sz="2000">
                <a:solidFill>
                  <a:schemeClr val="dk1"/>
                </a:solidFill>
                <a:latin typeface="Muli"/>
                <a:ea typeface="Muli"/>
                <a:cs typeface="Muli"/>
                <a:sym typeface="Muli"/>
              </a:rPr>
              <a:t>para imprimir los números mientras se cumpla la condición.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El primer número que se imprime es el </a:t>
            </a:r>
            <a:r>
              <a:rPr lang="en-US" sz="2000">
                <a:solidFill>
                  <a:schemeClr val="dk1"/>
                </a:solidFill>
                <a:latin typeface="Muli"/>
                <a:ea typeface="Muli"/>
                <a:cs typeface="Muli"/>
                <a:sym typeface="Muli"/>
              </a:rPr>
              <a:t>cero</a:t>
            </a:r>
            <a:r>
              <a:rPr lang="en-US" sz="2000">
                <a:solidFill>
                  <a:schemeClr val="dk1"/>
                </a:solidFill>
                <a:latin typeface="Muli"/>
                <a:ea typeface="Muli"/>
                <a:cs typeface="Muli"/>
                <a:sym typeface="Muli"/>
              </a:rPr>
              <a:t>, porque es el número de </a:t>
            </a:r>
            <a:r>
              <a:rPr lang="en-US" sz="2000">
                <a:solidFill>
                  <a:schemeClr val="dk1"/>
                </a:solidFill>
                <a:latin typeface="Muli"/>
                <a:ea typeface="Muli"/>
                <a:cs typeface="Muli"/>
                <a:sym typeface="Muli"/>
              </a:rPr>
              <a:t>inicialización de i </a:t>
            </a:r>
            <a:r>
              <a:rPr lang="en-US" sz="2000">
                <a:solidFill>
                  <a:schemeClr val="dk1"/>
                </a:solidFill>
                <a:latin typeface="Muli"/>
                <a:ea typeface="Muli"/>
                <a:cs typeface="Muli"/>
                <a:sym typeface="Muli"/>
              </a:rPr>
              <a:t>(línea 9, i =0).</a:t>
            </a:r>
            <a:endParaRPr sz="2000">
              <a:solidFill>
                <a:schemeClr val="dk1"/>
              </a:solidFill>
              <a:latin typeface="Muli"/>
              <a:ea typeface="Muli"/>
              <a:cs typeface="Muli"/>
              <a:sym typeface="Muli"/>
            </a:endParaRPr>
          </a:p>
        </p:txBody>
      </p:sp>
      <p:pic>
        <p:nvPicPr>
          <p:cNvPr id="294" name="Google Shape;294;p33"/>
          <p:cNvPicPr preferRelativeResize="0"/>
          <p:nvPr/>
        </p:nvPicPr>
        <p:blipFill>
          <a:blip r:embed="rId4">
            <a:alphaModFix/>
          </a:blip>
          <a:stretch>
            <a:fillRect/>
          </a:stretch>
        </p:blipFill>
        <p:spPr>
          <a:xfrm>
            <a:off x="6386700" y="1530725"/>
            <a:ext cx="6071050" cy="452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34"/>
          <p:cNvSpPr txBox="1"/>
          <p:nvPr/>
        </p:nvSpPr>
        <p:spPr>
          <a:xfrm>
            <a:off x="2495325" y="2768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00" name="Google Shape;300;p34"/>
          <p:cNvSpPr txBox="1"/>
          <p:nvPr/>
        </p:nvSpPr>
        <p:spPr>
          <a:xfrm>
            <a:off x="2567975" y="9346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301" name="Google Shape;301;p34"/>
          <p:cNvSpPr txBox="1"/>
          <p:nvPr/>
        </p:nvSpPr>
        <p:spPr>
          <a:xfrm>
            <a:off x="861950" y="4137100"/>
            <a:ext cx="10330200" cy="11082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Desarrollar un bucle for en el cual se muestre por pantalla la tabla del 5. Se debe mostrar hasta 5x20.</a:t>
            </a:r>
            <a:endParaRPr i="1" sz="3000">
              <a:solidFill>
                <a:schemeClr val="dk1"/>
              </a:solidFill>
              <a:latin typeface="Calibri"/>
              <a:ea typeface="Calibri"/>
              <a:cs typeface="Calibri"/>
              <a:sym typeface="Calibri"/>
            </a:endParaRPr>
          </a:p>
        </p:txBody>
      </p:sp>
      <p:sp>
        <p:nvSpPr>
          <p:cNvPr id="302" name="Google Shape;302;p34"/>
          <p:cNvSpPr txBox="1"/>
          <p:nvPr/>
        </p:nvSpPr>
        <p:spPr>
          <a:xfrm>
            <a:off x="861950" y="2438800"/>
            <a:ext cx="107778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for</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ver un ejemplo de bucle for dónde la variable iterador ya se encuentra previamente definida. El bucle debe dar 10 vueltas.</a:t>
            </a:r>
            <a:endParaRPr i="1" sz="3000">
              <a:solidFill>
                <a:schemeClr val="dk1"/>
              </a:solidFill>
              <a:latin typeface="Calibri"/>
              <a:ea typeface="Calibri"/>
              <a:cs typeface="Calibri"/>
              <a:sym typeface="Calibri"/>
            </a:endParaRPr>
          </a:p>
        </p:txBody>
      </p:sp>
      <p:sp>
        <p:nvSpPr>
          <p:cNvPr id="303" name="Google Shape;303;p34"/>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35"/>
          <p:cNvSpPr txBox="1"/>
          <p:nvPr/>
        </p:nvSpPr>
        <p:spPr>
          <a:xfrm>
            <a:off x="990625" y="2182200"/>
            <a:ext cx="10342800" cy="3083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¿Cuál usar?</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Como regla general podemos afirmar que se utilizará el bucle </a:t>
            </a:r>
            <a:r>
              <a:rPr lang="en-US" sz="2000">
                <a:solidFill>
                  <a:schemeClr val="dk1"/>
                </a:solidFill>
                <a:latin typeface="Muli"/>
                <a:ea typeface="Muli"/>
                <a:cs typeface="Muli"/>
                <a:sym typeface="Muli"/>
              </a:rPr>
              <a:t>for </a:t>
            </a:r>
            <a:r>
              <a:rPr lang="en-US" sz="2000">
                <a:solidFill>
                  <a:schemeClr val="dk1"/>
                </a:solidFill>
                <a:latin typeface="Muli"/>
                <a:ea typeface="Muli"/>
                <a:cs typeface="Muli"/>
                <a:sym typeface="Muli"/>
              </a:rPr>
              <a:t>cuando se conozca de antemano</a:t>
            </a:r>
            <a:r>
              <a:rPr lang="en-US" sz="2000">
                <a:solidFill>
                  <a:schemeClr val="dk1"/>
                </a:solidFill>
                <a:latin typeface="Muli"/>
                <a:ea typeface="Muli"/>
                <a:cs typeface="Muli"/>
                <a:sym typeface="Muli"/>
              </a:rPr>
              <a:t> el número exacto de veces que debe repetirse</a:t>
            </a:r>
            <a:r>
              <a:rPr lang="en-US" sz="2000">
                <a:solidFill>
                  <a:schemeClr val="dk1"/>
                </a:solidFill>
                <a:latin typeface="Muli"/>
                <a:ea typeface="Muli"/>
                <a:cs typeface="Muli"/>
                <a:sym typeface="Muli"/>
              </a:rPr>
              <a:t> un determinado bloque de instrucciones.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Se utilizará el bucle </a:t>
            </a:r>
            <a:r>
              <a:rPr lang="en-US" sz="2000">
                <a:solidFill>
                  <a:schemeClr val="dk1"/>
                </a:solidFill>
                <a:latin typeface="Muli"/>
                <a:ea typeface="Muli"/>
                <a:cs typeface="Muli"/>
                <a:sym typeface="Muli"/>
              </a:rPr>
              <a:t>do-while </a:t>
            </a:r>
            <a:r>
              <a:rPr lang="en-US" sz="2000">
                <a:solidFill>
                  <a:schemeClr val="dk1"/>
                </a:solidFill>
                <a:latin typeface="Muli"/>
                <a:ea typeface="Muli"/>
                <a:cs typeface="Muli"/>
                <a:sym typeface="Muli"/>
              </a:rPr>
              <a:t>cuando no se conoce exactamente el número de veces que se ejecutará el bucle, pero </a:t>
            </a:r>
            <a:r>
              <a:rPr lang="en-US" sz="2000">
                <a:solidFill>
                  <a:schemeClr val="dk1"/>
                </a:solidFill>
                <a:latin typeface="Muli"/>
                <a:ea typeface="Muli"/>
                <a:cs typeface="Muli"/>
                <a:sym typeface="Muli"/>
              </a:rPr>
              <a:t>se sabe que por lo menos se ha de ejecutar una vez</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Se utilizará el bucle </a:t>
            </a:r>
            <a:r>
              <a:rPr lang="en-US" sz="2000">
                <a:solidFill>
                  <a:schemeClr val="dk1"/>
                </a:solidFill>
                <a:latin typeface="Muli"/>
                <a:ea typeface="Muli"/>
                <a:cs typeface="Muli"/>
                <a:sym typeface="Muli"/>
              </a:rPr>
              <a:t>while</a:t>
            </a:r>
            <a:r>
              <a:rPr lang="en-US" sz="2000">
                <a:solidFill>
                  <a:schemeClr val="dk1"/>
                </a:solidFill>
                <a:latin typeface="Muli"/>
                <a:ea typeface="Muli"/>
                <a:cs typeface="Muli"/>
                <a:sym typeface="Muli"/>
              </a:rPr>
              <a:t> cuando es posible </a:t>
            </a:r>
            <a:r>
              <a:rPr lang="en-US" sz="2000">
                <a:solidFill>
                  <a:schemeClr val="dk1"/>
                </a:solidFill>
                <a:latin typeface="Muli"/>
                <a:ea typeface="Muli"/>
                <a:cs typeface="Muli"/>
                <a:sym typeface="Muli"/>
              </a:rPr>
              <a:t>que no deba ejecutarse ninguna vez.</a:t>
            </a:r>
            <a:endParaRPr sz="2000">
              <a:solidFill>
                <a:schemeClr val="dk1"/>
              </a:solidFill>
              <a:latin typeface="Muli"/>
              <a:ea typeface="Muli"/>
              <a:cs typeface="Muli"/>
              <a:sym typeface="Muli"/>
            </a:endParaRPr>
          </a:p>
        </p:txBody>
      </p:sp>
      <p:sp>
        <p:nvSpPr>
          <p:cNvPr id="309" name="Google Shape;309;p35"/>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Bucles</a:t>
            </a:r>
            <a:endParaRPr sz="4000">
              <a:solidFill>
                <a:schemeClr val="dk1"/>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pic>
        <p:nvPicPr>
          <p:cNvPr id="314" name="Google Shape;314;p36"/>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15" name="Google Shape;315;p36"/>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16" name="Google Shape;316;p36"/>
          <p:cNvSpPr txBox="1"/>
          <p:nvPr/>
        </p:nvSpPr>
        <p:spPr>
          <a:xfrm>
            <a:off x="5532867" y="28283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Iterando</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317" name="Google Shape;317;p36"/>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18" name="Google Shape;318;p36"/>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19" name="Google Shape;319;p36"/>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37"/>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Iterando</a:t>
            </a:r>
            <a:endParaRPr sz="4000">
              <a:solidFill>
                <a:schemeClr val="dk1"/>
              </a:solidFill>
              <a:latin typeface="Muli"/>
              <a:ea typeface="Muli"/>
              <a:cs typeface="Muli"/>
              <a:sym typeface="Muli"/>
            </a:endParaRPr>
          </a:p>
        </p:txBody>
      </p:sp>
      <p:sp>
        <p:nvSpPr>
          <p:cNvPr id="325" name="Google Shape;325;p37"/>
          <p:cNvSpPr txBox="1"/>
          <p:nvPr/>
        </p:nvSpPr>
        <p:spPr>
          <a:xfrm>
            <a:off x="914425" y="1820325"/>
            <a:ext cx="10461600" cy="1852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La importancia de los bucles</a:t>
            </a: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Los bucles son estructuras fundamentales en programación. Permiten repetir un bloque de código de forma controlada. De esta manera se puede ejecutar tareas iterativas de manera simple y con pocas líneas de código. </a:t>
            </a:r>
            <a:r>
              <a:rPr lang="en-US" sz="2000">
                <a:solidFill>
                  <a:schemeClr val="dk1"/>
                </a:solidFill>
                <a:latin typeface="Muli"/>
                <a:ea typeface="Muli"/>
                <a:cs typeface="Muli"/>
                <a:sym typeface="Muli"/>
              </a:rPr>
              <a:t>Las estructuras repetitivas son herramientas de uso constante en programación. </a:t>
            </a:r>
            <a:r>
              <a:rPr lang="en-US" sz="2000">
                <a:solidFill>
                  <a:schemeClr val="dk1"/>
                </a:solidFill>
                <a:latin typeface="Muli"/>
                <a:ea typeface="Muli"/>
                <a:cs typeface="Muli"/>
                <a:sym typeface="Muli"/>
              </a:rPr>
              <a:t>Practiquemos un poco…</a:t>
            </a:r>
            <a:endParaRPr sz="2000">
              <a:solidFill>
                <a:schemeClr val="dk1"/>
              </a:solidFill>
              <a:latin typeface="Muli"/>
              <a:ea typeface="Muli"/>
              <a:cs typeface="Muli"/>
              <a:sym typeface="Muli"/>
            </a:endParaRPr>
          </a:p>
        </p:txBody>
      </p:sp>
      <p:sp>
        <p:nvSpPr>
          <p:cNvPr id="326" name="Google Shape;326;p37"/>
          <p:cNvSpPr txBox="1"/>
          <p:nvPr/>
        </p:nvSpPr>
        <p:spPr>
          <a:xfrm>
            <a:off x="914425" y="3685000"/>
            <a:ext cx="5656200" cy="298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Escribir un programa que sume los números del 1 al 10 utilizando.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1- bucle while.</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2- bucle do-while</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3- bucle for</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20 minutos</a:t>
            </a:r>
            <a:endParaRPr i="1" sz="2000">
              <a:solidFill>
                <a:srgbClr val="999999"/>
              </a:solidFill>
              <a:latin typeface="Muli"/>
              <a:ea typeface="Muli"/>
              <a:cs typeface="Muli"/>
              <a:sym typeface="Muli"/>
            </a:endParaRPr>
          </a:p>
        </p:txBody>
      </p:sp>
      <p:sp>
        <p:nvSpPr>
          <p:cNvPr id="327" name="Google Shape;327;p37"/>
          <p:cNvSpPr txBox="1"/>
          <p:nvPr/>
        </p:nvSpPr>
        <p:spPr>
          <a:xfrm>
            <a:off x="6978855" y="3685000"/>
            <a:ext cx="5656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p:txBody>
      </p:sp>
      <p:sp>
        <p:nvSpPr>
          <p:cNvPr id="328" name="Google Shape;328;p37"/>
          <p:cNvSpPr txBox="1"/>
          <p:nvPr/>
        </p:nvSpPr>
        <p:spPr>
          <a:xfrm>
            <a:off x="7062175" y="3822125"/>
            <a:ext cx="5656200" cy="800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latin typeface="Muli"/>
              <a:ea typeface="Muli"/>
              <a:cs typeface="Muli"/>
              <a:sym typeface="Muli"/>
            </a:endParaRPr>
          </a:p>
        </p:txBody>
      </p:sp>
      <p:sp>
        <p:nvSpPr>
          <p:cNvPr id="329" name="Google Shape;329;p37"/>
          <p:cNvSpPr txBox="1"/>
          <p:nvPr/>
        </p:nvSpPr>
        <p:spPr>
          <a:xfrm>
            <a:off x="7062175" y="3822125"/>
            <a:ext cx="5656200" cy="326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Paso a paso: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Recuerda definir los iteradores en los bucles correspondientes. Dejamos un ejemplo de bucle while:</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 while(i &lt;= 10)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      suma = suma + i;</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      i++;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38"/>
          <p:cNvSpPr txBox="1"/>
          <p:nvPr/>
        </p:nvSpPr>
        <p:spPr>
          <a:xfrm>
            <a:off x="2506750" y="2330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335" name="Google Shape;335;p38"/>
          <p:cNvSpPr txBox="1"/>
          <p:nvPr/>
        </p:nvSpPr>
        <p:spPr>
          <a:xfrm>
            <a:off x="2579400" y="8908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336" name="Google Shape;336;p38"/>
          <p:cNvSpPr txBox="1"/>
          <p:nvPr/>
        </p:nvSpPr>
        <p:spPr>
          <a:xfrm>
            <a:off x="3864400" y="3108600"/>
            <a:ext cx="5707800" cy="1364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FB495"/>
              </a:buClr>
              <a:buSzPts val="2000"/>
              <a:buFont typeface="Muli"/>
              <a:buChar char="✓"/>
            </a:pPr>
            <a:r>
              <a:rPr b="1" i="1" lang="en-US" sz="2000">
                <a:solidFill>
                  <a:schemeClr val="dk1"/>
                </a:solidFill>
                <a:latin typeface="Muli"/>
                <a:ea typeface="Muli"/>
                <a:cs typeface="Muli"/>
                <a:sym typeface="Muli"/>
              </a:rPr>
              <a:t>Aprender a aplicar bucles de repetición</a:t>
            </a:r>
            <a:endParaRPr b="1" i="1" sz="2000">
              <a:solidFill>
                <a:schemeClr val="dk1"/>
              </a:solidFill>
              <a:latin typeface="Muli"/>
              <a:ea typeface="Muli"/>
              <a:cs typeface="Muli"/>
              <a:sym typeface="Muli"/>
            </a:endParaRPr>
          </a:p>
          <a:p>
            <a:pPr indent="-355600" lvl="0" marL="457200" rtl="0" algn="l">
              <a:spcBef>
                <a:spcPts val="1000"/>
              </a:spcBef>
              <a:spcAft>
                <a:spcPts val="0"/>
              </a:spcAft>
              <a:buClr>
                <a:srgbClr val="6FB495"/>
              </a:buClr>
              <a:buSzPts val="2000"/>
              <a:buFont typeface="Muli"/>
              <a:buChar char="✓"/>
            </a:pPr>
            <a:r>
              <a:rPr b="1" i="1" lang="en-US" sz="2000">
                <a:solidFill>
                  <a:schemeClr val="dk1"/>
                </a:solidFill>
                <a:latin typeface="Muli"/>
                <a:ea typeface="Muli"/>
                <a:cs typeface="Muli"/>
                <a:sym typeface="Muli"/>
              </a:rPr>
              <a:t>Reconocer los bucles while, do-while y for</a:t>
            </a:r>
            <a:endParaRPr b="1" i="1" sz="2000">
              <a:solidFill>
                <a:schemeClr val="dk1"/>
              </a:solidFill>
              <a:latin typeface="Muli"/>
              <a:ea typeface="Muli"/>
              <a:cs typeface="Muli"/>
              <a:sym typeface="Muli"/>
            </a:endParaRPr>
          </a:p>
          <a:p>
            <a:pPr indent="-355600" lvl="0" marL="457200" rtl="0" algn="l">
              <a:spcBef>
                <a:spcPts val="100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Comprender su sintaxis e implementación</a:t>
            </a:r>
            <a:endParaRPr b="1" i="1" sz="2000">
              <a:solidFill>
                <a:schemeClr val="dk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39"/>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342" name="Google Shape;342;p39"/>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343" name="Google Shape;343;p39"/>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344" name="Google Shape;344;p39"/>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345" name="Google Shape;345;p39"/>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cxnSp>
        <p:nvCxnSpPr>
          <p:cNvPr id="350" name="Google Shape;350;p40"/>
          <p:cNvCxnSpPr>
            <a:stCxn id="351" idx="2"/>
            <a:endCxn id="352"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353" name="Google Shape;353;p40"/>
          <p:cNvGrpSpPr/>
          <p:nvPr/>
        </p:nvGrpSpPr>
        <p:grpSpPr>
          <a:xfrm>
            <a:off x="4514144" y="3489150"/>
            <a:ext cx="707372" cy="718394"/>
            <a:chOff x="-1007627" y="1743900"/>
            <a:chExt cx="2655300" cy="2688600"/>
          </a:xfrm>
        </p:grpSpPr>
        <p:sp>
          <p:nvSpPr>
            <p:cNvPr id="354" name="Google Shape;354;p4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5" name="Google Shape;355;p4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1" name="Google Shape;351;p4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56" name="Google Shape;356;p40"/>
          <p:cNvGrpSpPr/>
          <p:nvPr/>
        </p:nvGrpSpPr>
        <p:grpSpPr>
          <a:xfrm>
            <a:off x="4514144" y="4359922"/>
            <a:ext cx="707372" cy="718394"/>
            <a:chOff x="-1007627" y="1743900"/>
            <a:chExt cx="2655300" cy="2688600"/>
          </a:xfrm>
        </p:grpSpPr>
        <p:sp>
          <p:nvSpPr>
            <p:cNvPr id="357" name="Google Shape;357;p4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8" name="Google Shape;358;p4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9" name="Google Shape;359;p4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60" name="Google Shape;360;p40"/>
          <p:cNvGrpSpPr/>
          <p:nvPr/>
        </p:nvGrpSpPr>
        <p:grpSpPr>
          <a:xfrm>
            <a:off x="4514144" y="5230695"/>
            <a:ext cx="707372" cy="718394"/>
            <a:chOff x="-1007627" y="1743900"/>
            <a:chExt cx="2655300" cy="2688600"/>
          </a:xfrm>
        </p:grpSpPr>
        <p:sp>
          <p:nvSpPr>
            <p:cNvPr id="361" name="Google Shape;361;p4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62" name="Google Shape;362;p4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2" name="Google Shape;352;p4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363" name="Google Shape;363;p40"/>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364" name="Google Shape;364;p40"/>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365" name="Google Shape;365;p40"/>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366" name="Google Shape;366;p40"/>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367" name="Google Shape;367;p40"/>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368" name="Google Shape;368;p40"/>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369" name="Google Shape;369;p40"/>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pic>
        <p:nvPicPr>
          <p:cNvPr id="374" name="Google Shape;374;p41"/>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375" name="Google Shape;375;p41"/>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376" name="Google Shape;376;p41"/>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377" name="Google Shape;377;p41"/>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378" name="Google Shape;378;p41"/>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379" name="Google Shape;379;p41"/>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380" name="Google Shape;380;p41"/>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2509138"/>
            <a:ext cx="92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Java y sus fundamentos </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404500" y="3207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477150" y="8616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13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Sentencias condicionales If</a:t>
            </a:r>
            <a:endParaRPr i="1"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Sentencia condicional Switch</a:t>
            </a:r>
            <a:endParaRPr i="1" sz="2000">
              <a:solidFill>
                <a:schemeClr val="dk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nvSpPr>
        <p:spPr>
          <a:xfrm>
            <a:off x="2460100" y="262350"/>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1" name="Google Shape;161;p18"/>
          <p:cNvSpPr/>
          <p:nvPr/>
        </p:nvSpPr>
        <p:spPr>
          <a:xfrm>
            <a:off x="1957625" y="4621427"/>
            <a:ext cx="2358600" cy="6063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El Entorno Java para la programación</a:t>
            </a:r>
            <a:endParaRPr b="1" sz="1600">
              <a:latin typeface="Muli"/>
              <a:ea typeface="Muli"/>
              <a:cs typeface="Muli"/>
              <a:sym typeface="Muli"/>
            </a:endParaRPr>
          </a:p>
        </p:txBody>
      </p:sp>
      <p:sp>
        <p:nvSpPr>
          <p:cNvPr id="162" name="Google Shape;162;p18"/>
          <p:cNvSpPr txBox="1"/>
          <p:nvPr/>
        </p:nvSpPr>
        <p:spPr>
          <a:xfrm>
            <a:off x="1957613" y="5389050"/>
            <a:ext cx="16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Sentencias repetitivas</a:t>
            </a:r>
            <a:endParaRPr>
              <a:latin typeface="Calibri"/>
              <a:ea typeface="Calibri"/>
              <a:cs typeface="Calibri"/>
              <a:sym typeface="Calibri"/>
            </a:endParaRPr>
          </a:p>
        </p:txBody>
      </p:sp>
      <p:grpSp>
        <p:nvGrpSpPr>
          <p:cNvPr id="163" name="Google Shape;163;p18"/>
          <p:cNvGrpSpPr/>
          <p:nvPr/>
        </p:nvGrpSpPr>
        <p:grpSpPr>
          <a:xfrm>
            <a:off x="1957625" y="2998025"/>
            <a:ext cx="873025" cy="800400"/>
            <a:chOff x="3521700" y="2434800"/>
            <a:chExt cx="873025" cy="800400"/>
          </a:xfrm>
        </p:grpSpPr>
        <p:sp>
          <p:nvSpPr>
            <p:cNvPr id="164" name="Google Shape;164;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3747925" y="2557950"/>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5</a:t>
              </a:r>
              <a:endParaRPr sz="4000">
                <a:solidFill>
                  <a:schemeClr val="dk1"/>
                </a:solidFill>
                <a:latin typeface="Muli"/>
                <a:ea typeface="Muli"/>
                <a:cs typeface="Muli"/>
                <a:sym typeface="Muli"/>
              </a:endParaRPr>
            </a:p>
          </p:txBody>
        </p:sp>
      </p:grpSp>
      <p:cxnSp>
        <p:nvCxnSpPr>
          <p:cNvPr id="166" name="Google Shape;166;p18"/>
          <p:cNvCxnSpPr/>
          <p:nvPr/>
        </p:nvCxnSpPr>
        <p:spPr>
          <a:xfrm>
            <a:off x="2394137" y="3798425"/>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67" name="Google Shape;167;p18"/>
          <p:cNvCxnSpPr>
            <a:stCxn id="161" idx="3"/>
            <a:endCxn id="168" idx="1"/>
          </p:cNvCxnSpPr>
          <p:nvPr/>
        </p:nvCxnSpPr>
        <p:spPr>
          <a:xfrm>
            <a:off x="4316225" y="4924577"/>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169" name="Google Shape;169;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0" name="Google Shape;170;p18"/>
          <p:cNvSpPr txBox="1"/>
          <p:nvPr/>
        </p:nvSpPr>
        <p:spPr>
          <a:xfrm>
            <a:off x="2518225" y="905625"/>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68" name="Google Shape;168;p18"/>
          <p:cNvSpPr/>
          <p:nvPr/>
        </p:nvSpPr>
        <p:spPr>
          <a:xfrm>
            <a:off x="5361350" y="46214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Bucles en Java</a:t>
            </a:r>
            <a:endParaRPr sz="1300">
              <a:latin typeface="Muli"/>
              <a:ea typeface="Muli"/>
              <a:cs typeface="Muli"/>
              <a:sym typeface="Muli"/>
            </a:endParaRPr>
          </a:p>
        </p:txBody>
      </p:sp>
      <p:sp>
        <p:nvSpPr>
          <p:cNvPr id="171" name="Google Shape;171;p18"/>
          <p:cNvSpPr/>
          <p:nvPr/>
        </p:nvSpPr>
        <p:spPr>
          <a:xfrm>
            <a:off x="9277750" y="46214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Iterando</a:t>
            </a:r>
            <a:endParaRPr sz="1300">
              <a:latin typeface="Muli"/>
              <a:ea typeface="Muli"/>
              <a:cs typeface="Muli"/>
              <a:sym typeface="Muli"/>
            </a:endParaRPr>
          </a:p>
        </p:txBody>
      </p:sp>
      <p:cxnSp>
        <p:nvCxnSpPr>
          <p:cNvPr id="172" name="Google Shape;172;p18"/>
          <p:cNvCxnSpPr>
            <a:stCxn id="168" idx="3"/>
            <a:endCxn id="171" idx="1"/>
          </p:cNvCxnSpPr>
          <p:nvPr/>
        </p:nvCxnSpPr>
        <p:spPr>
          <a:xfrm>
            <a:off x="7719950" y="4924577"/>
            <a:ext cx="1557900" cy="600"/>
          </a:xfrm>
          <a:prstGeom prst="bentConnector3">
            <a:avLst>
              <a:gd fmla="val 49997"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nvSpPr>
        <p:spPr>
          <a:xfrm>
            <a:off x="2477675" y="2330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78" name="Google Shape;178;p19"/>
          <p:cNvSpPr txBox="1"/>
          <p:nvPr/>
        </p:nvSpPr>
        <p:spPr>
          <a:xfrm>
            <a:off x="2550325" y="8908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79" name="Google Shape;179;p19"/>
          <p:cNvSpPr txBox="1"/>
          <p:nvPr/>
        </p:nvSpPr>
        <p:spPr>
          <a:xfrm>
            <a:off x="3807750" y="3168263"/>
            <a:ext cx="5674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US" sz="2000">
                <a:solidFill>
                  <a:schemeClr val="dk1"/>
                </a:solidFill>
                <a:latin typeface="Muli"/>
                <a:ea typeface="Muli"/>
                <a:cs typeface="Muli"/>
                <a:sym typeface="Muli"/>
              </a:rPr>
              <a:t>Implementar sentencias repetitivas para controlar el flujo de un programa Java.</a:t>
            </a:r>
            <a:endParaRPr b="1" i="1" sz="2000">
              <a:solidFill>
                <a:schemeClr val="dk1"/>
              </a:solidFill>
              <a:latin typeface="Muli"/>
              <a:ea typeface="Muli"/>
              <a:cs typeface="Muli"/>
              <a:sym typeface="Muli"/>
            </a:endParaRPr>
          </a:p>
          <a:p>
            <a:pPr indent="0" lvl="0" marL="0" rtl="0" algn="l">
              <a:spcBef>
                <a:spcPts val="0"/>
              </a:spcBef>
              <a:spcAft>
                <a:spcPts val="0"/>
              </a:spcAft>
              <a:buNone/>
            </a:pPr>
            <a:r>
              <a:t/>
            </a:r>
            <a:endParaRPr b="1" i="1" sz="2000">
              <a:solidFill>
                <a:schemeClr val="dk1"/>
              </a:solidFill>
              <a:latin typeface="Muli"/>
              <a:ea typeface="Muli"/>
              <a:cs typeface="Muli"/>
              <a:sym typeface="Muli"/>
            </a:endParaRPr>
          </a:p>
        </p:txBody>
      </p:sp>
      <p:grpSp>
        <p:nvGrpSpPr>
          <p:cNvPr id="180" name="Google Shape;180;p19"/>
          <p:cNvGrpSpPr/>
          <p:nvPr/>
        </p:nvGrpSpPr>
        <p:grpSpPr>
          <a:xfrm>
            <a:off x="2859768" y="3168283"/>
            <a:ext cx="831109" cy="716781"/>
            <a:chOff x="-1007627" y="1743900"/>
            <a:chExt cx="2655300" cy="2688600"/>
          </a:xfrm>
        </p:grpSpPr>
        <p:sp>
          <p:nvSpPr>
            <p:cNvPr id="181" name="Google Shape;181;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189" name="Google Shape;189;p20"/>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90" name="Google Shape;190;p20"/>
          <p:cNvSpPr txBox="1"/>
          <p:nvPr/>
        </p:nvSpPr>
        <p:spPr>
          <a:xfrm>
            <a:off x="914425" y="2410800"/>
            <a:ext cx="109590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Compartamos experiencias: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Las tareas repetitivas son constantes en la programación, pero también en la vida real. De ésta manera ahorramos pasos de trabajo y simplificamos nuestro día a día.</a:t>
            </a:r>
            <a:endParaRPr sz="2000">
              <a:solidFill>
                <a:schemeClr val="dk1"/>
              </a:solidFill>
              <a:latin typeface="Muli"/>
              <a:ea typeface="Muli"/>
              <a:cs typeface="Muli"/>
              <a:sym typeface="Muli"/>
            </a:endParaRPr>
          </a:p>
        </p:txBody>
      </p:sp>
      <p:sp>
        <p:nvSpPr>
          <p:cNvPr id="191" name="Google Shape;191;p20"/>
          <p:cNvSpPr txBox="1"/>
          <p:nvPr/>
        </p:nvSpPr>
        <p:spPr>
          <a:xfrm>
            <a:off x="914425" y="4066000"/>
            <a:ext cx="10716900" cy="15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 Respondan en el chat o levantando la mano</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¿En qué momentos del día a día piensan que están realizando tareas en bucle?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¿Sería más difícil realizar las mismas rutinas si no fuera de manera repetitiva?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¿Cuál es la repetición más habitual entre quienes compartieron?¿Hay coincidencias?</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