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7581900" cx="13436600"/>
  <p:notesSz cx="13436600" cy="7581900"/>
  <p:embeddedFontLst>
    <p:embeddedFont>
      <p:font typeface="Tahoma"/>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Tahoma-bold.fntdata"/><Relationship Id="rId25" Type="http://schemas.openxmlformats.org/officeDocument/2006/relationships/slide" Target="slides/slide20.xml"/><Relationship Id="rId47" Type="http://schemas.openxmlformats.org/officeDocument/2006/relationships/font" Target="fonts/Tahoma-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43650" y="3601400"/>
            <a:ext cx="10749275" cy="34118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99ae8f4b7_0_0: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99ae8f4b7_0_0: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99ae8f4b7_0_292: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e99ae8f4b7_0_292: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01aa8c7c0_0_21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01aa8c7c0_0_21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01aa8c7c0_0_24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01aa8c7c0_0_24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dff6b2a46_0_66: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dff6b2a46_0_66: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dff6b2a46_0_72: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dff6b2a46_0_72: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dff6b2a46_0_7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dff6b2a46_0_7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dff6b2a46_0_9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dff6b2a46_0_90: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e01aa8c7c0_0_25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e01aa8c7c0_0_25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PARA MENTOR: La idea es que puedas dar una pequeña introducción práctica sobre los métodos .length, toUpper y toLower, que no vimos en los slides! Para motivar la </a:t>
            </a:r>
            <a:r>
              <a:rPr b="1" lang="en-US"/>
              <a:t>participación</a:t>
            </a:r>
            <a:r>
              <a:rPr b="1" lang="en-US"/>
              <a:t> de los alumnos.</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99ae8f4b7_0_301: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e99ae8f4b7_0_301: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e99ae8f4b7_0_256: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e99ae8f4b7_0_256: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99ae8f4b7_0_1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99ae8f4b7_0_1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e99ae8f4b7_0_26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e99ae8f4b7_0_26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99ae8f4b7_0_27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99ae8f4b7_0_274: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e99ae8f4b7_0_283: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e99ae8f4b7_0_283: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e97bc84489_0_46: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e97bc84489_0_46: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e97bc84489_0_5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e97bc84489_0_5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e97bc84489_0_6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e97bc84489_0_64: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e97bc84489_0_73: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e97bc84489_0_73: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e97bc84489_0_82: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e97bc84489_0_82: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97bc84489_0_9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97bc84489_0_9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e97bc84489_0_10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e97bc84489_0_100: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99ae8f4b7_0_2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99ae8f4b7_0_2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e97bc84489_0_10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e97bc84489_0_10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e97bc84489_0_11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e97bc84489_0_11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e97bc84489_0_12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e97bc84489_0_12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e97bc84489_0_13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e97bc84489_0_13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e97bc84489_0_146: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97bc84489_0_146: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e97bc84489_0_15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e97bc84489_0_15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e99ae8f4b7_0_310: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e99ae8f4b7_0_310: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e01aa8c7c0_0_3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e01aa8c7c0_0_3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MENTOR: Pongo tiempo de más por si quieres hacer alguna revisión grupal mostrando alguno de los ejercicios resueltos y/o corrigiendolo!</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28835d2458_0_344: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g228835d2458_0_34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e99ae8f4b7_0_148: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e99ae8f4b7_0_148: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99ae8f4b7_0_37: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1e99ae8f4b7_0_37: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e99ae8f4b7_0_156: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g1e99ae8f4b7_0_156: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e99ae8f4b7_0_179: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e99ae8f4b7_0_179: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99ae8f4b7_0_50: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e99ae8f4b7_0_5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01aa8c7c0_0_421: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Nota:</a:t>
            </a:r>
            <a:r>
              <a:rPr lang="en-US"/>
              <a:t> usar para recordar los temas vistos en la clase anterior y establecer un puente con los temas que se abordarán en esta clase. </a:t>
            </a:r>
            <a:endParaRPr/>
          </a:p>
        </p:txBody>
      </p:sp>
      <p:sp>
        <p:nvSpPr>
          <p:cNvPr id="151" name="Google Shape;151;g1e01aa8c7c0_0_42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dff6b2a46_0_1: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26dff6b2a46_0_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8835d2458_0_147: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Son los objeivos de la clase. </a:t>
            </a:r>
            <a:endParaRPr/>
          </a:p>
        </p:txBody>
      </p:sp>
      <p:sp>
        <p:nvSpPr>
          <p:cNvPr id="175" name="Google Shape;175;g228835d2458_0_14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8835d2458_0_49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8835d2458_0_49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Pensar juegos disparadores, o preguntas disparadoras para introducir el tema de la clase.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vertical">
  <p:cSld name="BASE vertical">
    <p:spTree>
      <p:nvGrpSpPr>
        <p:cNvPr id="54" name="Shape 54"/>
        <p:cNvGrpSpPr/>
        <p:nvPr/>
      </p:nvGrpSpPr>
      <p:grpSpPr>
        <a:xfrm>
          <a:off x="0" y="0"/>
          <a:ext cx="0" cy="0"/>
          <a:chOff x="0" y="0"/>
          <a:chExt cx="0" cy="0"/>
        </a:xfrm>
      </p:grpSpPr>
      <p:sp>
        <p:nvSpPr>
          <p:cNvPr id="55" name="Google Shape;55;p11"/>
          <p:cNvSpPr/>
          <p:nvPr/>
        </p:nvSpPr>
        <p:spPr>
          <a:xfrm flipH="1">
            <a:off x="-92" y="-184"/>
            <a:ext cx="3915900" cy="75819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56" name="Google Shape;56;p11"/>
          <p:cNvSpPr txBox="1"/>
          <p:nvPr>
            <p:ph idx="12" type="sldNum"/>
          </p:nvPr>
        </p:nvSpPr>
        <p:spPr>
          <a:xfrm>
            <a:off x="12449806" y="6873927"/>
            <a:ext cx="806400" cy="580200"/>
          </a:xfrm>
          <a:prstGeom prst="rect">
            <a:avLst/>
          </a:prstGeom>
          <a:noFill/>
          <a:ln>
            <a:noFill/>
          </a:ln>
        </p:spPr>
        <p:txBody>
          <a:bodyPr anchorCtr="0" anchor="ctr" bIns="134475" lIns="134475" spcFirstLastPara="1" rIns="134475" wrap="square" tIns="134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1"/>
          <p:cNvSpPr txBox="1"/>
          <p:nvPr>
            <p:ph idx="1" type="subTitle"/>
          </p:nvPr>
        </p:nvSpPr>
        <p:spPr>
          <a:xfrm>
            <a:off x="4536287" y="707604"/>
            <a:ext cx="5944200" cy="7506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3100"/>
              <a:buFont typeface="Encode Sans Condensed Thin"/>
              <a:buNone/>
              <a:defRPr b="0" i="0" sz="21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9pPr>
          </a:lstStyle>
          <a:p/>
        </p:txBody>
      </p:sp>
      <p:sp>
        <p:nvSpPr>
          <p:cNvPr id="58" name="Google Shape;58;p11"/>
          <p:cNvSpPr txBox="1"/>
          <p:nvPr>
            <p:ph idx="2" type="body"/>
          </p:nvPr>
        </p:nvSpPr>
        <p:spPr>
          <a:xfrm>
            <a:off x="4536287" y="1790773"/>
            <a:ext cx="8206500" cy="4723500"/>
          </a:xfrm>
          <a:prstGeom prst="rect">
            <a:avLst/>
          </a:prstGeom>
          <a:noFill/>
          <a:ln>
            <a:noFill/>
          </a:ln>
        </p:spPr>
        <p:txBody>
          <a:bodyPr anchorCtr="0" anchor="t" bIns="134475" lIns="134475" spcFirstLastPara="1" rIns="134475" wrap="square" tIns="134475">
            <a:noAutofit/>
          </a:bodyPr>
          <a:lstStyle>
            <a:lvl1pPr indent="-406400" lvl="0" marL="457200" marR="0" rtl="0" algn="l">
              <a:lnSpc>
                <a:spcPct val="115000"/>
              </a:lnSpc>
              <a:spcBef>
                <a:spcPts val="0"/>
              </a:spcBef>
              <a:spcAft>
                <a:spcPts val="0"/>
              </a:spcAft>
              <a:buClr>
                <a:srgbClr val="37BBED"/>
              </a:buClr>
              <a:buSzPts val="2800"/>
              <a:buFont typeface="Noto Sans Symbols"/>
              <a:buChar char="▪"/>
              <a:defRPr b="0" i="0" sz="1600" u="none" cap="none" strike="noStrike">
                <a:solidFill>
                  <a:srgbClr val="595959"/>
                </a:solidFill>
                <a:latin typeface="Calibri"/>
                <a:ea typeface="Calibri"/>
                <a:cs typeface="Calibri"/>
                <a:sym typeface="Calibri"/>
              </a:defRPr>
            </a:lvl1pPr>
            <a:lvl2pPr indent="-361950" lvl="1" marL="914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2pPr>
            <a:lvl3pPr indent="-361950" lvl="2" marL="1371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3pPr>
            <a:lvl4pPr indent="-361950" lvl="3" marL="18288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4pPr>
            <a:lvl5pPr indent="-361950" lvl="4" marL="22860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5pPr>
            <a:lvl6pPr indent="-361950" lvl="5" marL="27432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indent="-361950" lvl="6" marL="3200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indent="-361950" lvl="7" marL="3657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indent="-361950" lvl="8" marL="4114800" marR="0" rtl="0" algn="l">
              <a:lnSpc>
                <a:spcPct val="115000"/>
              </a:lnSpc>
              <a:spcBef>
                <a:spcPts val="2400"/>
              </a:spcBef>
              <a:spcAft>
                <a:spcPts val="240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pic>
        <p:nvPicPr>
          <p:cNvPr id="59" name="Google Shape;59;p11"/>
          <p:cNvPicPr preferRelativeResize="0"/>
          <p:nvPr/>
        </p:nvPicPr>
        <p:blipFill rotWithShape="1">
          <a:blip r:embed="rId2">
            <a:alphaModFix/>
          </a:blip>
          <a:srcRect b="0" l="0" r="0" t="0"/>
          <a:stretch/>
        </p:blipFill>
        <p:spPr>
          <a:xfrm>
            <a:off x="-1" y="-240"/>
            <a:ext cx="3394512" cy="1689610"/>
          </a:xfrm>
          <a:prstGeom prst="rect">
            <a:avLst/>
          </a:prstGeom>
          <a:noFill/>
          <a:ln>
            <a:noFill/>
          </a:ln>
        </p:spPr>
      </p:pic>
      <p:cxnSp>
        <p:nvCxnSpPr>
          <p:cNvPr id="60" name="Google Shape;60;p11"/>
          <p:cNvCxnSpPr/>
          <p:nvPr/>
        </p:nvCxnSpPr>
        <p:spPr>
          <a:xfrm rot="10800000">
            <a:off x="437278" y="3720302"/>
            <a:ext cx="2282700" cy="0"/>
          </a:xfrm>
          <a:prstGeom prst="straightConnector1">
            <a:avLst/>
          </a:prstGeom>
          <a:noFill/>
          <a:ln cap="flat" cmpd="sng" w="9525">
            <a:solidFill>
              <a:srgbClr val="3A4950"/>
            </a:solidFill>
            <a:prstDash val="solid"/>
            <a:round/>
            <a:headEnd len="sm" w="sm" type="none"/>
            <a:tailEnd len="sm" w="sm" type="none"/>
          </a:ln>
        </p:spPr>
      </p:cxnSp>
      <p:sp>
        <p:nvSpPr>
          <p:cNvPr id="61" name="Google Shape;61;p11"/>
          <p:cNvSpPr txBox="1"/>
          <p:nvPr>
            <p:ph idx="3" type="body"/>
          </p:nvPr>
        </p:nvSpPr>
        <p:spPr>
          <a:xfrm>
            <a:off x="414949" y="3946857"/>
            <a:ext cx="3262500" cy="3096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400"/>
              <a:buFont typeface="Arial"/>
              <a:buNone/>
              <a:defRPr b="0" i="0" sz="2400" u="none" cap="none" strike="noStrike">
                <a:solidFill>
                  <a:srgbClr val="0C8DCC"/>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2" name="Google Shape;62;p11"/>
          <p:cNvSpPr txBox="1"/>
          <p:nvPr>
            <p:ph type="title"/>
          </p:nvPr>
        </p:nvSpPr>
        <p:spPr>
          <a:xfrm>
            <a:off x="404281" y="2363887"/>
            <a:ext cx="3511800" cy="18807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2900"/>
              <a:buFont typeface="Encode Sans"/>
              <a:buNone/>
              <a:defRPr b="1" i="0" sz="3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
          <p:cNvSpPr txBox="1"/>
          <p:nvPr>
            <p:ph type="ctrTitle"/>
          </p:nvPr>
        </p:nvSpPr>
        <p:spPr>
          <a:xfrm>
            <a:off x="1007745" y="2350389"/>
            <a:ext cx="11421000" cy="1592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 type="subTitle"/>
          </p:nvPr>
        </p:nvSpPr>
        <p:spPr>
          <a:xfrm>
            <a:off x="2015490" y="4245864"/>
            <a:ext cx="9405600" cy="1895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671830"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5"/>
          <p:cNvSpPr txBox="1"/>
          <p:nvPr>
            <p:ph idx="2" type="body"/>
          </p:nvPr>
        </p:nvSpPr>
        <p:spPr>
          <a:xfrm>
            <a:off x="6919849"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
          <p:cNvSpPr txBox="1"/>
          <p:nvPr>
            <p:ph type="title"/>
          </p:nvPr>
        </p:nvSpPr>
        <p:spPr>
          <a:xfrm>
            <a:off x="458026" y="656000"/>
            <a:ext cx="12520500" cy="844200"/>
          </a:xfrm>
          <a:prstGeom prst="rect">
            <a:avLst/>
          </a:prstGeom>
        </p:spPr>
        <p:txBody>
          <a:bodyPr anchorCtr="0" anchor="t" bIns="0" lIns="0" spcFirstLastPara="1" rIns="0" wrap="square" tIns="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p:nvPr>
            <p:ph idx="1" type="body"/>
          </p:nvPr>
        </p:nvSpPr>
        <p:spPr>
          <a:xfrm>
            <a:off x="458026" y="1698834"/>
            <a:ext cx="12520500" cy="5036100"/>
          </a:xfrm>
          <a:prstGeom prst="rect">
            <a:avLst/>
          </a:prstGeom>
        </p:spPr>
        <p:txBody>
          <a:bodyPr anchorCtr="0" anchor="t" bIns="0" lIns="0" spcFirstLastPara="1" rIns="0" wrap="square" tIns="0">
            <a:sp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2" name="Google Shape;42;p7"/>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8"/>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9"/>
          <p:cNvSpPr txBox="1"/>
          <p:nvPr>
            <p:ph type="ctrTitle"/>
          </p:nvPr>
        </p:nvSpPr>
        <p:spPr>
          <a:xfrm>
            <a:off x="458038" y="1097559"/>
            <a:ext cx="12520500" cy="3025800"/>
          </a:xfrm>
          <a:prstGeom prst="rect">
            <a:avLst/>
          </a:prstGeom>
        </p:spPr>
        <p:txBody>
          <a:bodyPr anchorCtr="0" anchor="b" bIns="0" lIns="0" spcFirstLastPara="1" rIns="0" wrap="square" tIns="0">
            <a:spAutoFit/>
          </a:bodyPr>
          <a:lstStyle>
            <a:lvl1pPr lvl="0" rtl="0" algn="ctr">
              <a:spcBef>
                <a:spcPts val="0"/>
              </a:spcBef>
              <a:spcAft>
                <a:spcPts val="0"/>
              </a:spcAft>
              <a:buSzPts val="7600"/>
              <a:buNone/>
              <a:defRPr sz="7600"/>
            </a:lvl1pPr>
            <a:lvl2pPr lvl="1" rtl="0" algn="ctr">
              <a:spcBef>
                <a:spcPts val="0"/>
              </a:spcBef>
              <a:spcAft>
                <a:spcPts val="0"/>
              </a:spcAft>
              <a:buSzPts val="7600"/>
              <a:buNone/>
              <a:defRPr sz="7600"/>
            </a:lvl2pPr>
            <a:lvl3pPr lvl="2" rtl="0" algn="ctr">
              <a:spcBef>
                <a:spcPts val="0"/>
              </a:spcBef>
              <a:spcAft>
                <a:spcPts val="0"/>
              </a:spcAft>
              <a:buSzPts val="7600"/>
              <a:buNone/>
              <a:defRPr sz="7600"/>
            </a:lvl3pPr>
            <a:lvl4pPr lvl="3" rtl="0" algn="ctr">
              <a:spcBef>
                <a:spcPts val="0"/>
              </a:spcBef>
              <a:spcAft>
                <a:spcPts val="0"/>
              </a:spcAft>
              <a:buSzPts val="7600"/>
              <a:buNone/>
              <a:defRPr sz="7600"/>
            </a:lvl4pPr>
            <a:lvl5pPr lvl="4" rtl="0" algn="ctr">
              <a:spcBef>
                <a:spcPts val="0"/>
              </a:spcBef>
              <a:spcAft>
                <a:spcPts val="0"/>
              </a:spcAft>
              <a:buSzPts val="7600"/>
              <a:buNone/>
              <a:defRPr sz="7600"/>
            </a:lvl5pPr>
            <a:lvl6pPr lvl="5" rtl="0" algn="ctr">
              <a:spcBef>
                <a:spcPts val="0"/>
              </a:spcBef>
              <a:spcAft>
                <a:spcPts val="0"/>
              </a:spcAft>
              <a:buSzPts val="7600"/>
              <a:buNone/>
              <a:defRPr sz="7600"/>
            </a:lvl6pPr>
            <a:lvl7pPr lvl="6" rtl="0" algn="ctr">
              <a:spcBef>
                <a:spcPts val="0"/>
              </a:spcBef>
              <a:spcAft>
                <a:spcPts val="0"/>
              </a:spcAft>
              <a:buSzPts val="7600"/>
              <a:buNone/>
              <a:defRPr sz="7600"/>
            </a:lvl7pPr>
            <a:lvl8pPr lvl="7" rtl="0" algn="ctr">
              <a:spcBef>
                <a:spcPts val="0"/>
              </a:spcBef>
              <a:spcAft>
                <a:spcPts val="0"/>
              </a:spcAft>
              <a:buSzPts val="7600"/>
              <a:buNone/>
              <a:defRPr sz="7600"/>
            </a:lvl8pPr>
            <a:lvl9pPr lvl="8" rtl="0" algn="ctr">
              <a:spcBef>
                <a:spcPts val="0"/>
              </a:spcBef>
              <a:spcAft>
                <a:spcPts val="0"/>
              </a:spcAft>
              <a:buSzPts val="7600"/>
              <a:buNone/>
              <a:defRPr sz="7600"/>
            </a:lvl9pPr>
          </a:lstStyle>
          <a:p/>
        </p:txBody>
      </p:sp>
      <p:sp>
        <p:nvSpPr>
          <p:cNvPr id="47" name="Google Shape;47;p9"/>
          <p:cNvSpPr txBox="1"/>
          <p:nvPr>
            <p:ph idx="1" type="subTitle"/>
          </p:nvPr>
        </p:nvSpPr>
        <p:spPr>
          <a:xfrm>
            <a:off x="458026" y="4177710"/>
            <a:ext cx="12520500" cy="1168500"/>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4100"/>
              <a:buNone/>
              <a:defRPr sz="4100"/>
            </a:lvl1pPr>
            <a:lvl2pPr lvl="1" rtl="0" algn="ctr">
              <a:lnSpc>
                <a:spcPct val="100000"/>
              </a:lnSpc>
              <a:spcBef>
                <a:spcPts val="0"/>
              </a:spcBef>
              <a:spcAft>
                <a:spcPts val="0"/>
              </a:spcAft>
              <a:buSzPts val="4100"/>
              <a:buNone/>
              <a:defRPr sz="4100"/>
            </a:lvl2pPr>
            <a:lvl3pPr lvl="2" rtl="0" algn="ctr">
              <a:lnSpc>
                <a:spcPct val="100000"/>
              </a:lnSpc>
              <a:spcBef>
                <a:spcPts val="0"/>
              </a:spcBef>
              <a:spcAft>
                <a:spcPts val="0"/>
              </a:spcAft>
              <a:buSzPts val="4100"/>
              <a:buNone/>
              <a:defRPr sz="4100"/>
            </a:lvl3pPr>
            <a:lvl4pPr lvl="3" rtl="0" algn="ctr">
              <a:lnSpc>
                <a:spcPct val="100000"/>
              </a:lnSpc>
              <a:spcBef>
                <a:spcPts val="0"/>
              </a:spcBef>
              <a:spcAft>
                <a:spcPts val="0"/>
              </a:spcAft>
              <a:buSzPts val="4100"/>
              <a:buNone/>
              <a:defRPr sz="4100"/>
            </a:lvl4pPr>
            <a:lvl5pPr lvl="4" rtl="0" algn="ctr">
              <a:lnSpc>
                <a:spcPct val="100000"/>
              </a:lnSpc>
              <a:spcBef>
                <a:spcPts val="0"/>
              </a:spcBef>
              <a:spcAft>
                <a:spcPts val="0"/>
              </a:spcAft>
              <a:buSzPts val="4100"/>
              <a:buNone/>
              <a:defRPr sz="4100"/>
            </a:lvl5pPr>
            <a:lvl6pPr lvl="5" rtl="0" algn="ctr">
              <a:lnSpc>
                <a:spcPct val="100000"/>
              </a:lnSpc>
              <a:spcBef>
                <a:spcPts val="0"/>
              </a:spcBef>
              <a:spcAft>
                <a:spcPts val="0"/>
              </a:spcAft>
              <a:buSzPts val="4100"/>
              <a:buNone/>
              <a:defRPr sz="4100"/>
            </a:lvl6pPr>
            <a:lvl7pPr lvl="6" rtl="0" algn="ctr">
              <a:lnSpc>
                <a:spcPct val="100000"/>
              </a:lnSpc>
              <a:spcBef>
                <a:spcPts val="0"/>
              </a:spcBef>
              <a:spcAft>
                <a:spcPts val="0"/>
              </a:spcAft>
              <a:buSzPts val="4100"/>
              <a:buNone/>
              <a:defRPr sz="4100"/>
            </a:lvl7pPr>
            <a:lvl8pPr lvl="7" rtl="0" algn="ctr">
              <a:lnSpc>
                <a:spcPct val="100000"/>
              </a:lnSpc>
              <a:spcBef>
                <a:spcPts val="0"/>
              </a:spcBef>
              <a:spcAft>
                <a:spcPts val="0"/>
              </a:spcAft>
              <a:buSzPts val="4100"/>
              <a:buNone/>
              <a:defRPr sz="4100"/>
            </a:lvl8pPr>
            <a:lvl9pPr lvl="8" rtl="0" algn="ctr">
              <a:lnSpc>
                <a:spcPct val="100000"/>
              </a:lnSpc>
              <a:spcBef>
                <a:spcPts val="0"/>
              </a:spcBef>
              <a:spcAft>
                <a:spcPts val="0"/>
              </a:spcAft>
              <a:buSzPts val="4100"/>
              <a:buNone/>
              <a:defRPr sz="4100"/>
            </a:lvl9pPr>
          </a:lstStyle>
          <a:p/>
        </p:txBody>
      </p:sp>
      <p:sp>
        <p:nvSpPr>
          <p:cNvPr id="48" name="Google Shape;48;p9"/>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 separador">
  <p:cSld name="Separador">
    <p:spTree>
      <p:nvGrpSpPr>
        <p:cNvPr id="49" name="Shape 49"/>
        <p:cNvGrpSpPr/>
        <p:nvPr/>
      </p:nvGrpSpPr>
      <p:grpSpPr>
        <a:xfrm>
          <a:off x="0" y="0"/>
          <a:ext cx="0" cy="0"/>
          <a:chOff x="0" y="0"/>
          <a:chExt cx="0" cy="0"/>
        </a:xfrm>
      </p:grpSpPr>
      <p:pic>
        <p:nvPicPr>
          <p:cNvPr id="50" name="Google Shape;50;p10"/>
          <p:cNvPicPr preferRelativeResize="0"/>
          <p:nvPr/>
        </p:nvPicPr>
        <p:blipFill rotWithShape="1">
          <a:blip r:embed="rId2">
            <a:alphaModFix/>
          </a:blip>
          <a:srcRect b="0" l="0" r="0" t="0"/>
          <a:stretch/>
        </p:blipFill>
        <p:spPr>
          <a:xfrm>
            <a:off x="0" y="0"/>
            <a:ext cx="13436601" cy="7558090"/>
          </a:xfrm>
          <a:prstGeom prst="rect">
            <a:avLst/>
          </a:prstGeom>
          <a:noFill/>
          <a:ln>
            <a:noFill/>
          </a:ln>
        </p:spPr>
      </p:pic>
      <p:sp>
        <p:nvSpPr>
          <p:cNvPr id="51" name="Google Shape;51;p10"/>
          <p:cNvSpPr txBox="1"/>
          <p:nvPr>
            <p:ph type="title"/>
          </p:nvPr>
        </p:nvSpPr>
        <p:spPr>
          <a:xfrm>
            <a:off x="3314951" y="3058500"/>
            <a:ext cx="8689800" cy="1465200"/>
          </a:xfrm>
          <a:prstGeom prst="rect">
            <a:avLst/>
          </a:prstGeom>
          <a:noFill/>
          <a:ln>
            <a:noFill/>
          </a:ln>
        </p:spPr>
        <p:txBody>
          <a:bodyPr anchorCtr="0" anchor="b" bIns="67225" lIns="134475" spcFirstLastPara="1" rIns="134475" wrap="square" tIns="67225">
            <a:noAutofit/>
          </a:bodyPr>
          <a:lstStyle>
            <a:lvl1pPr lvl="0" marR="0" rtl="0" algn="l">
              <a:lnSpc>
                <a:spcPct val="80000"/>
              </a:lnSpc>
              <a:spcBef>
                <a:spcPts val="0"/>
              </a:spcBef>
              <a:spcAft>
                <a:spcPts val="0"/>
              </a:spcAft>
              <a:buClr>
                <a:srgbClr val="000000"/>
              </a:buClr>
              <a:buSzPts val="2100"/>
              <a:buFont typeface="Arial"/>
              <a:buNone/>
              <a:defRPr b="1" i="0" sz="8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2" name="Google Shape;52;p10"/>
          <p:cNvSpPr txBox="1"/>
          <p:nvPr>
            <p:ph idx="1" type="body"/>
          </p:nvPr>
        </p:nvSpPr>
        <p:spPr>
          <a:xfrm>
            <a:off x="3314949" y="5537377"/>
            <a:ext cx="9570900" cy="2028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600"/>
              <a:buFont typeface="Arial"/>
              <a:buNone/>
              <a:defRPr b="0" i="0" sz="26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3" name="Google Shape;53;p10"/>
          <p:cNvSpPr txBox="1"/>
          <p:nvPr>
            <p:ph idx="2" type="body"/>
          </p:nvPr>
        </p:nvSpPr>
        <p:spPr>
          <a:xfrm>
            <a:off x="3314951" y="4523398"/>
            <a:ext cx="12390600" cy="1014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4100"/>
              <a:buFont typeface="Arial"/>
              <a:buNone/>
              <a:defRPr b="1" i="0" sz="41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2388">
          <p15:clr>
            <a:srgbClr val="FBAE40"/>
          </p15:clr>
        </p15:guide>
        <p15:guide id="2" pos="423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900" u="none" cap="none" strike="noStrike">
                <a:solidFill>
                  <a:srgbClr val="5EBEEC"/>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8.png"/><Relationship Id="rId9"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37.png"/><Relationship Id="rId7" Type="http://schemas.openxmlformats.org/officeDocument/2006/relationships/image" Target="../media/image1.png"/><Relationship Id="rId8"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 Id="rId10" Type="http://schemas.openxmlformats.org/officeDocument/2006/relationships/image" Target="../media/image6.png"/><Relationship Id="rId9"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37.png"/><Relationship Id="rId7" Type="http://schemas.openxmlformats.org/officeDocument/2006/relationships/image" Target="../media/image1.png"/><Relationship Id="rId8"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image" Target="../media/image35.png"/><Relationship Id="rId5" Type="http://schemas.openxmlformats.org/officeDocument/2006/relationships/image" Target="../media/image30.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4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37.png"/><Relationship Id="rId7" Type="http://schemas.openxmlformats.org/officeDocument/2006/relationships/image" Target="../media/image1.png"/><Relationship Id="rId8"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41.png"/><Relationship Id="rId4" Type="http://schemas.openxmlformats.org/officeDocument/2006/relationships/image" Target="../media/image8.png"/><Relationship Id="rId9"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37.png"/><Relationship Id="rId7" Type="http://schemas.openxmlformats.org/officeDocument/2006/relationships/image" Target="../media/image1.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2"/>
          <p:cNvSpPr txBox="1"/>
          <p:nvPr/>
        </p:nvSpPr>
        <p:spPr>
          <a:xfrm>
            <a:off x="2544850" y="2618300"/>
            <a:ext cx="8346900" cy="240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Muli"/>
                <a:ea typeface="Muli"/>
                <a:cs typeface="Muli"/>
                <a:sym typeface="Muli"/>
              </a:rPr>
              <a:t>Recibe una cálida:</a:t>
            </a:r>
            <a:endParaRPr sz="2000">
              <a:solidFill>
                <a:schemeClr val="dk1"/>
              </a:solidFill>
              <a:latin typeface="Muli"/>
              <a:ea typeface="Muli"/>
              <a:cs typeface="Muli"/>
              <a:sym typeface="Muli"/>
            </a:endParaRPr>
          </a:p>
          <a:p>
            <a:pPr indent="0" lvl="0" marL="0" rtl="0" algn="ctr">
              <a:spcBef>
                <a:spcPts val="0"/>
              </a:spcBef>
              <a:spcAft>
                <a:spcPts val="0"/>
              </a:spcAft>
              <a:buNone/>
            </a:pPr>
            <a:r>
              <a:rPr lang="en-US" sz="9600">
                <a:solidFill>
                  <a:schemeClr val="dk1"/>
                </a:solidFill>
                <a:latin typeface="Muli"/>
                <a:ea typeface="Muli"/>
                <a:cs typeface="Muli"/>
                <a:sym typeface="Muli"/>
              </a:rPr>
              <a:t>¡Bienvenida!</a:t>
            </a:r>
            <a:endParaRPr sz="2000">
              <a:solidFill>
                <a:schemeClr val="dk1"/>
              </a:solidFill>
              <a:latin typeface="Muli"/>
              <a:ea typeface="Muli"/>
              <a:cs typeface="Muli"/>
              <a:sym typeface="Muli"/>
            </a:endParaRPr>
          </a:p>
          <a:p>
            <a:pPr indent="0" lvl="0" marL="0" rtl="0" algn="ctr">
              <a:spcBef>
                <a:spcPts val="1000"/>
              </a:spcBef>
              <a:spcAft>
                <a:spcPts val="1000"/>
              </a:spcAft>
              <a:buNone/>
            </a:pPr>
            <a:r>
              <a:rPr lang="en-US" sz="2000">
                <a:solidFill>
                  <a:schemeClr val="dk1"/>
                </a:solidFill>
                <a:latin typeface="Muli"/>
                <a:ea typeface="Muli"/>
                <a:cs typeface="Muli"/>
                <a:sym typeface="Muli"/>
              </a:rPr>
              <a:t>Te estábamos esperando 😁</a:t>
            </a:r>
            <a:endParaRPr sz="2000">
              <a:solidFill>
                <a:schemeClr val="dk1"/>
              </a:solidFill>
              <a:latin typeface="Muli"/>
              <a:ea typeface="Muli"/>
              <a:cs typeface="Muli"/>
              <a:sym typeface="Muli"/>
            </a:endParaRPr>
          </a:p>
        </p:txBody>
      </p:sp>
      <p:cxnSp>
        <p:nvCxnSpPr>
          <p:cNvPr id="68" name="Google Shape;68;p12"/>
          <p:cNvCxnSpPr/>
          <p:nvPr/>
        </p:nvCxnSpPr>
        <p:spPr>
          <a:xfrm>
            <a:off x="3469475" y="4390375"/>
            <a:ext cx="6899400" cy="0"/>
          </a:xfrm>
          <a:prstGeom prst="straightConnector1">
            <a:avLst/>
          </a:prstGeom>
          <a:noFill/>
          <a:ln cap="flat" cmpd="sng" w="19050">
            <a:solidFill>
              <a:srgbClr val="5EBEEC"/>
            </a:solidFill>
            <a:prstDash val="solid"/>
            <a:round/>
            <a:headEnd len="med" w="med" type="none"/>
            <a:tailEnd len="med" w="med" type="none"/>
          </a:ln>
        </p:spPr>
      </p:cxnSp>
      <p:grpSp>
        <p:nvGrpSpPr>
          <p:cNvPr id="69" name="Google Shape;69;p12"/>
          <p:cNvGrpSpPr/>
          <p:nvPr/>
        </p:nvGrpSpPr>
        <p:grpSpPr>
          <a:xfrm>
            <a:off x="8842998" y="4707473"/>
            <a:ext cx="292645" cy="284928"/>
            <a:chOff x="2797873" y="624854"/>
            <a:chExt cx="193843" cy="193842"/>
          </a:xfrm>
        </p:grpSpPr>
        <p:sp>
          <p:nvSpPr>
            <p:cNvPr id="70" name="Google Shape;70;p12"/>
            <p:cNvSpPr/>
            <p:nvPr/>
          </p:nvSpPr>
          <p:spPr>
            <a:xfrm>
              <a:off x="2797873" y="705536"/>
              <a:ext cx="76151" cy="29532"/>
            </a:xfrm>
            <a:custGeom>
              <a:rect b="b" l="l" r="r" t="t"/>
              <a:pathLst>
                <a:path extrusionOk="0" h="29532" w="76151">
                  <a:moveTo>
                    <a:pt x="62592" y="1228"/>
                  </a:moveTo>
                  <a:lnTo>
                    <a:pt x="49898" y="909"/>
                  </a:lnTo>
                  <a:lnTo>
                    <a:pt x="37203" y="590"/>
                  </a:lnTo>
                  <a:lnTo>
                    <a:pt x="24507" y="273"/>
                  </a:lnTo>
                  <a:lnTo>
                    <a:pt x="13557" y="0"/>
                  </a:lnTo>
                  <a:lnTo>
                    <a:pt x="2737" y="4867"/>
                  </a:lnTo>
                  <a:lnTo>
                    <a:pt x="0" y="15666"/>
                  </a:lnTo>
                  <a:lnTo>
                    <a:pt x="5344" y="25566"/>
                  </a:lnTo>
                  <a:lnTo>
                    <a:pt x="13557" y="28300"/>
                  </a:lnTo>
                  <a:lnTo>
                    <a:pt x="26256" y="28619"/>
                  </a:lnTo>
                  <a:lnTo>
                    <a:pt x="38952" y="28938"/>
                  </a:lnTo>
                  <a:lnTo>
                    <a:pt x="51647" y="29257"/>
                  </a:lnTo>
                  <a:lnTo>
                    <a:pt x="62592" y="29532"/>
                  </a:lnTo>
                  <a:lnTo>
                    <a:pt x="73413" y="24663"/>
                  </a:lnTo>
                  <a:lnTo>
                    <a:pt x="76151" y="13864"/>
                  </a:lnTo>
                  <a:lnTo>
                    <a:pt x="70808" y="3963"/>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2"/>
            <p:cNvSpPr/>
            <p:nvPr/>
          </p:nvSpPr>
          <p:spPr>
            <a:xfrm>
              <a:off x="2915567" y="708484"/>
              <a:ext cx="76149" cy="29532"/>
            </a:xfrm>
            <a:custGeom>
              <a:rect b="b" l="l" r="r" t="t"/>
              <a:pathLst>
                <a:path extrusionOk="0" h="29532" w="76149">
                  <a:moveTo>
                    <a:pt x="62592" y="1228"/>
                  </a:moveTo>
                  <a:lnTo>
                    <a:pt x="49895" y="909"/>
                  </a:lnTo>
                  <a:lnTo>
                    <a:pt x="37198" y="590"/>
                  </a:lnTo>
                  <a:lnTo>
                    <a:pt x="24503" y="273"/>
                  </a:lnTo>
                  <a:lnTo>
                    <a:pt x="13557" y="0"/>
                  </a:lnTo>
                  <a:lnTo>
                    <a:pt x="2737" y="4867"/>
                  </a:lnTo>
                  <a:lnTo>
                    <a:pt x="0" y="15666"/>
                  </a:lnTo>
                  <a:lnTo>
                    <a:pt x="5342" y="25568"/>
                  </a:lnTo>
                  <a:lnTo>
                    <a:pt x="13557" y="28304"/>
                  </a:lnTo>
                  <a:lnTo>
                    <a:pt x="26252" y="28621"/>
                  </a:lnTo>
                  <a:lnTo>
                    <a:pt x="38947" y="28938"/>
                  </a:lnTo>
                  <a:lnTo>
                    <a:pt x="51644" y="29257"/>
                  </a:lnTo>
                  <a:lnTo>
                    <a:pt x="62592" y="29532"/>
                  </a:lnTo>
                  <a:lnTo>
                    <a:pt x="73413" y="24662"/>
                  </a:lnTo>
                  <a:lnTo>
                    <a:pt x="76149" y="13861"/>
                  </a:lnTo>
                  <a:lnTo>
                    <a:pt x="70804" y="3960"/>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2"/>
            <p:cNvSpPr/>
            <p:nvPr/>
          </p:nvSpPr>
          <p:spPr>
            <a:xfrm>
              <a:off x="2881505" y="624854"/>
              <a:ext cx="29532" cy="76151"/>
            </a:xfrm>
            <a:custGeom>
              <a:rect b="b" l="l" r="r" t="t"/>
              <a:pathLst>
                <a:path extrusionOk="0" h="76151" w="29532">
                  <a:moveTo>
                    <a:pt x="4867" y="73413"/>
                  </a:moveTo>
                  <a:lnTo>
                    <a:pt x="15666" y="76151"/>
                  </a:lnTo>
                  <a:lnTo>
                    <a:pt x="25568" y="70808"/>
                  </a:lnTo>
                  <a:lnTo>
                    <a:pt x="28304" y="62593"/>
                  </a:lnTo>
                  <a:lnTo>
                    <a:pt x="28622" y="49896"/>
                  </a:lnTo>
                  <a:lnTo>
                    <a:pt x="28940" y="37198"/>
                  </a:lnTo>
                  <a:lnTo>
                    <a:pt x="29259" y="24502"/>
                  </a:lnTo>
                  <a:lnTo>
                    <a:pt x="29532" y="13558"/>
                  </a:lnTo>
                  <a:lnTo>
                    <a:pt x="24660" y="2736"/>
                  </a:lnTo>
                  <a:lnTo>
                    <a:pt x="13860" y="0"/>
                  </a:lnTo>
                  <a:lnTo>
                    <a:pt x="3960" y="5346"/>
                  </a:lnTo>
                  <a:lnTo>
                    <a:pt x="1228" y="13558"/>
                  </a:lnTo>
                  <a:lnTo>
                    <a:pt x="910" y="26251"/>
                  </a:lnTo>
                  <a:lnTo>
                    <a:pt x="592" y="38947"/>
                  </a:lnTo>
                  <a:lnTo>
                    <a:pt x="273" y="51645"/>
                  </a:lnTo>
                  <a:lnTo>
                    <a:pt x="0" y="62593"/>
                  </a:lnTo>
                  <a:lnTo>
                    <a:pt x="4867" y="73413"/>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2"/>
            <p:cNvSpPr/>
            <p:nvPr/>
          </p:nvSpPr>
          <p:spPr>
            <a:xfrm>
              <a:off x="2878555" y="742544"/>
              <a:ext cx="29528" cy="76152"/>
            </a:xfrm>
            <a:custGeom>
              <a:rect b="b" l="l" r="r" t="t"/>
              <a:pathLst>
                <a:path extrusionOk="0" h="76152" w="29528">
                  <a:moveTo>
                    <a:pt x="28304" y="62594"/>
                  </a:moveTo>
                  <a:lnTo>
                    <a:pt x="28621" y="49898"/>
                  </a:lnTo>
                  <a:lnTo>
                    <a:pt x="28938" y="37202"/>
                  </a:lnTo>
                  <a:lnTo>
                    <a:pt x="29255" y="24506"/>
                  </a:lnTo>
                  <a:lnTo>
                    <a:pt x="29528" y="13555"/>
                  </a:lnTo>
                  <a:lnTo>
                    <a:pt x="24661" y="2736"/>
                  </a:lnTo>
                  <a:lnTo>
                    <a:pt x="13863" y="0"/>
                  </a:lnTo>
                  <a:lnTo>
                    <a:pt x="3963" y="5344"/>
                  </a:lnTo>
                  <a:lnTo>
                    <a:pt x="1228" y="13555"/>
                  </a:lnTo>
                  <a:lnTo>
                    <a:pt x="909" y="26251"/>
                  </a:lnTo>
                  <a:lnTo>
                    <a:pt x="590" y="38947"/>
                  </a:lnTo>
                  <a:lnTo>
                    <a:pt x="273" y="51643"/>
                  </a:lnTo>
                  <a:lnTo>
                    <a:pt x="0" y="62594"/>
                  </a:lnTo>
                  <a:lnTo>
                    <a:pt x="4870" y="73415"/>
                  </a:lnTo>
                  <a:lnTo>
                    <a:pt x="15671" y="76152"/>
                  </a:lnTo>
                  <a:lnTo>
                    <a:pt x="25572" y="70806"/>
                  </a:lnTo>
                  <a:lnTo>
                    <a:pt x="28304" y="62594"/>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4" name="Google Shape;74;p12"/>
          <p:cNvSpPr/>
          <p:nvPr/>
        </p:nvSpPr>
        <p:spPr>
          <a:xfrm>
            <a:off x="5074125" y="2313491"/>
            <a:ext cx="232813" cy="232813"/>
          </a:xfrm>
          <a:custGeom>
            <a:rect b="b" l="l" r="r" t="t"/>
            <a:pathLst>
              <a:path extrusionOk="0" h="232813" w="232813">
                <a:moveTo>
                  <a:pt x="912" y="131051"/>
                </a:moveTo>
                <a:lnTo>
                  <a:pt x="3575" y="145150"/>
                </a:lnTo>
                <a:lnTo>
                  <a:pt x="7879" y="158595"/>
                </a:lnTo>
                <a:lnTo>
                  <a:pt x="13714" y="171274"/>
                </a:lnTo>
                <a:lnTo>
                  <a:pt x="20970" y="183078"/>
                </a:lnTo>
                <a:lnTo>
                  <a:pt x="20423" y="127526"/>
                </a:lnTo>
                <a:lnTo>
                  <a:pt x="19788" y="116406"/>
                </a:lnTo>
                <a:lnTo>
                  <a:pt x="20884" y="101835"/>
                </a:lnTo>
                <a:lnTo>
                  <a:pt x="24066" y="87940"/>
                </a:lnTo>
                <a:lnTo>
                  <a:pt x="29172" y="74882"/>
                </a:lnTo>
                <a:lnTo>
                  <a:pt x="36042" y="62821"/>
                </a:lnTo>
                <a:lnTo>
                  <a:pt x="44515" y="51919"/>
                </a:lnTo>
                <a:lnTo>
                  <a:pt x="54430" y="42337"/>
                </a:lnTo>
                <a:lnTo>
                  <a:pt x="65626" y="34235"/>
                </a:lnTo>
                <a:lnTo>
                  <a:pt x="77942" y="27775"/>
                </a:lnTo>
                <a:lnTo>
                  <a:pt x="91217" y="23117"/>
                </a:lnTo>
                <a:lnTo>
                  <a:pt x="105290" y="20423"/>
                </a:lnTo>
                <a:lnTo>
                  <a:pt x="116406" y="19788"/>
                </a:lnTo>
                <a:lnTo>
                  <a:pt x="130978" y="20884"/>
                </a:lnTo>
                <a:lnTo>
                  <a:pt x="144874" y="24066"/>
                </a:lnTo>
                <a:lnTo>
                  <a:pt x="157933" y="29173"/>
                </a:lnTo>
                <a:lnTo>
                  <a:pt x="169994" y="36043"/>
                </a:lnTo>
                <a:lnTo>
                  <a:pt x="180895" y="44517"/>
                </a:lnTo>
                <a:lnTo>
                  <a:pt x="190477" y="54432"/>
                </a:lnTo>
                <a:lnTo>
                  <a:pt x="198579" y="65628"/>
                </a:lnTo>
                <a:lnTo>
                  <a:pt x="205038" y="77943"/>
                </a:lnTo>
                <a:lnTo>
                  <a:pt x="209696" y="91218"/>
                </a:lnTo>
                <a:lnTo>
                  <a:pt x="212390" y="105291"/>
                </a:lnTo>
                <a:lnTo>
                  <a:pt x="213025" y="116406"/>
                </a:lnTo>
                <a:lnTo>
                  <a:pt x="211929" y="130978"/>
                </a:lnTo>
                <a:lnTo>
                  <a:pt x="208747" y="144874"/>
                </a:lnTo>
                <a:lnTo>
                  <a:pt x="203641" y="157933"/>
                </a:lnTo>
                <a:lnTo>
                  <a:pt x="196771" y="169994"/>
                </a:lnTo>
                <a:lnTo>
                  <a:pt x="188298" y="180896"/>
                </a:lnTo>
                <a:lnTo>
                  <a:pt x="178384" y="190479"/>
                </a:lnTo>
                <a:lnTo>
                  <a:pt x="167189" y="198581"/>
                </a:lnTo>
                <a:lnTo>
                  <a:pt x="154873" y="205041"/>
                </a:lnTo>
                <a:lnTo>
                  <a:pt x="141599" y="209699"/>
                </a:lnTo>
                <a:lnTo>
                  <a:pt x="127525" y="212393"/>
                </a:lnTo>
                <a:lnTo>
                  <a:pt x="116406" y="213029"/>
                </a:lnTo>
                <a:lnTo>
                  <a:pt x="101835" y="211933"/>
                </a:lnTo>
                <a:lnTo>
                  <a:pt x="87939" y="208751"/>
                </a:lnTo>
                <a:lnTo>
                  <a:pt x="74881" y="203644"/>
                </a:lnTo>
                <a:lnTo>
                  <a:pt x="62820" y="196774"/>
                </a:lnTo>
                <a:lnTo>
                  <a:pt x="51918" y="188301"/>
                </a:lnTo>
                <a:lnTo>
                  <a:pt x="42336" y="178386"/>
                </a:lnTo>
                <a:lnTo>
                  <a:pt x="34235" y="167190"/>
                </a:lnTo>
                <a:lnTo>
                  <a:pt x="27775" y="154874"/>
                </a:lnTo>
                <a:lnTo>
                  <a:pt x="29537" y="193897"/>
                </a:lnTo>
                <a:lnTo>
                  <a:pt x="39305" y="203622"/>
                </a:lnTo>
                <a:lnTo>
                  <a:pt x="50163" y="212141"/>
                </a:lnTo>
                <a:lnTo>
                  <a:pt x="62002" y="219345"/>
                </a:lnTo>
                <a:lnTo>
                  <a:pt x="74712" y="225124"/>
                </a:lnTo>
                <a:lnTo>
                  <a:pt x="88182" y="229368"/>
                </a:lnTo>
                <a:lnTo>
                  <a:pt x="102303" y="231968"/>
                </a:lnTo>
                <a:lnTo>
                  <a:pt x="116406" y="232813"/>
                </a:lnTo>
                <a:lnTo>
                  <a:pt x="131049" y="231901"/>
                </a:lnTo>
                <a:lnTo>
                  <a:pt x="145148" y="229238"/>
                </a:lnTo>
                <a:lnTo>
                  <a:pt x="158591" y="224935"/>
                </a:lnTo>
                <a:lnTo>
                  <a:pt x="171270" y="219100"/>
                </a:lnTo>
                <a:lnTo>
                  <a:pt x="183075" y="211845"/>
                </a:lnTo>
                <a:lnTo>
                  <a:pt x="193894" y="203278"/>
                </a:lnTo>
                <a:lnTo>
                  <a:pt x="203619" y="193511"/>
                </a:lnTo>
                <a:lnTo>
                  <a:pt x="212138" y="182653"/>
                </a:lnTo>
                <a:lnTo>
                  <a:pt x="219343" y="170814"/>
                </a:lnTo>
                <a:lnTo>
                  <a:pt x="225123" y="158104"/>
                </a:lnTo>
                <a:lnTo>
                  <a:pt x="229368" y="144633"/>
                </a:lnTo>
                <a:lnTo>
                  <a:pt x="231967" y="130511"/>
                </a:lnTo>
                <a:lnTo>
                  <a:pt x="232813" y="116406"/>
                </a:lnTo>
                <a:lnTo>
                  <a:pt x="231901" y="101763"/>
                </a:lnTo>
                <a:lnTo>
                  <a:pt x="229238" y="87664"/>
                </a:lnTo>
                <a:lnTo>
                  <a:pt x="224933" y="74220"/>
                </a:lnTo>
                <a:lnTo>
                  <a:pt x="219098" y="61541"/>
                </a:lnTo>
                <a:lnTo>
                  <a:pt x="211842" y="49736"/>
                </a:lnTo>
                <a:lnTo>
                  <a:pt x="203275" y="38917"/>
                </a:lnTo>
                <a:lnTo>
                  <a:pt x="193508" y="29193"/>
                </a:lnTo>
                <a:lnTo>
                  <a:pt x="182649" y="20673"/>
                </a:lnTo>
                <a:lnTo>
                  <a:pt x="170810" y="13469"/>
                </a:lnTo>
                <a:lnTo>
                  <a:pt x="158101" y="7689"/>
                </a:lnTo>
                <a:lnTo>
                  <a:pt x="144630" y="3445"/>
                </a:lnTo>
                <a:lnTo>
                  <a:pt x="130510" y="845"/>
                </a:lnTo>
                <a:lnTo>
                  <a:pt x="116406" y="0"/>
                </a:lnTo>
                <a:lnTo>
                  <a:pt x="101763" y="912"/>
                </a:lnTo>
                <a:lnTo>
                  <a:pt x="87665" y="3575"/>
                </a:lnTo>
                <a:lnTo>
                  <a:pt x="74221" y="7879"/>
                </a:lnTo>
                <a:lnTo>
                  <a:pt x="61542" y="13714"/>
                </a:lnTo>
                <a:lnTo>
                  <a:pt x="49738" y="20969"/>
                </a:lnTo>
                <a:lnTo>
                  <a:pt x="38919" y="29536"/>
                </a:lnTo>
                <a:lnTo>
                  <a:pt x="29194" y="39303"/>
                </a:lnTo>
                <a:lnTo>
                  <a:pt x="20674" y="50162"/>
                </a:lnTo>
                <a:lnTo>
                  <a:pt x="13469" y="62001"/>
                </a:lnTo>
                <a:lnTo>
                  <a:pt x="7690" y="74710"/>
                </a:lnTo>
                <a:lnTo>
                  <a:pt x="3445" y="88181"/>
                </a:lnTo>
                <a:lnTo>
                  <a:pt x="845" y="102302"/>
                </a:lnTo>
                <a:lnTo>
                  <a:pt x="0" y="116406"/>
                </a:lnTo>
                <a:lnTo>
                  <a:pt x="912" y="131051"/>
                </a:lnTo>
                <a:close/>
              </a:path>
            </a:pathLst>
          </a:custGeom>
          <a:solidFill>
            <a:srgbClr val="52C0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2"/>
          <p:cNvSpPr/>
          <p:nvPr/>
        </p:nvSpPr>
        <p:spPr>
          <a:xfrm>
            <a:off x="914400" y="1599475"/>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nvSpPr>
        <p:spPr>
          <a:xfrm>
            <a:off x="1199025" y="1519675"/>
            <a:ext cx="214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Muli"/>
                <a:ea typeface="Muli"/>
                <a:cs typeface="Muli"/>
                <a:sym typeface="Muli"/>
              </a:rPr>
              <a:t>Clase grabada</a:t>
            </a:r>
            <a:endParaRPr sz="1100">
              <a:solidFill>
                <a:schemeClr val="dk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21"/>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1.</a:t>
            </a:r>
            <a:endParaRPr sz="2100">
              <a:solidFill>
                <a:schemeClr val="dk1"/>
              </a:solidFill>
            </a:endParaRPr>
          </a:p>
        </p:txBody>
      </p:sp>
      <p:sp>
        <p:nvSpPr>
          <p:cNvPr id="203" name="Google Shape;203;p21"/>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04" name="Google Shape;204;p21"/>
          <p:cNvSpPr txBox="1"/>
          <p:nvPr/>
        </p:nvSpPr>
        <p:spPr>
          <a:xfrm>
            <a:off x="5563978" y="27860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Clase de utilidad: String</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05" name="Google Shape;205;p21"/>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06" name="Google Shape;206;p21"/>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07" name="Google Shape;207;p21"/>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2"/>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Clase String</a:t>
            </a:r>
            <a:endParaRPr sz="4000">
              <a:solidFill>
                <a:schemeClr val="dk1"/>
              </a:solidFill>
              <a:latin typeface="Muli"/>
              <a:ea typeface="Muli"/>
              <a:cs typeface="Muli"/>
              <a:sym typeface="Muli"/>
            </a:endParaRPr>
          </a:p>
        </p:txBody>
      </p:sp>
      <p:sp>
        <p:nvSpPr>
          <p:cNvPr id="213" name="Google Shape;213;p22"/>
          <p:cNvSpPr txBox="1"/>
          <p:nvPr/>
        </p:nvSpPr>
        <p:spPr>
          <a:xfrm>
            <a:off x="914425" y="2106000"/>
            <a:ext cx="10608600" cy="308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es la Clase String?</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La clase String en Java es una herramienta poderosa </a:t>
            </a:r>
            <a:r>
              <a:rPr lang="en-US" sz="2000">
                <a:solidFill>
                  <a:schemeClr val="dk1"/>
                </a:solidFill>
                <a:latin typeface="Muli"/>
                <a:ea typeface="Muli"/>
                <a:cs typeface="Muli"/>
                <a:sym typeface="Muli"/>
              </a:rPr>
              <a:t>para manipular cadenas de texto</a:t>
            </a:r>
            <a:r>
              <a:rPr lang="en-US" sz="2000">
                <a:solidFill>
                  <a:schemeClr val="dk1"/>
                </a:solidFill>
                <a:latin typeface="Muli"/>
                <a:ea typeface="Muli"/>
                <a:cs typeface="Muli"/>
                <a:sym typeface="Muli"/>
              </a:rPr>
              <a:t>. Con ella puedes concatenar cadenas para unirlas, obtener la longitud de una cadena, buscar subcadenas, reemplazar partes de una cadena y mucho más. Además, la clase String </a:t>
            </a:r>
            <a:r>
              <a:rPr lang="en-US" sz="2000">
                <a:solidFill>
                  <a:schemeClr val="dk1"/>
                </a:solidFill>
                <a:latin typeface="Muli"/>
                <a:ea typeface="Muli"/>
                <a:cs typeface="Muli"/>
                <a:sym typeface="Muli"/>
              </a:rPr>
              <a:t>proporciona métodos</a:t>
            </a:r>
            <a:r>
              <a:rPr lang="en-US" sz="2000">
                <a:solidFill>
                  <a:schemeClr val="dk1"/>
                </a:solidFill>
                <a:latin typeface="Muli"/>
                <a:ea typeface="Muli"/>
                <a:cs typeface="Muli"/>
                <a:sym typeface="Muli"/>
              </a:rPr>
              <a:t> para comparar cadenas y realizar operaciones de formato.</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La Clase String tiene muchos métodos para manipular cadenas, en ésta clase veremos algunos de ellos.</a:t>
            </a:r>
            <a:endParaRPr sz="2000">
              <a:solidFill>
                <a:schemeClr val="dk1"/>
              </a:solidFill>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23"/>
          <p:cNvSpPr txBox="1"/>
          <p:nvPr/>
        </p:nvSpPr>
        <p:spPr>
          <a:xfrm>
            <a:off x="914400" y="329000"/>
            <a:ext cx="590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String: concatenar</a:t>
            </a:r>
            <a:endParaRPr sz="4000">
              <a:solidFill>
                <a:schemeClr val="dk1"/>
              </a:solidFill>
              <a:latin typeface="Muli"/>
              <a:ea typeface="Muli"/>
              <a:cs typeface="Muli"/>
              <a:sym typeface="Muli"/>
            </a:endParaRPr>
          </a:p>
        </p:txBody>
      </p:sp>
      <p:sp>
        <p:nvSpPr>
          <p:cNvPr id="219" name="Google Shape;219;p23"/>
          <p:cNvSpPr txBox="1"/>
          <p:nvPr/>
        </p:nvSpPr>
        <p:spPr>
          <a:xfrm>
            <a:off x="914400" y="1204350"/>
            <a:ext cx="10277700" cy="22884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latin typeface="Muli"/>
                <a:ea typeface="Muli"/>
                <a:cs typeface="Muli"/>
                <a:sym typeface="Muli"/>
              </a:rPr>
              <a:t>Concatenación de Strings:</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La concatenación de Strings en Java se puede  realizar con el método </a:t>
            </a:r>
            <a:r>
              <a:rPr lang="en-US" sz="2000">
                <a:latin typeface="Muli"/>
                <a:ea typeface="Muli"/>
                <a:cs typeface="Muli"/>
                <a:sym typeface="Muli"/>
              </a:rPr>
              <a:t>concat()</a:t>
            </a:r>
            <a:r>
              <a:rPr lang="en-US" sz="2000">
                <a:latin typeface="Muli"/>
                <a:ea typeface="Muli"/>
                <a:cs typeface="Muli"/>
                <a:sym typeface="Muli"/>
              </a:rPr>
              <a:t> que pertenece a la propia clase String.</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Con </a:t>
            </a:r>
            <a:r>
              <a:rPr lang="en-US" sz="2000">
                <a:solidFill>
                  <a:schemeClr val="dk1"/>
                </a:solidFill>
                <a:latin typeface="Muli"/>
                <a:ea typeface="Muli"/>
                <a:cs typeface="Muli"/>
                <a:sym typeface="Muli"/>
              </a:rPr>
              <a:t>'texto1.concat(" ")' </a:t>
            </a:r>
            <a:r>
              <a:rPr lang="en-US" sz="2000">
                <a:solidFill>
                  <a:schemeClr val="dk1"/>
                </a:solidFill>
                <a:latin typeface="Muli"/>
                <a:ea typeface="Muli"/>
                <a:cs typeface="Muli"/>
                <a:sym typeface="Muli"/>
              </a:rPr>
              <a:t>le indicamos que queremos concatenar el espacio </a:t>
            </a: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 al valor del string de </a:t>
            </a:r>
            <a:r>
              <a:rPr lang="en-US" sz="2000">
                <a:solidFill>
                  <a:schemeClr val="dk1"/>
                </a:solidFill>
                <a:latin typeface="Muli"/>
                <a:ea typeface="Muli"/>
                <a:cs typeface="Muli"/>
                <a:sym typeface="Muli"/>
              </a:rPr>
              <a:t>'texto1'</a:t>
            </a:r>
            <a:r>
              <a:rPr lang="en-US" sz="2000">
                <a:solidFill>
                  <a:schemeClr val="dk1"/>
                </a:solidFill>
                <a:latin typeface="Muli"/>
                <a:ea typeface="Muli"/>
                <a:cs typeface="Muli"/>
                <a:sym typeface="Muli"/>
              </a:rPr>
              <a:t>. Luego, </a:t>
            </a:r>
            <a:r>
              <a:rPr lang="en-US" sz="2000">
                <a:solidFill>
                  <a:schemeClr val="dk1"/>
                </a:solidFill>
                <a:latin typeface="Muli"/>
                <a:ea typeface="Muli"/>
                <a:cs typeface="Muli"/>
                <a:sym typeface="Muli"/>
              </a:rPr>
              <a:t>con un punto, podemos ir añadiendo más concat()</a:t>
            </a:r>
            <a:r>
              <a:rPr lang="en-US" sz="2000">
                <a:solidFill>
                  <a:schemeClr val="dk1"/>
                </a:solidFill>
                <a:latin typeface="Muli"/>
                <a:ea typeface="Muli"/>
                <a:cs typeface="Muli"/>
                <a:sym typeface="Muli"/>
              </a:rPr>
              <a:t>. En este caso, s</a:t>
            </a:r>
            <a:r>
              <a:rPr lang="en-US" sz="2000">
                <a:solidFill>
                  <a:schemeClr val="dk1"/>
                </a:solidFill>
                <a:latin typeface="Muli"/>
                <a:ea typeface="Muli"/>
                <a:cs typeface="Muli"/>
                <a:sym typeface="Muli"/>
              </a:rPr>
              <a:t>e añade el valor de 'texto2'</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p:txBody>
      </p:sp>
      <p:pic>
        <p:nvPicPr>
          <p:cNvPr id="220" name="Google Shape;220;p23"/>
          <p:cNvPicPr preferRelativeResize="0"/>
          <p:nvPr/>
        </p:nvPicPr>
        <p:blipFill>
          <a:blip r:embed="rId4">
            <a:alphaModFix/>
          </a:blip>
          <a:stretch>
            <a:fillRect/>
          </a:stretch>
        </p:blipFill>
        <p:spPr>
          <a:xfrm>
            <a:off x="2356325" y="3614251"/>
            <a:ext cx="7644801" cy="26462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24"/>
          <p:cNvSpPr txBox="1"/>
          <p:nvPr/>
        </p:nvSpPr>
        <p:spPr>
          <a:xfrm>
            <a:off x="914400" y="481400"/>
            <a:ext cx="590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String: comparar</a:t>
            </a:r>
            <a:endParaRPr sz="4000">
              <a:solidFill>
                <a:schemeClr val="dk1"/>
              </a:solidFill>
              <a:latin typeface="Muli"/>
              <a:ea typeface="Muli"/>
              <a:cs typeface="Muli"/>
              <a:sym typeface="Muli"/>
            </a:endParaRPr>
          </a:p>
        </p:txBody>
      </p:sp>
      <p:sp>
        <p:nvSpPr>
          <p:cNvPr id="226" name="Google Shape;226;p24"/>
          <p:cNvSpPr txBox="1"/>
          <p:nvPr/>
        </p:nvSpPr>
        <p:spPr>
          <a:xfrm>
            <a:off x="914400" y="1204350"/>
            <a:ext cx="10277700" cy="19806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Comparación </a:t>
            </a:r>
            <a:r>
              <a:rPr lang="en-US" sz="2000">
                <a:latin typeface="Muli"/>
                <a:ea typeface="Muli"/>
                <a:cs typeface="Muli"/>
                <a:sym typeface="Muli"/>
              </a:rPr>
              <a:t>de Strings:</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La comparación de Strings en Java se puede  realizar con el método </a:t>
            </a:r>
            <a:r>
              <a:rPr lang="en-US" sz="2000">
                <a:latin typeface="Muli"/>
                <a:ea typeface="Muli"/>
                <a:cs typeface="Muli"/>
                <a:sym typeface="Muli"/>
              </a:rPr>
              <a:t>equals</a:t>
            </a:r>
            <a:r>
              <a:rPr lang="en-US" sz="2000">
                <a:latin typeface="Muli"/>
                <a:ea typeface="Muli"/>
                <a:cs typeface="Muli"/>
                <a:sym typeface="Muli"/>
              </a:rPr>
              <a:t>()</a:t>
            </a:r>
            <a:r>
              <a:rPr lang="en-US" sz="2000">
                <a:latin typeface="Muli"/>
                <a:ea typeface="Muli"/>
                <a:cs typeface="Muli"/>
                <a:sym typeface="Muli"/>
              </a:rPr>
              <a:t> que pertenece a la propia clase String.</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Con </a:t>
            </a:r>
            <a:r>
              <a:rPr lang="en-US" sz="2000">
                <a:solidFill>
                  <a:schemeClr val="dk1"/>
                </a:solidFill>
                <a:latin typeface="Muli"/>
                <a:ea typeface="Muli"/>
                <a:cs typeface="Muli"/>
                <a:sym typeface="Muli"/>
              </a:rPr>
              <a:t>'texto1.equals(texto2)' </a:t>
            </a:r>
            <a:r>
              <a:rPr lang="en-US" sz="2000">
                <a:solidFill>
                  <a:schemeClr val="dk1"/>
                </a:solidFill>
                <a:latin typeface="Muli"/>
                <a:ea typeface="Muli"/>
                <a:cs typeface="Muli"/>
                <a:sym typeface="Muli"/>
              </a:rPr>
              <a:t>le indicamos que queremos comparar si ambas cadenas son iguales. Esta </a:t>
            </a:r>
            <a:r>
              <a:rPr lang="en-US" sz="2000">
                <a:solidFill>
                  <a:schemeClr val="dk1"/>
                </a:solidFill>
                <a:latin typeface="Muli"/>
                <a:ea typeface="Muli"/>
                <a:cs typeface="Muli"/>
                <a:sym typeface="Muli"/>
              </a:rPr>
              <a:t>función</a:t>
            </a:r>
            <a:r>
              <a:rPr lang="en-US" sz="2000">
                <a:solidFill>
                  <a:schemeClr val="dk1"/>
                </a:solidFill>
                <a:latin typeface="Muli"/>
                <a:ea typeface="Muli"/>
                <a:cs typeface="Muli"/>
                <a:sym typeface="Muli"/>
              </a:rPr>
              <a:t> nos devuelve un valor booleano.</a:t>
            </a:r>
            <a:endParaRPr sz="2000">
              <a:solidFill>
                <a:schemeClr val="dk1"/>
              </a:solidFill>
              <a:latin typeface="Muli"/>
              <a:ea typeface="Muli"/>
              <a:cs typeface="Muli"/>
              <a:sym typeface="Muli"/>
            </a:endParaRPr>
          </a:p>
        </p:txBody>
      </p:sp>
      <p:pic>
        <p:nvPicPr>
          <p:cNvPr id="227" name="Google Shape;227;p24"/>
          <p:cNvPicPr preferRelativeResize="0"/>
          <p:nvPr/>
        </p:nvPicPr>
        <p:blipFill>
          <a:blip r:embed="rId4">
            <a:alphaModFix/>
          </a:blip>
          <a:stretch>
            <a:fillRect/>
          </a:stretch>
        </p:blipFill>
        <p:spPr>
          <a:xfrm>
            <a:off x="2715750" y="3488500"/>
            <a:ext cx="6237901" cy="280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25"/>
          <p:cNvSpPr txBox="1"/>
          <p:nvPr/>
        </p:nvSpPr>
        <p:spPr>
          <a:xfrm>
            <a:off x="914400" y="252800"/>
            <a:ext cx="590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String: índices</a:t>
            </a:r>
            <a:endParaRPr sz="4000">
              <a:solidFill>
                <a:schemeClr val="dk1"/>
              </a:solidFill>
              <a:latin typeface="Muli"/>
              <a:ea typeface="Muli"/>
              <a:cs typeface="Muli"/>
              <a:sym typeface="Muli"/>
            </a:endParaRPr>
          </a:p>
        </p:txBody>
      </p:sp>
      <p:sp>
        <p:nvSpPr>
          <p:cNvPr id="233" name="Google Shape;233;p25"/>
          <p:cNvSpPr txBox="1"/>
          <p:nvPr/>
        </p:nvSpPr>
        <p:spPr>
          <a:xfrm>
            <a:off x="914400" y="929525"/>
            <a:ext cx="10277700" cy="2596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Concatenación de Strings:</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Los Strings están formados por un conjunto variable de caracteres. Entonces, para poder manipular individualmente cada uno de estos, existe lo que se conoce como índice. El índice de los Strings </a:t>
            </a:r>
            <a:r>
              <a:rPr lang="en-US" sz="2000">
                <a:latin typeface="Muli"/>
                <a:ea typeface="Muli"/>
                <a:cs typeface="Muli"/>
                <a:sym typeface="Muli"/>
              </a:rPr>
              <a:t>empieza por el valor entero 0</a:t>
            </a:r>
            <a:r>
              <a:rPr lang="en-US" sz="2000">
                <a:latin typeface="Muli"/>
                <a:ea typeface="Muli"/>
                <a:cs typeface="Muli"/>
                <a:sym typeface="Muli"/>
              </a:rPr>
              <a:t> y va aumentando en 1 con cada caracter.</a:t>
            </a:r>
            <a:endParaRPr sz="2000">
              <a:latin typeface="Muli"/>
              <a:ea typeface="Muli"/>
              <a:cs typeface="Muli"/>
              <a:sym typeface="Muli"/>
            </a:endParaRPr>
          </a:p>
          <a:p>
            <a:pPr indent="0" lvl="0" marL="0" rtl="0" algn="l">
              <a:spcBef>
                <a:spcPts val="1000"/>
              </a:spcBef>
              <a:spcAft>
                <a:spcPts val="1000"/>
              </a:spcAft>
              <a:buNone/>
            </a:pPr>
            <a:r>
              <a:rPr lang="en-US" sz="2000">
                <a:latin typeface="Muli"/>
                <a:ea typeface="Muli"/>
                <a:cs typeface="Muli"/>
                <a:sym typeface="Muli"/>
              </a:rPr>
              <a:t>El método indexOf() </a:t>
            </a:r>
            <a:r>
              <a:rPr lang="en-US" sz="2000">
                <a:latin typeface="Muli"/>
                <a:ea typeface="Muli"/>
                <a:cs typeface="Muli"/>
                <a:sym typeface="Muli"/>
              </a:rPr>
              <a:t> devuelve la posición de la primera ocurrencia de una subcadena en una cadena.</a:t>
            </a:r>
            <a:endParaRPr sz="2000">
              <a:solidFill>
                <a:schemeClr val="dk1"/>
              </a:solidFill>
              <a:latin typeface="Muli"/>
              <a:ea typeface="Muli"/>
              <a:cs typeface="Muli"/>
              <a:sym typeface="Muli"/>
            </a:endParaRPr>
          </a:p>
        </p:txBody>
      </p:sp>
      <p:pic>
        <p:nvPicPr>
          <p:cNvPr id="234" name="Google Shape;234;p25"/>
          <p:cNvPicPr preferRelativeResize="0"/>
          <p:nvPr/>
        </p:nvPicPr>
        <p:blipFill>
          <a:blip r:embed="rId4">
            <a:alphaModFix/>
          </a:blip>
          <a:stretch>
            <a:fillRect/>
          </a:stretch>
        </p:blipFill>
        <p:spPr>
          <a:xfrm>
            <a:off x="3054825" y="3525725"/>
            <a:ext cx="5686799" cy="2687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26"/>
          <p:cNvSpPr txBox="1"/>
          <p:nvPr/>
        </p:nvSpPr>
        <p:spPr>
          <a:xfrm>
            <a:off x="914400" y="405200"/>
            <a:ext cx="590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String: reemplazar</a:t>
            </a:r>
            <a:endParaRPr sz="4000">
              <a:solidFill>
                <a:schemeClr val="dk1"/>
              </a:solidFill>
              <a:latin typeface="Muli"/>
              <a:ea typeface="Muli"/>
              <a:cs typeface="Muli"/>
              <a:sym typeface="Muli"/>
            </a:endParaRPr>
          </a:p>
        </p:txBody>
      </p:sp>
      <p:sp>
        <p:nvSpPr>
          <p:cNvPr id="240" name="Google Shape;240;p26"/>
          <p:cNvSpPr txBox="1"/>
          <p:nvPr/>
        </p:nvSpPr>
        <p:spPr>
          <a:xfrm>
            <a:off x="914400" y="1509150"/>
            <a:ext cx="10277700" cy="14160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El método replace()</a:t>
            </a:r>
            <a:endParaRPr sz="2000">
              <a:latin typeface="Muli"/>
              <a:ea typeface="Muli"/>
              <a:cs typeface="Muli"/>
              <a:sym typeface="Muli"/>
            </a:endParaRPr>
          </a:p>
          <a:p>
            <a:pPr indent="0" lvl="0" marL="0" rtl="0" algn="l">
              <a:spcBef>
                <a:spcPts val="0"/>
              </a:spcBef>
              <a:spcAft>
                <a:spcPts val="0"/>
              </a:spcAft>
              <a:buNone/>
            </a:pPr>
            <a:r>
              <a:rPr lang="en-US" sz="2000">
                <a:latin typeface="Muli"/>
                <a:ea typeface="Muli"/>
                <a:cs typeface="Muli"/>
                <a:sym typeface="Muli"/>
              </a:rPr>
              <a:t>El método replace() reemplaza todas las ocurrencias de una subcadena con otra subcadena. Se esperan dos argumentos en la llamada. Sencillamente, se busca el primer valor y se reemplaza en todas las ocurrencias.</a:t>
            </a:r>
            <a:endParaRPr sz="2000">
              <a:latin typeface="Muli"/>
              <a:ea typeface="Muli"/>
              <a:cs typeface="Muli"/>
              <a:sym typeface="Muli"/>
            </a:endParaRPr>
          </a:p>
        </p:txBody>
      </p:sp>
      <p:pic>
        <p:nvPicPr>
          <p:cNvPr id="241" name="Google Shape;241;p26"/>
          <p:cNvPicPr preferRelativeResize="0"/>
          <p:nvPr/>
        </p:nvPicPr>
        <p:blipFill>
          <a:blip r:embed="rId4">
            <a:alphaModFix/>
          </a:blip>
          <a:stretch>
            <a:fillRect/>
          </a:stretch>
        </p:blipFill>
        <p:spPr>
          <a:xfrm>
            <a:off x="968675" y="3153675"/>
            <a:ext cx="11499249" cy="295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27"/>
          <p:cNvSpPr txBox="1"/>
          <p:nvPr/>
        </p:nvSpPr>
        <p:spPr>
          <a:xfrm>
            <a:off x="914400" y="405200"/>
            <a:ext cx="590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String: subcadena</a:t>
            </a:r>
            <a:endParaRPr sz="4000">
              <a:solidFill>
                <a:schemeClr val="dk1"/>
              </a:solidFill>
              <a:latin typeface="Muli"/>
              <a:ea typeface="Muli"/>
              <a:cs typeface="Muli"/>
              <a:sym typeface="Muli"/>
            </a:endParaRPr>
          </a:p>
        </p:txBody>
      </p:sp>
      <p:sp>
        <p:nvSpPr>
          <p:cNvPr id="247" name="Google Shape;247;p27"/>
          <p:cNvSpPr txBox="1"/>
          <p:nvPr/>
        </p:nvSpPr>
        <p:spPr>
          <a:xfrm>
            <a:off x="990600" y="1509150"/>
            <a:ext cx="10277700" cy="1108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El método substring()</a:t>
            </a:r>
            <a:endParaRPr sz="2000">
              <a:latin typeface="Muli"/>
              <a:ea typeface="Muli"/>
              <a:cs typeface="Muli"/>
              <a:sym typeface="Muli"/>
            </a:endParaRPr>
          </a:p>
          <a:p>
            <a:pPr indent="0" lvl="0" marL="0" rtl="0" algn="l">
              <a:spcBef>
                <a:spcPts val="0"/>
              </a:spcBef>
              <a:spcAft>
                <a:spcPts val="0"/>
              </a:spcAft>
              <a:buNone/>
            </a:pPr>
            <a:r>
              <a:rPr lang="en-US" sz="2000">
                <a:latin typeface="Muli"/>
                <a:ea typeface="Muli"/>
                <a:cs typeface="Muli"/>
                <a:sym typeface="Muli"/>
              </a:rPr>
              <a:t>El método substring() devuelve una subcadena que </a:t>
            </a:r>
            <a:r>
              <a:rPr lang="en-US" sz="2000">
                <a:latin typeface="Muli"/>
                <a:ea typeface="Muli"/>
                <a:cs typeface="Muli"/>
                <a:sym typeface="Muli"/>
              </a:rPr>
              <a:t>empieza desde la posición indicada</a:t>
            </a:r>
            <a:r>
              <a:rPr lang="en-US" sz="2000">
                <a:latin typeface="Muli"/>
                <a:ea typeface="Muli"/>
                <a:cs typeface="Muli"/>
                <a:sym typeface="Muli"/>
              </a:rPr>
              <a:t> como argumento.</a:t>
            </a:r>
            <a:endParaRPr sz="2000">
              <a:latin typeface="Muli"/>
              <a:ea typeface="Muli"/>
              <a:cs typeface="Muli"/>
              <a:sym typeface="Muli"/>
            </a:endParaRPr>
          </a:p>
        </p:txBody>
      </p:sp>
      <p:pic>
        <p:nvPicPr>
          <p:cNvPr id="248" name="Google Shape;248;p27"/>
          <p:cNvPicPr preferRelativeResize="0"/>
          <p:nvPr/>
        </p:nvPicPr>
        <p:blipFill>
          <a:blip r:embed="rId4">
            <a:alphaModFix/>
          </a:blip>
          <a:stretch>
            <a:fillRect/>
          </a:stretch>
        </p:blipFill>
        <p:spPr>
          <a:xfrm>
            <a:off x="2791750" y="2760200"/>
            <a:ext cx="7648600" cy="3397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28"/>
          <p:cNvSpPr txBox="1"/>
          <p:nvPr/>
        </p:nvSpPr>
        <p:spPr>
          <a:xfrm>
            <a:off x="2487675" y="14540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254" name="Google Shape;254;p28"/>
          <p:cNvSpPr txBox="1"/>
          <p:nvPr/>
        </p:nvSpPr>
        <p:spPr>
          <a:xfrm>
            <a:off x="2560325" y="8032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255" name="Google Shape;255;p28"/>
          <p:cNvSpPr txBox="1"/>
          <p:nvPr/>
        </p:nvSpPr>
        <p:spPr>
          <a:xfrm>
            <a:off x="861950" y="3558600"/>
            <a:ext cx="10980900" cy="24936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Realizar un programa que solo permita introducir frases o palabras de </a:t>
            </a:r>
            <a:r>
              <a:rPr b="1" i="1" lang="en-US" sz="3000">
                <a:solidFill>
                  <a:schemeClr val="dk1"/>
                </a:solidFill>
                <a:latin typeface="Calibri"/>
                <a:ea typeface="Calibri"/>
                <a:cs typeface="Calibri"/>
                <a:sym typeface="Calibri"/>
              </a:rPr>
              <a:t>8 de longitud</a:t>
            </a:r>
            <a:r>
              <a:rPr i="1" lang="en-US" sz="3000">
                <a:solidFill>
                  <a:schemeClr val="dk1"/>
                </a:solidFill>
                <a:latin typeface="Calibri"/>
                <a:ea typeface="Calibri"/>
                <a:cs typeface="Calibri"/>
                <a:sym typeface="Calibri"/>
              </a:rPr>
              <a:t>. Si el usuario ingresa una cadena de 8 de longitud se deberá imprimir un mensaje por pantalla que diga “CORRECTO”</a:t>
            </a:r>
            <a:r>
              <a:rPr b="1" i="1" lang="en-US" sz="3000">
                <a:solidFill>
                  <a:schemeClr val="dk1"/>
                </a:solidFill>
                <a:latin typeface="Calibri"/>
                <a:ea typeface="Calibri"/>
                <a:cs typeface="Calibri"/>
                <a:sym typeface="Calibri"/>
              </a:rPr>
              <a:t> e imprimir la frase en mayúsculas</a:t>
            </a:r>
            <a:r>
              <a:rPr i="1" lang="en-US" sz="3000">
                <a:solidFill>
                  <a:schemeClr val="dk1"/>
                </a:solidFill>
                <a:latin typeface="Calibri"/>
                <a:ea typeface="Calibri"/>
                <a:cs typeface="Calibri"/>
                <a:sym typeface="Calibri"/>
              </a:rPr>
              <a:t>, en caso contrario, se deberá imprimir “INCORRECTO” y toda </a:t>
            </a:r>
            <a:r>
              <a:rPr b="1" i="1" lang="en-US" sz="3000">
                <a:solidFill>
                  <a:schemeClr val="dk1"/>
                </a:solidFill>
                <a:latin typeface="Calibri"/>
                <a:ea typeface="Calibri"/>
                <a:cs typeface="Calibri"/>
                <a:sym typeface="Calibri"/>
              </a:rPr>
              <a:t>la frase en minúsculas</a:t>
            </a:r>
            <a:r>
              <a:rPr i="1" lang="en-US" sz="3000">
                <a:solidFill>
                  <a:schemeClr val="dk1"/>
                </a:solidFill>
                <a:latin typeface="Calibri"/>
                <a:ea typeface="Calibri"/>
                <a:cs typeface="Calibri"/>
                <a:sym typeface="Calibri"/>
              </a:rPr>
              <a:t>.</a:t>
            </a:r>
            <a:endParaRPr i="1" sz="3000">
              <a:solidFill>
                <a:schemeClr val="dk1"/>
              </a:solidFill>
              <a:latin typeface="Calibri"/>
              <a:ea typeface="Calibri"/>
              <a:cs typeface="Calibri"/>
              <a:sym typeface="Calibri"/>
            </a:endParaRPr>
          </a:p>
        </p:txBody>
      </p:sp>
      <p:sp>
        <p:nvSpPr>
          <p:cNvPr id="256" name="Google Shape;256;p28"/>
          <p:cNvSpPr txBox="1"/>
          <p:nvPr/>
        </p:nvSpPr>
        <p:spPr>
          <a:xfrm>
            <a:off x="861950" y="1685000"/>
            <a:ext cx="10777800" cy="169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Manipulando Strings</a:t>
            </a:r>
            <a:r>
              <a:rPr b="1" lang="en-US" sz="3000">
                <a:solidFill>
                  <a:schemeClr val="dk1"/>
                </a:solidFill>
                <a:latin typeface="Calibri"/>
                <a:ea typeface="Calibri"/>
                <a:cs typeface="Calibri"/>
                <a:sym typeface="Calibri"/>
              </a:rPr>
              <a:t>:</a:t>
            </a:r>
            <a:endParaRPr b="1" sz="3000">
              <a:solidFill>
                <a:schemeClr val="dk1"/>
              </a:solidFill>
              <a:latin typeface="Calibri"/>
              <a:ea typeface="Calibri"/>
              <a:cs typeface="Calibri"/>
              <a:sym typeface="Calibri"/>
            </a:endParaRPr>
          </a:p>
          <a:p>
            <a:pPr indent="0" lvl="0" marL="0" rtl="0" algn="l">
              <a:spcBef>
                <a:spcPts val="1000"/>
              </a:spcBef>
              <a:spcAft>
                <a:spcPts val="1000"/>
              </a:spcAft>
              <a:buNone/>
            </a:pPr>
            <a:r>
              <a:rPr i="1" lang="en-US" sz="3000">
                <a:solidFill>
                  <a:schemeClr val="dk1"/>
                </a:solidFill>
                <a:latin typeface="Calibri"/>
                <a:ea typeface="Calibri"/>
                <a:cs typeface="Calibri"/>
                <a:sym typeface="Calibri"/>
              </a:rPr>
              <a:t>Vamos a ver el funcionamiento de algunas funciones de Strings que pueden ser muy útiles a la hora de desarrollar nuestros programas.</a:t>
            </a:r>
            <a:endParaRPr i="1" sz="3000">
              <a:solidFill>
                <a:schemeClr val="dk1"/>
              </a:solidFill>
              <a:latin typeface="Calibri"/>
              <a:ea typeface="Calibri"/>
              <a:cs typeface="Calibri"/>
              <a:sym typeface="Calibri"/>
            </a:endParaRPr>
          </a:p>
        </p:txBody>
      </p:sp>
      <p:sp>
        <p:nvSpPr>
          <p:cNvPr id="257" name="Google Shape;257;p28"/>
          <p:cNvSpPr txBox="1"/>
          <p:nvPr/>
        </p:nvSpPr>
        <p:spPr>
          <a:xfrm>
            <a:off x="914400" y="6513900"/>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15 minutos</a:t>
            </a:r>
            <a:endParaRPr i="1" sz="3000">
              <a:solidFill>
                <a:schemeClr val="dk1"/>
              </a:solidFill>
              <a:highlight>
                <a:srgbClr val="C9C9C9"/>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p29"/>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2.</a:t>
            </a:r>
            <a:endParaRPr sz="2100">
              <a:solidFill>
                <a:schemeClr val="dk1"/>
              </a:solidFill>
            </a:endParaRPr>
          </a:p>
        </p:txBody>
      </p:sp>
      <p:sp>
        <p:nvSpPr>
          <p:cNvPr id="263" name="Google Shape;263;p29"/>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64" name="Google Shape;264;p29"/>
          <p:cNvSpPr txBox="1"/>
          <p:nvPr/>
        </p:nvSpPr>
        <p:spPr>
          <a:xfrm>
            <a:off x="5563978" y="27860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Clase de utilidad: Math</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65" name="Google Shape;265;p29"/>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66" name="Google Shape;266;p29"/>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67" name="Google Shape;267;p29"/>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30"/>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Clase Math</a:t>
            </a:r>
            <a:endParaRPr sz="4000">
              <a:solidFill>
                <a:schemeClr val="dk1"/>
              </a:solidFill>
              <a:latin typeface="Muli"/>
              <a:ea typeface="Muli"/>
              <a:cs typeface="Muli"/>
              <a:sym typeface="Muli"/>
            </a:endParaRPr>
          </a:p>
        </p:txBody>
      </p:sp>
      <p:sp>
        <p:nvSpPr>
          <p:cNvPr id="273" name="Google Shape;273;p30"/>
          <p:cNvSpPr txBox="1"/>
          <p:nvPr/>
        </p:nvSpPr>
        <p:spPr>
          <a:xfrm>
            <a:off x="914400" y="1911575"/>
            <a:ext cx="10608600" cy="400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es la clase Math?:</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Con la clase Math puedes realizar</a:t>
            </a:r>
            <a:r>
              <a:rPr lang="en-US" sz="2000">
                <a:solidFill>
                  <a:schemeClr val="dk1"/>
                </a:solidFill>
                <a:latin typeface="Muli"/>
                <a:ea typeface="Muli"/>
                <a:cs typeface="Muli"/>
                <a:sym typeface="Muli"/>
              </a:rPr>
              <a:t> operaciones aritméticas</a:t>
            </a:r>
            <a:r>
              <a:rPr lang="en-US" sz="2000">
                <a:solidFill>
                  <a:schemeClr val="dk1"/>
                </a:solidFill>
                <a:latin typeface="Muli"/>
                <a:ea typeface="Muli"/>
                <a:cs typeface="Muli"/>
                <a:sym typeface="Muli"/>
              </a:rPr>
              <a:t> básicas, como sumar, restar, multiplicar y dividir números. También puedes utilizarla para realizar cálculos más complejos, como redondear números, calcular raíces cuadradas, generar números aleatorios y mucho más.</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Además de las operaciones matemáticas, la clase Math también contiene </a:t>
            </a:r>
            <a:r>
              <a:rPr lang="en-US" sz="2000">
                <a:solidFill>
                  <a:schemeClr val="dk1"/>
                </a:solidFill>
                <a:latin typeface="Muli"/>
                <a:ea typeface="Muli"/>
                <a:cs typeface="Muli"/>
                <a:sym typeface="Muli"/>
              </a:rPr>
              <a:t>constantes </a:t>
            </a:r>
            <a:r>
              <a:rPr lang="en-US" sz="2000">
                <a:solidFill>
                  <a:schemeClr val="dk1"/>
                </a:solidFill>
                <a:latin typeface="Muli"/>
                <a:ea typeface="Muli"/>
                <a:cs typeface="Muli"/>
                <a:sym typeface="Muli"/>
              </a:rPr>
              <a:t>matemáticas útiles, como </a:t>
            </a:r>
            <a:r>
              <a:rPr lang="en-US" sz="2000">
                <a:solidFill>
                  <a:schemeClr val="dk1"/>
                </a:solidFill>
                <a:latin typeface="Muli"/>
                <a:ea typeface="Muli"/>
                <a:cs typeface="Muli"/>
                <a:sym typeface="Muli"/>
              </a:rPr>
              <a:t>PI </a:t>
            </a:r>
            <a:r>
              <a:rPr lang="en-US" sz="2000">
                <a:solidFill>
                  <a:schemeClr val="dk1"/>
                </a:solidFill>
                <a:latin typeface="Muli"/>
                <a:ea typeface="Muli"/>
                <a:cs typeface="Muli"/>
                <a:sym typeface="Muli"/>
              </a:rPr>
              <a:t>(π) y E (número de Euler).</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Para invocar los siguientes métodos, simplemente debes colocar la palabra</a:t>
            </a:r>
            <a:r>
              <a:rPr lang="en-US" sz="2000">
                <a:solidFill>
                  <a:schemeClr val="dk1"/>
                </a:solidFill>
                <a:latin typeface="Muli"/>
                <a:ea typeface="Muli"/>
                <a:cs typeface="Muli"/>
                <a:sym typeface="Muli"/>
              </a:rPr>
              <a:t> Math.</a:t>
            </a:r>
            <a:r>
              <a:rPr lang="en-US" sz="2000">
                <a:solidFill>
                  <a:schemeClr val="dk1"/>
                </a:solidFill>
                <a:latin typeface="Muli"/>
                <a:ea typeface="Muli"/>
                <a:cs typeface="Muli"/>
                <a:sym typeface="Muli"/>
              </a:rPr>
              <a:t>  y a continuación el nombre del método que quieres utilizar. Veamos algunos de los métodos más utilizados.</a:t>
            </a:r>
            <a:endParaRPr sz="2000">
              <a:solidFill>
                <a:schemeClr val="dk1"/>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pic>
        <p:nvPicPr>
          <p:cNvPr id="81" name="Google Shape;81;p13"/>
          <p:cNvPicPr preferRelativeResize="0"/>
          <p:nvPr/>
        </p:nvPicPr>
        <p:blipFill>
          <a:blip r:embed="rId4">
            <a:alphaModFix/>
          </a:blip>
          <a:stretch>
            <a:fillRect/>
          </a:stretch>
        </p:blipFill>
        <p:spPr>
          <a:xfrm>
            <a:off x="7657882" y="5454258"/>
            <a:ext cx="2796877" cy="1078352"/>
          </a:xfrm>
          <a:prstGeom prst="rect">
            <a:avLst/>
          </a:prstGeom>
          <a:noFill/>
          <a:ln>
            <a:noFill/>
          </a:ln>
        </p:spPr>
      </p:pic>
      <p:pic>
        <p:nvPicPr>
          <p:cNvPr id="82" name="Google Shape;82;p13"/>
          <p:cNvPicPr preferRelativeResize="0"/>
          <p:nvPr/>
        </p:nvPicPr>
        <p:blipFill rotWithShape="1">
          <a:blip r:embed="rId5">
            <a:alphaModFix/>
          </a:blip>
          <a:srcRect b="0" l="826" r="826" t="0"/>
          <a:stretch/>
        </p:blipFill>
        <p:spPr>
          <a:xfrm>
            <a:off x="10505028" y="5506334"/>
            <a:ext cx="2510280" cy="921040"/>
          </a:xfrm>
          <a:prstGeom prst="rect">
            <a:avLst/>
          </a:prstGeom>
          <a:noFill/>
          <a:ln>
            <a:noFill/>
          </a:ln>
        </p:spPr>
      </p:pic>
      <p:pic>
        <p:nvPicPr>
          <p:cNvPr id="83" name="Google Shape;83;p13"/>
          <p:cNvPicPr preferRelativeResize="0"/>
          <p:nvPr/>
        </p:nvPicPr>
        <p:blipFill rotWithShape="1">
          <a:blip r:embed="rId6">
            <a:alphaModFix/>
          </a:blip>
          <a:srcRect b="32031" l="0" r="0" t="32034"/>
          <a:stretch/>
        </p:blipFill>
        <p:spPr>
          <a:xfrm>
            <a:off x="4927268" y="5569823"/>
            <a:ext cx="2680366" cy="966185"/>
          </a:xfrm>
          <a:prstGeom prst="rect">
            <a:avLst/>
          </a:prstGeom>
          <a:noFill/>
          <a:ln>
            <a:noFill/>
          </a:ln>
        </p:spPr>
      </p:pic>
      <p:sp>
        <p:nvSpPr>
          <p:cNvPr id="84" name="Google Shape;84;p13"/>
          <p:cNvSpPr/>
          <p:nvPr/>
        </p:nvSpPr>
        <p:spPr>
          <a:xfrm>
            <a:off x="-95918" y="5514695"/>
            <a:ext cx="13532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85" name="Google Shape;85;p13"/>
          <p:cNvPicPr preferRelativeResize="0"/>
          <p:nvPr/>
        </p:nvPicPr>
        <p:blipFill rotWithShape="1">
          <a:blip r:embed="rId7">
            <a:alphaModFix/>
          </a:blip>
          <a:srcRect b="33630" l="0" r="0" t="30435"/>
          <a:stretch/>
        </p:blipFill>
        <p:spPr>
          <a:xfrm>
            <a:off x="6250355" y="5600249"/>
            <a:ext cx="2205937" cy="795151"/>
          </a:xfrm>
          <a:prstGeom prst="rect">
            <a:avLst/>
          </a:prstGeom>
          <a:noFill/>
          <a:ln>
            <a:noFill/>
          </a:ln>
        </p:spPr>
      </p:pic>
      <p:pic>
        <p:nvPicPr>
          <p:cNvPr id="86" name="Google Shape;86;p13"/>
          <p:cNvPicPr preferRelativeResize="0"/>
          <p:nvPr/>
        </p:nvPicPr>
        <p:blipFill>
          <a:blip r:embed="rId8">
            <a:alphaModFix/>
          </a:blip>
          <a:stretch>
            <a:fillRect/>
          </a:stretch>
        </p:blipFill>
        <p:spPr>
          <a:xfrm>
            <a:off x="8524556" y="5709523"/>
            <a:ext cx="1987297" cy="574789"/>
          </a:xfrm>
          <a:prstGeom prst="rect">
            <a:avLst/>
          </a:prstGeom>
          <a:noFill/>
          <a:ln>
            <a:noFill/>
          </a:ln>
        </p:spPr>
      </p:pic>
      <p:pic>
        <p:nvPicPr>
          <p:cNvPr id="87" name="Google Shape;87;p13"/>
          <p:cNvPicPr preferRelativeResize="0"/>
          <p:nvPr/>
        </p:nvPicPr>
        <p:blipFill>
          <a:blip r:embed="rId9">
            <a:alphaModFix/>
          </a:blip>
          <a:stretch>
            <a:fillRect/>
          </a:stretch>
        </p:blipFill>
        <p:spPr>
          <a:xfrm>
            <a:off x="10916040" y="5670120"/>
            <a:ext cx="1987298" cy="6533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31"/>
          <p:cNvSpPr txBox="1"/>
          <p:nvPr/>
        </p:nvSpPr>
        <p:spPr>
          <a:xfrm>
            <a:off x="914400" y="2286850"/>
            <a:ext cx="10608600" cy="400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Métodos ceil(), floor() y round():</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La Clase Math en Java proporciona varios métodos para redondear y truncar números decimales. Estos métodos son útiles cuando necesitamos ajustar los valores numéricos a ciertos límites o para realizar cálculos que requieren valores enteros.</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Char char="●"/>
            </a:pPr>
            <a:r>
              <a:rPr lang="en-US" sz="2000">
                <a:solidFill>
                  <a:schemeClr val="dk1"/>
                </a:solidFill>
                <a:latin typeface="Muli"/>
                <a:ea typeface="Muli"/>
                <a:cs typeface="Muli"/>
                <a:sym typeface="Muli"/>
              </a:rPr>
              <a:t>Math.ceil():</a:t>
            </a:r>
            <a:r>
              <a:rPr lang="en-US" sz="2000">
                <a:solidFill>
                  <a:schemeClr val="dk1"/>
                </a:solidFill>
                <a:latin typeface="Muli"/>
                <a:ea typeface="Muli"/>
                <a:cs typeface="Muli"/>
                <a:sym typeface="Muli"/>
              </a:rPr>
              <a:t> Redondea hacia arriba, es decir, devuelve el entero más pequeño que es mayor o igual al número dado.</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Char char="●"/>
            </a:pPr>
            <a:r>
              <a:rPr lang="en-US" sz="2000">
                <a:solidFill>
                  <a:schemeClr val="dk1"/>
                </a:solidFill>
                <a:latin typeface="Muli"/>
                <a:ea typeface="Muli"/>
                <a:cs typeface="Muli"/>
                <a:sym typeface="Muli"/>
              </a:rPr>
              <a:t>Math.floor():</a:t>
            </a:r>
            <a:r>
              <a:rPr lang="en-US" sz="2000">
                <a:solidFill>
                  <a:schemeClr val="dk1"/>
                </a:solidFill>
                <a:latin typeface="Muli"/>
                <a:ea typeface="Muli"/>
                <a:cs typeface="Muli"/>
                <a:sym typeface="Muli"/>
              </a:rPr>
              <a:t> Redondea hacia abajo, es decir, devuelve el entero más grande que es menor o igual al número dado.</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Char char="●"/>
            </a:pPr>
            <a:r>
              <a:rPr lang="en-US" sz="2000">
                <a:solidFill>
                  <a:schemeClr val="dk1"/>
                </a:solidFill>
                <a:latin typeface="Muli"/>
                <a:ea typeface="Muli"/>
                <a:cs typeface="Muli"/>
                <a:sym typeface="Muli"/>
              </a:rPr>
              <a:t>Math.round():</a:t>
            </a:r>
            <a:r>
              <a:rPr lang="en-US" sz="2000">
                <a:solidFill>
                  <a:schemeClr val="dk1"/>
                </a:solidFill>
                <a:latin typeface="Muli"/>
                <a:ea typeface="Muli"/>
                <a:cs typeface="Muli"/>
                <a:sym typeface="Muli"/>
              </a:rPr>
              <a:t> Redondea el valor de un número real al entero más cercano.</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457200" lvl="0" marL="0" rtl="0" algn="l">
              <a:spcBef>
                <a:spcPts val="0"/>
              </a:spcBef>
              <a:spcAft>
                <a:spcPts val="0"/>
              </a:spcAft>
              <a:buNone/>
            </a:pPr>
            <a:r>
              <a:rPr lang="en-US" sz="2000">
                <a:solidFill>
                  <a:schemeClr val="dk1"/>
                </a:solidFill>
                <a:latin typeface="Muli"/>
                <a:ea typeface="Muli"/>
                <a:cs typeface="Muli"/>
                <a:sym typeface="Muli"/>
              </a:rPr>
              <a:t>Veamos el comportamiento en código:</a:t>
            </a:r>
            <a:endParaRPr sz="2000">
              <a:solidFill>
                <a:schemeClr val="dk1"/>
              </a:solidFill>
              <a:latin typeface="Muli"/>
              <a:ea typeface="Muli"/>
              <a:cs typeface="Muli"/>
              <a:sym typeface="Muli"/>
            </a:endParaRPr>
          </a:p>
        </p:txBody>
      </p:sp>
      <p:sp>
        <p:nvSpPr>
          <p:cNvPr id="279" name="Google Shape;279;p31"/>
          <p:cNvSpPr txBox="1"/>
          <p:nvPr/>
        </p:nvSpPr>
        <p:spPr>
          <a:xfrm>
            <a:off x="914400" y="710000"/>
            <a:ext cx="7593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 redondeo y truncamiento</a:t>
            </a:r>
            <a:endParaRPr sz="4000">
              <a:solidFill>
                <a:schemeClr val="dk1"/>
              </a:solidFill>
              <a:latin typeface="Muli"/>
              <a:ea typeface="Muli"/>
              <a:cs typeface="Muli"/>
              <a:sym typeface="Mul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32"/>
          <p:cNvSpPr txBox="1"/>
          <p:nvPr/>
        </p:nvSpPr>
        <p:spPr>
          <a:xfrm>
            <a:off x="914400" y="710000"/>
            <a:ext cx="917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Math.ceil()</a:t>
            </a:r>
            <a:endParaRPr sz="4000">
              <a:solidFill>
                <a:schemeClr val="dk1"/>
              </a:solidFill>
              <a:latin typeface="Muli"/>
              <a:ea typeface="Muli"/>
              <a:cs typeface="Muli"/>
              <a:sym typeface="Muli"/>
            </a:endParaRPr>
          </a:p>
        </p:txBody>
      </p:sp>
      <p:pic>
        <p:nvPicPr>
          <p:cNvPr id="285" name="Google Shape;285;p32"/>
          <p:cNvPicPr preferRelativeResize="0"/>
          <p:nvPr/>
        </p:nvPicPr>
        <p:blipFill>
          <a:blip r:embed="rId4">
            <a:alphaModFix/>
          </a:blip>
          <a:stretch>
            <a:fillRect/>
          </a:stretch>
        </p:blipFill>
        <p:spPr>
          <a:xfrm>
            <a:off x="1839163" y="2393600"/>
            <a:ext cx="9758274" cy="2794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33"/>
          <p:cNvSpPr txBox="1"/>
          <p:nvPr/>
        </p:nvSpPr>
        <p:spPr>
          <a:xfrm>
            <a:off x="914400" y="710000"/>
            <a:ext cx="917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Math.floor()</a:t>
            </a:r>
            <a:endParaRPr sz="4000">
              <a:solidFill>
                <a:schemeClr val="dk1"/>
              </a:solidFill>
              <a:latin typeface="Muli"/>
              <a:ea typeface="Muli"/>
              <a:cs typeface="Muli"/>
              <a:sym typeface="Muli"/>
            </a:endParaRPr>
          </a:p>
        </p:txBody>
      </p:sp>
      <p:pic>
        <p:nvPicPr>
          <p:cNvPr id="291" name="Google Shape;291;p33"/>
          <p:cNvPicPr preferRelativeResize="0"/>
          <p:nvPr/>
        </p:nvPicPr>
        <p:blipFill>
          <a:blip r:embed="rId4">
            <a:alphaModFix/>
          </a:blip>
          <a:stretch>
            <a:fillRect/>
          </a:stretch>
        </p:blipFill>
        <p:spPr>
          <a:xfrm>
            <a:off x="1912700" y="2334713"/>
            <a:ext cx="9611200" cy="2912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p34"/>
          <p:cNvSpPr txBox="1"/>
          <p:nvPr/>
        </p:nvSpPr>
        <p:spPr>
          <a:xfrm>
            <a:off x="914400" y="710000"/>
            <a:ext cx="917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Math.round()</a:t>
            </a:r>
            <a:endParaRPr sz="4000">
              <a:solidFill>
                <a:schemeClr val="dk1"/>
              </a:solidFill>
              <a:latin typeface="Muli"/>
              <a:ea typeface="Muli"/>
              <a:cs typeface="Muli"/>
              <a:sym typeface="Muli"/>
            </a:endParaRPr>
          </a:p>
        </p:txBody>
      </p:sp>
      <p:pic>
        <p:nvPicPr>
          <p:cNvPr id="297" name="Google Shape;297;p34"/>
          <p:cNvPicPr preferRelativeResize="0"/>
          <p:nvPr/>
        </p:nvPicPr>
        <p:blipFill>
          <a:blip r:embed="rId4">
            <a:alphaModFix/>
          </a:blip>
          <a:stretch>
            <a:fillRect/>
          </a:stretch>
        </p:blipFill>
        <p:spPr>
          <a:xfrm>
            <a:off x="1513025" y="2364050"/>
            <a:ext cx="10410550" cy="2853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35"/>
          <p:cNvSpPr txBox="1"/>
          <p:nvPr/>
        </p:nvSpPr>
        <p:spPr>
          <a:xfrm>
            <a:off x="914400" y="2286850"/>
            <a:ext cx="10608600" cy="3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Métodos pow(), sqrt() y cbrt():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La Clase Math también proporciona funciones para realizar operaciones de potenciación y radicación. Estos métodos son útiles cuando necesitamos elevar números a potencias específicas o calcular raíces de diferentes órdenes.</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Math.pow(): </a:t>
            </a:r>
            <a:r>
              <a:rPr lang="en-US" sz="2000">
                <a:solidFill>
                  <a:schemeClr val="dk1"/>
                </a:solidFill>
                <a:latin typeface="Muli"/>
                <a:ea typeface="Muli"/>
                <a:cs typeface="Muli"/>
                <a:sym typeface="Muli"/>
              </a:rPr>
              <a:t>Eleva un número a una potencia determinada.</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Math.sqrt():</a:t>
            </a:r>
            <a:r>
              <a:rPr lang="en-US" sz="2000">
                <a:solidFill>
                  <a:schemeClr val="dk1"/>
                </a:solidFill>
                <a:latin typeface="Muli"/>
                <a:ea typeface="Muli"/>
                <a:cs typeface="Muli"/>
                <a:sym typeface="Muli"/>
              </a:rPr>
              <a:t> Calcula la raíz cuadrada de un número.</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Math.cbrt():</a:t>
            </a:r>
            <a:r>
              <a:rPr lang="en-US" sz="2000">
                <a:solidFill>
                  <a:schemeClr val="dk1"/>
                </a:solidFill>
                <a:latin typeface="Muli"/>
                <a:ea typeface="Muli"/>
                <a:cs typeface="Muli"/>
                <a:sym typeface="Muli"/>
              </a:rPr>
              <a:t> Calcula la raíz cúbica de un número.</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457200" lvl="0" marL="0" rtl="0" algn="l">
              <a:spcBef>
                <a:spcPts val="0"/>
              </a:spcBef>
              <a:spcAft>
                <a:spcPts val="0"/>
              </a:spcAft>
              <a:buNone/>
            </a:pPr>
            <a:r>
              <a:rPr lang="en-US" sz="2000">
                <a:solidFill>
                  <a:schemeClr val="dk1"/>
                </a:solidFill>
                <a:latin typeface="Muli"/>
                <a:ea typeface="Muli"/>
                <a:cs typeface="Muli"/>
                <a:sym typeface="Muli"/>
              </a:rPr>
              <a:t>Veamos el comportamiento en código:</a:t>
            </a:r>
            <a:endParaRPr sz="2000">
              <a:solidFill>
                <a:schemeClr val="dk1"/>
              </a:solidFill>
              <a:latin typeface="Muli"/>
              <a:ea typeface="Muli"/>
              <a:cs typeface="Muli"/>
              <a:sym typeface="Muli"/>
            </a:endParaRPr>
          </a:p>
        </p:txBody>
      </p:sp>
      <p:sp>
        <p:nvSpPr>
          <p:cNvPr id="303" name="Google Shape;303;p35"/>
          <p:cNvSpPr txBox="1"/>
          <p:nvPr/>
        </p:nvSpPr>
        <p:spPr>
          <a:xfrm>
            <a:off x="914400" y="710000"/>
            <a:ext cx="7593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 potenciación y radicación</a:t>
            </a:r>
            <a:endParaRPr sz="4000">
              <a:solidFill>
                <a:schemeClr val="dk1"/>
              </a:solidFill>
              <a:latin typeface="Muli"/>
              <a:ea typeface="Muli"/>
              <a:cs typeface="Muli"/>
              <a:sym typeface="Mul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36"/>
          <p:cNvSpPr txBox="1"/>
          <p:nvPr/>
        </p:nvSpPr>
        <p:spPr>
          <a:xfrm>
            <a:off x="914400" y="710000"/>
            <a:ext cx="917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Math.pow()</a:t>
            </a:r>
            <a:endParaRPr sz="4000">
              <a:solidFill>
                <a:schemeClr val="dk1"/>
              </a:solidFill>
              <a:latin typeface="Muli"/>
              <a:ea typeface="Muli"/>
              <a:cs typeface="Muli"/>
              <a:sym typeface="Muli"/>
            </a:endParaRPr>
          </a:p>
        </p:txBody>
      </p:sp>
      <p:pic>
        <p:nvPicPr>
          <p:cNvPr id="309" name="Google Shape;309;p36"/>
          <p:cNvPicPr preferRelativeResize="0"/>
          <p:nvPr/>
        </p:nvPicPr>
        <p:blipFill>
          <a:blip r:embed="rId4">
            <a:alphaModFix/>
          </a:blip>
          <a:stretch>
            <a:fillRect/>
          </a:stretch>
        </p:blipFill>
        <p:spPr>
          <a:xfrm>
            <a:off x="1820000" y="2185075"/>
            <a:ext cx="9796576" cy="3211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37"/>
          <p:cNvSpPr txBox="1"/>
          <p:nvPr/>
        </p:nvSpPr>
        <p:spPr>
          <a:xfrm>
            <a:off x="914400" y="710000"/>
            <a:ext cx="917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Math.sqrt()</a:t>
            </a:r>
            <a:endParaRPr sz="4000">
              <a:solidFill>
                <a:schemeClr val="dk1"/>
              </a:solidFill>
              <a:latin typeface="Muli"/>
              <a:ea typeface="Muli"/>
              <a:cs typeface="Muli"/>
              <a:sym typeface="Muli"/>
            </a:endParaRPr>
          </a:p>
        </p:txBody>
      </p:sp>
      <p:pic>
        <p:nvPicPr>
          <p:cNvPr id="315" name="Google Shape;315;p37"/>
          <p:cNvPicPr preferRelativeResize="0"/>
          <p:nvPr/>
        </p:nvPicPr>
        <p:blipFill>
          <a:blip r:embed="rId4">
            <a:alphaModFix/>
          </a:blip>
          <a:stretch>
            <a:fillRect/>
          </a:stretch>
        </p:blipFill>
        <p:spPr>
          <a:xfrm>
            <a:off x="318738" y="2526750"/>
            <a:ext cx="12799125" cy="2528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38"/>
          <p:cNvSpPr txBox="1"/>
          <p:nvPr/>
        </p:nvSpPr>
        <p:spPr>
          <a:xfrm>
            <a:off x="914400" y="710000"/>
            <a:ext cx="917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Math.cbrt()</a:t>
            </a:r>
            <a:endParaRPr sz="4000">
              <a:solidFill>
                <a:schemeClr val="dk1"/>
              </a:solidFill>
              <a:latin typeface="Muli"/>
              <a:ea typeface="Muli"/>
              <a:cs typeface="Muli"/>
              <a:sym typeface="Muli"/>
            </a:endParaRPr>
          </a:p>
        </p:txBody>
      </p:sp>
      <p:pic>
        <p:nvPicPr>
          <p:cNvPr id="321" name="Google Shape;321;p38"/>
          <p:cNvPicPr preferRelativeResize="0"/>
          <p:nvPr/>
        </p:nvPicPr>
        <p:blipFill>
          <a:blip r:embed="rId4">
            <a:alphaModFix/>
          </a:blip>
          <a:stretch>
            <a:fillRect/>
          </a:stretch>
        </p:blipFill>
        <p:spPr>
          <a:xfrm>
            <a:off x="332888" y="2599963"/>
            <a:ext cx="12770826" cy="2381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39"/>
          <p:cNvSpPr txBox="1"/>
          <p:nvPr/>
        </p:nvSpPr>
        <p:spPr>
          <a:xfrm>
            <a:off x="914400" y="2286850"/>
            <a:ext cx="9903600" cy="3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Método random():</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La Clase Math en Java incluye métodos para generar números aleatorios. Estos números pueden ser útiles en una variedad de aplicaciones, como juegos, simulaciones y algoritmos de optimización.</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Char char="●"/>
            </a:pPr>
            <a:r>
              <a:rPr lang="en-US" sz="2000">
                <a:solidFill>
                  <a:schemeClr val="dk1"/>
                </a:solidFill>
                <a:latin typeface="Muli"/>
                <a:ea typeface="Muli"/>
                <a:cs typeface="Muli"/>
                <a:sym typeface="Muli"/>
              </a:rPr>
              <a:t>Math.random(): </a:t>
            </a:r>
            <a:r>
              <a:rPr lang="en-US" sz="2000">
                <a:solidFill>
                  <a:schemeClr val="dk1"/>
                </a:solidFill>
                <a:latin typeface="Muli"/>
                <a:ea typeface="Muli"/>
                <a:cs typeface="Muli"/>
                <a:sym typeface="Muli"/>
              </a:rPr>
              <a:t>Genera un número aleatorio de tipo double entre 0 (inclusive) y 1 (exclusivo).</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457200" lvl="0" marL="0" rtl="0" algn="l">
              <a:spcBef>
                <a:spcPts val="0"/>
              </a:spcBef>
              <a:spcAft>
                <a:spcPts val="0"/>
              </a:spcAft>
              <a:buNone/>
            </a:pPr>
            <a:r>
              <a:rPr lang="en-US" sz="2000">
                <a:solidFill>
                  <a:schemeClr val="dk1"/>
                </a:solidFill>
                <a:latin typeface="Muli"/>
                <a:ea typeface="Muli"/>
                <a:cs typeface="Muli"/>
                <a:sym typeface="Muli"/>
              </a:rPr>
              <a:t>Veamos el comportamiento en código:</a:t>
            </a:r>
            <a:endParaRPr sz="2000">
              <a:solidFill>
                <a:schemeClr val="dk1"/>
              </a:solidFill>
              <a:latin typeface="Muli"/>
              <a:ea typeface="Muli"/>
              <a:cs typeface="Muli"/>
              <a:sym typeface="Muli"/>
            </a:endParaRPr>
          </a:p>
        </p:txBody>
      </p:sp>
      <p:sp>
        <p:nvSpPr>
          <p:cNvPr id="327" name="Google Shape;327;p39"/>
          <p:cNvSpPr txBox="1"/>
          <p:nvPr/>
        </p:nvSpPr>
        <p:spPr>
          <a:xfrm>
            <a:off x="914400" y="710000"/>
            <a:ext cx="7593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 generación de números aleatorios</a:t>
            </a:r>
            <a:endParaRPr sz="4000">
              <a:solidFill>
                <a:schemeClr val="dk1"/>
              </a:solidFill>
              <a:latin typeface="Muli"/>
              <a:ea typeface="Muli"/>
              <a:cs typeface="Muli"/>
              <a:sym typeface="Mul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40"/>
          <p:cNvSpPr txBox="1"/>
          <p:nvPr/>
        </p:nvSpPr>
        <p:spPr>
          <a:xfrm>
            <a:off x="914400" y="710000"/>
            <a:ext cx="917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Math.random()</a:t>
            </a:r>
            <a:endParaRPr sz="4000">
              <a:solidFill>
                <a:schemeClr val="dk1"/>
              </a:solidFill>
              <a:latin typeface="Muli"/>
              <a:ea typeface="Muli"/>
              <a:cs typeface="Muli"/>
              <a:sym typeface="Muli"/>
            </a:endParaRPr>
          </a:p>
        </p:txBody>
      </p:sp>
      <p:pic>
        <p:nvPicPr>
          <p:cNvPr id="333" name="Google Shape;333;p40"/>
          <p:cNvPicPr preferRelativeResize="0"/>
          <p:nvPr/>
        </p:nvPicPr>
        <p:blipFill>
          <a:blip r:embed="rId4">
            <a:alphaModFix/>
          </a:blip>
          <a:stretch>
            <a:fillRect/>
          </a:stretch>
        </p:blipFill>
        <p:spPr>
          <a:xfrm>
            <a:off x="1543863" y="2504650"/>
            <a:ext cx="10348875" cy="257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nvSpPr>
        <p:spPr>
          <a:xfrm>
            <a:off x="5742948" y="3107400"/>
            <a:ext cx="7057800" cy="36834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rgbClr val="FFFFFF"/>
                </a:solidFill>
                <a:latin typeface="Calibri"/>
                <a:ea typeface="Calibri"/>
                <a:cs typeface="Calibri"/>
                <a:sym typeface="Calibri"/>
              </a:rPr>
              <a:t>POO en Java</a:t>
            </a:r>
            <a:endParaRPr b="1" sz="8800">
              <a:solidFill>
                <a:srgbClr val="FFFFFF"/>
              </a:solidFill>
              <a:latin typeface="Calibri"/>
              <a:ea typeface="Calibri"/>
              <a:cs typeface="Calibri"/>
              <a:sym typeface="Calibri"/>
            </a:endParaRPr>
          </a:p>
          <a:p>
            <a:pPr indent="0" lvl="0" marL="0" rtl="0" algn="l">
              <a:spcBef>
                <a:spcPts val="0"/>
              </a:spcBef>
              <a:spcAft>
                <a:spcPts val="1500"/>
              </a:spcAft>
              <a:buNone/>
            </a:pPr>
            <a:r>
              <a:t/>
            </a:r>
            <a:endParaRPr sz="2100"/>
          </a:p>
        </p:txBody>
      </p:sp>
      <p:pic>
        <p:nvPicPr>
          <p:cNvPr id="93" name="Google Shape;93;p14"/>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94" name="Google Shape;94;p14"/>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95" name="Google Shape;95;p14"/>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96" name="Google Shape;96;p14"/>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97" name="Google Shape;97;p14"/>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98" name="Google Shape;98;p14"/>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99" name="Google Shape;99;p14"/>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00" name="Google Shape;100;p14"/>
          <p:cNvSpPr/>
          <p:nvPr/>
        </p:nvSpPr>
        <p:spPr>
          <a:xfrm>
            <a:off x="505526" y="6790801"/>
            <a:ext cx="285600" cy="286500"/>
          </a:xfrm>
          <a:prstGeom prst="ellipse">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01" name="Google Shape;101;p14"/>
          <p:cNvSpPr txBox="1"/>
          <p:nvPr/>
        </p:nvSpPr>
        <p:spPr>
          <a:xfrm>
            <a:off x="791186" y="6681757"/>
            <a:ext cx="1352100" cy="7335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Clase grabada</a:t>
            </a:r>
            <a:endParaRPr b="1" sz="1500">
              <a:solidFill>
                <a:schemeClr val="dk1"/>
              </a:solidFill>
              <a:latin typeface="Calibri"/>
              <a:ea typeface="Calibri"/>
              <a:cs typeface="Calibri"/>
              <a:sym typeface="Calibri"/>
            </a:endParaRPr>
          </a:p>
        </p:txBody>
      </p:sp>
      <p:pic>
        <p:nvPicPr>
          <p:cNvPr id="102" name="Google Shape;102;p14"/>
          <p:cNvPicPr preferRelativeResize="0"/>
          <p:nvPr/>
        </p:nvPicPr>
        <p:blipFill>
          <a:blip r:embed="rId10">
            <a:alphaModFix/>
          </a:blip>
          <a:stretch>
            <a:fillRect/>
          </a:stretch>
        </p:blipFill>
        <p:spPr>
          <a:xfrm>
            <a:off x="2774025" y="2454050"/>
            <a:ext cx="1767700" cy="1767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41"/>
          <p:cNvSpPr txBox="1"/>
          <p:nvPr/>
        </p:nvSpPr>
        <p:spPr>
          <a:xfrm>
            <a:off x="914400" y="1450275"/>
            <a:ext cx="10814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Para generar un número entero entre 0 y 9, Hay que escribir la siguiente sentencia:</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int </a:t>
            </a:r>
            <a:r>
              <a:rPr lang="en-US" sz="2000">
                <a:solidFill>
                  <a:schemeClr val="dk1"/>
                </a:solidFill>
                <a:latin typeface="Muli"/>
                <a:ea typeface="Muli"/>
                <a:cs typeface="Muli"/>
                <a:sym typeface="Muli"/>
              </a:rPr>
              <a:t>aleatorio = </a:t>
            </a:r>
            <a:r>
              <a:rPr lang="en-US" sz="2000">
                <a:solidFill>
                  <a:schemeClr val="dk1"/>
                </a:solidFill>
                <a:latin typeface="Muli"/>
                <a:ea typeface="Muli"/>
                <a:cs typeface="Muli"/>
                <a:sym typeface="Muli"/>
              </a:rPr>
              <a:t>(int) (Math.random () * 10);</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De esta manera al multiplicar el valor por 10, el rango de valores posibles se convierte en:  0.0 &lt;= numero &lt; 10.0</a:t>
            </a:r>
            <a:endParaRPr sz="2000">
              <a:solidFill>
                <a:schemeClr val="dk1"/>
              </a:solidFill>
              <a:latin typeface="Muli"/>
              <a:ea typeface="Muli"/>
              <a:cs typeface="Muli"/>
              <a:sym typeface="Muli"/>
            </a:endParaRPr>
          </a:p>
        </p:txBody>
      </p:sp>
      <p:sp>
        <p:nvSpPr>
          <p:cNvPr id="339" name="Google Shape;339;p41"/>
          <p:cNvSpPr txBox="1"/>
          <p:nvPr/>
        </p:nvSpPr>
        <p:spPr>
          <a:xfrm>
            <a:off x="914400" y="329000"/>
            <a:ext cx="759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Math.random()</a:t>
            </a:r>
            <a:endParaRPr sz="4000">
              <a:solidFill>
                <a:schemeClr val="dk1"/>
              </a:solidFill>
              <a:latin typeface="Muli"/>
              <a:ea typeface="Muli"/>
              <a:cs typeface="Muli"/>
              <a:sym typeface="Muli"/>
            </a:endParaRPr>
          </a:p>
        </p:txBody>
      </p:sp>
      <p:pic>
        <p:nvPicPr>
          <p:cNvPr id="340" name="Google Shape;340;p41"/>
          <p:cNvPicPr preferRelativeResize="0"/>
          <p:nvPr/>
        </p:nvPicPr>
        <p:blipFill>
          <a:blip r:embed="rId4">
            <a:alphaModFix/>
          </a:blip>
          <a:stretch>
            <a:fillRect/>
          </a:stretch>
        </p:blipFill>
        <p:spPr>
          <a:xfrm>
            <a:off x="1478100" y="3482176"/>
            <a:ext cx="10480410" cy="2750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42"/>
          <p:cNvSpPr txBox="1"/>
          <p:nvPr/>
        </p:nvSpPr>
        <p:spPr>
          <a:xfrm>
            <a:off x="914400" y="2286850"/>
            <a:ext cx="9903600" cy="369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Métodoa min(), max() y abs():</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La Clase Math en Java también proporciona funciones para comparar y seleccionar valores numéricos. Estos métodos son útiles para determinar el mínimo, el máximo o el valor absoluto de los números, así como para realizar otras operaciones de comparación y selección.</a:t>
            </a:r>
            <a:endParaRPr sz="2000">
              <a:solidFill>
                <a:schemeClr val="dk1"/>
              </a:solidFill>
              <a:latin typeface="Muli"/>
              <a:ea typeface="Muli"/>
              <a:cs typeface="Muli"/>
              <a:sym typeface="Muli"/>
            </a:endParaRPr>
          </a:p>
          <a:p>
            <a:pPr indent="457200" lvl="0" marL="0" rtl="0" algn="l">
              <a:spcBef>
                <a:spcPts val="0"/>
              </a:spcBef>
              <a:spcAft>
                <a:spcPts val="0"/>
              </a:spcAft>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Math.min()</a:t>
            </a:r>
            <a:r>
              <a:rPr lang="en-US" sz="2000">
                <a:solidFill>
                  <a:schemeClr val="dk1"/>
                </a:solidFill>
                <a:latin typeface="Muli"/>
                <a:ea typeface="Muli"/>
                <a:cs typeface="Muli"/>
                <a:sym typeface="Muli"/>
              </a:rPr>
              <a:t>: Retorna el menor de dos valores.</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Math.max()</a:t>
            </a:r>
            <a:r>
              <a:rPr lang="en-US" sz="2000">
                <a:solidFill>
                  <a:schemeClr val="dk1"/>
                </a:solidFill>
                <a:latin typeface="Muli"/>
                <a:ea typeface="Muli"/>
                <a:cs typeface="Muli"/>
                <a:sym typeface="Muli"/>
              </a:rPr>
              <a:t>: Retorna el mayor de dos valores.</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Math.abs()</a:t>
            </a:r>
            <a:r>
              <a:rPr lang="en-US" sz="2000">
                <a:solidFill>
                  <a:schemeClr val="dk1"/>
                </a:solidFill>
                <a:latin typeface="Muli"/>
                <a:ea typeface="Muli"/>
                <a:cs typeface="Muli"/>
                <a:sym typeface="Muli"/>
              </a:rPr>
              <a:t>: Retorna el valor absoluto de un número.</a:t>
            </a:r>
            <a:endParaRPr sz="2000">
              <a:solidFill>
                <a:schemeClr val="dk1"/>
              </a:solidFill>
              <a:latin typeface="Muli"/>
              <a:ea typeface="Muli"/>
              <a:cs typeface="Muli"/>
              <a:sym typeface="Muli"/>
            </a:endParaRPr>
          </a:p>
          <a:p>
            <a:pPr indent="457200" lvl="0" marL="0" rtl="0" algn="l">
              <a:spcBef>
                <a:spcPts val="0"/>
              </a:spcBef>
              <a:spcAft>
                <a:spcPts val="0"/>
              </a:spcAft>
              <a:buNone/>
            </a:pPr>
            <a:r>
              <a:t/>
            </a:r>
            <a:endParaRPr sz="2000">
              <a:solidFill>
                <a:schemeClr val="dk1"/>
              </a:solidFill>
              <a:latin typeface="Muli"/>
              <a:ea typeface="Muli"/>
              <a:cs typeface="Muli"/>
              <a:sym typeface="Muli"/>
            </a:endParaRPr>
          </a:p>
          <a:p>
            <a:pPr indent="457200" lvl="0" marL="0" rtl="0" algn="l">
              <a:spcBef>
                <a:spcPts val="0"/>
              </a:spcBef>
              <a:spcAft>
                <a:spcPts val="0"/>
              </a:spcAft>
              <a:buNone/>
            </a:pPr>
            <a:r>
              <a:rPr lang="en-US" sz="2000">
                <a:solidFill>
                  <a:schemeClr val="dk1"/>
                </a:solidFill>
                <a:latin typeface="Muli"/>
                <a:ea typeface="Muli"/>
                <a:cs typeface="Muli"/>
                <a:sym typeface="Muli"/>
              </a:rPr>
              <a:t>Veamos su aplicación en código:</a:t>
            </a:r>
            <a:endParaRPr sz="2000">
              <a:solidFill>
                <a:schemeClr val="dk1"/>
              </a:solidFill>
              <a:latin typeface="Muli"/>
              <a:ea typeface="Muli"/>
              <a:cs typeface="Muli"/>
              <a:sym typeface="Muli"/>
            </a:endParaRPr>
          </a:p>
        </p:txBody>
      </p:sp>
      <p:sp>
        <p:nvSpPr>
          <p:cNvPr id="346" name="Google Shape;346;p42"/>
          <p:cNvSpPr txBox="1"/>
          <p:nvPr/>
        </p:nvSpPr>
        <p:spPr>
          <a:xfrm>
            <a:off x="914400" y="710000"/>
            <a:ext cx="7593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 comparación y selección</a:t>
            </a:r>
            <a:endParaRPr sz="4000">
              <a:solidFill>
                <a:schemeClr val="dk1"/>
              </a:solidFill>
              <a:latin typeface="Muli"/>
              <a:ea typeface="Muli"/>
              <a:cs typeface="Muli"/>
              <a:sym typeface="Mul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p43"/>
          <p:cNvSpPr txBox="1"/>
          <p:nvPr/>
        </p:nvSpPr>
        <p:spPr>
          <a:xfrm>
            <a:off x="914400" y="710000"/>
            <a:ext cx="759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Math.min()</a:t>
            </a:r>
            <a:endParaRPr sz="4000">
              <a:solidFill>
                <a:schemeClr val="dk1"/>
              </a:solidFill>
              <a:latin typeface="Muli"/>
              <a:ea typeface="Muli"/>
              <a:cs typeface="Muli"/>
              <a:sym typeface="Muli"/>
            </a:endParaRPr>
          </a:p>
        </p:txBody>
      </p:sp>
      <p:pic>
        <p:nvPicPr>
          <p:cNvPr id="352" name="Google Shape;352;p43"/>
          <p:cNvPicPr preferRelativeResize="0"/>
          <p:nvPr/>
        </p:nvPicPr>
        <p:blipFill>
          <a:blip r:embed="rId4">
            <a:alphaModFix/>
          </a:blip>
          <a:stretch>
            <a:fillRect/>
          </a:stretch>
        </p:blipFill>
        <p:spPr>
          <a:xfrm>
            <a:off x="2094212" y="2169513"/>
            <a:ext cx="9248174" cy="3242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p44"/>
          <p:cNvSpPr txBox="1"/>
          <p:nvPr/>
        </p:nvSpPr>
        <p:spPr>
          <a:xfrm>
            <a:off x="914400" y="710000"/>
            <a:ext cx="759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Math.max()</a:t>
            </a:r>
            <a:endParaRPr sz="4000">
              <a:solidFill>
                <a:schemeClr val="dk1"/>
              </a:solidFill>
              <a:latin typeface="Muli"/>
              <a:ea typeface="Muli"/>
              <a:cs typeface="Muli"/>
              <a:sym typeface="Muli"/>
            </a:endParaRPr>
          </a:p>
        </p:txBody>
      </p:sp>
      <p:pic>
        <p:nvPicPr>
          <p:cNvPr id="358" name="Google Shape;358;p44"/>
          <p:cNvPicPr preferRelativeResize="0"/>
          <p:nvPr/>
        </p:nvPicPr>
        <p:blipFill>
          <a:blip r:embed="rId4">
            <a:alphaModFix/>
          </a:blip>
          <a:stretch>
            <a:fillRect/>
          </a:stretch>
        </p:blipFill>
        <p:spPr>
          <a:xfrm>
            <a:off x="1838588" y="2063050"/>
            <a:ext cx="9759425" cy="3455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2" name="Shape 362"/>
        <p:cNvGrpSpPr/>
        <p:nvPr/>
      </p:nvGrpSpPr>
      <p:grpSpPr>
        <a:xfrm>
          <a:off x="0" y="0"/>
          <a:ext cx="0" cy="0"/>
          <a:chOff x="0" y="0"/>
          <a:chExt cx="0" cy="0"/>
        </a:xfrm>
      </p:grpSpPr>
      <p:sp>
        <p:nvSpPr>
          <p:cNvPr id="363" name="Google Shape;363;p45"/>
          <p:cNvSpPr txBox="1"/>
          <p:nvPr/>
        </p:nvSpPr>
        <p:spPr>
          <a:xfrm>
            <a:off x="914400" y="710000"/>
            <a:ext cx="759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Math.abs()</a:t>
            </a:r>
            <a:endParaRPr sz="4000">
              <a:solidFill>
                <a:schemeClr val="dk1"/>
              </a:solidFill>
              <a:latin typeface="Muli"/>
              <a:ea typeface="Muli"/>
              <a:cs typeface="Muli"/>
              <a:sym typeface="Muli"/>
            </a:endParaRPr>
          </a:p>
        </p:txBody>
      </p:sp>
      <p:pic>
        <p:nvPicPr>
          <p:cNvPr id="364" name="Google Shape;364;p45"/>
          <p:cNvPicPr preferRelativeResize="0"/>
          <p:nvPr/>
        </p:nvPicPr>
        <p:blipFill>
          <a:blip r:embed="rId4">
            <a:alphaModFix/>
          </a:blip>
          <a:stretch>
            <a:fillRect/>
          </a:stretch>
        </p:blipFill>
        <p:spPr>
          <a:xfrm>
            <a:off x="1351780" y="2559288"/>
            <a:ext cx="10733051" cy="2463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8" name="Shape 368"/>
        <p:cNvGrpSpPr/>
        <p:nvPr/>
      </p:nvGrpSpPr>
      <p:grpSpPr>
        <a:xfrm>
          <a:off x="0" y="0"/>
          <a:ext cx="0" cy="0"/>
          <a:chOff x="0" y="0"/>
          <a:chExt cx="0" cy="0"/>
        </a:xfrm>
      </p:grpSpPr>
      <p:sp>
        <p:nvSpPr>
          <p:cNvPr id="369" name="Google Shape;369;p46"/>
          <p:cNvSpPr txBox="1"/>
          <p:nvPr/>
        </p:nvSpPr>
        <p:spPr>
          <a:xfrm>
            <a:off x="2407700" y="18922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370" name="Google Shape;370;p46"/>
          <p:cNvSpPr txBox="1"/>
          <p:nvPr/>
        </p:nvSpPr>
        <p:spPr>
          <a:xfrm>
            <a:off x="2480350" y="84702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371" name="Google Shape;371;p46"/>
          <p:cNvSpPr txBox="1"/>
          <p:nvPr/>
        </p:nvSpPr>
        <p:spPr>
          <a:xfrm>
            <a:off x="861950" y="3649000"/>
            <a:ext cx="11420400" cy="29553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Calibri"/>
              <a:buAutoNum type="arabicPeriod"/>
            </a:pPr>
            <a:r>
              <a:rPr i="1" lang="en-US" sz="3000">
                <a:latin typeface="Calibri"/>
                <a:ea typeface="Calibri"/>
                <a:cs typeface="Calibri"/>
                <a:sym typeface="Calibri"/>
              </a:rPr>
              <a:t>Desarrollar un programa que tome como dato de entrada un número que corresponde a la longitud del radio una esfera y que calcule y escriba el volumen de la esfera que se corresponde con dicho radio.</a:t>
            </a:r>
            <a:endParaRPr i="1" sz="3000">
              <a:latin typeface="Calibri"/>
              <a:ea typeface="Calibri"/>
              <a:cs typeface="Calibri"/>
              <a:sym typeface="Calibri"/>
            </a:endParaRPr>
          </a:p>
          <a:p>
            <a:pPr indent="0" lvl="0" marL="457200" rtl="0" algn="l">
              <a:spcBef>
                <a:spcPts val="0"/>
              </a:spcBef>
              <a:spcAft>
                <a:spcPts val="0"/>
              </a:spcAft>
              <a:buNone/>
            </a:pPr>
            <a:r>
              <a:t/>
            </a:r>
            <a:endParaRPr i="1" sz="3000">
              <a:latin typeface="Calibri"/>
              <a:ea typeface="Calibri"/>
              <a:cs typeface="Calibri"/>
              <a:sym typeface="Calibri"/>
            </a:endParaRPr>
          </a:p>
          <a:p>
            <a:pPr indent="0" lvl="0" marL="457200" rtl="0" algn="l">
              <a:spcBef>
                <a:spcPts val="0"/>
              </a:spcBef>
              <a:spcAft>
                <a:spcPts val="0"/>
              </a:spcAft>
              <a:buNone/>
            </a:pPr>
            <a:r>
              <a:rPr i="1" lang="en-US" sz="3000">
                <a:latin typeface="Calibri"/>
                <a:ea typeface="Calibri"/>
                <a:cs typeface="Calibri"/>
                <a:sym typeface="Calibri"/>
              </a:rPr>
              <a:t>La fórmula para calcular el volumen de la esfera es </a:t>
            </a:r>
            <a:r>
              <a:rPr b="1" i="1" lang="en-US" sz="3000">
                <a:latin typeface="Calibri"/>
                <a:ea typeface="Calibri"/>
                <a:cs typeface="Calibri"/>
                <a:sym typeface="Calibri"/>
              </a:rPr>
              <a:t>v = (4/3)*PI*r^3</a:t>
            </a:r>
            <a:endParaRPr b="1" i="1" sz="3000">
              <a:latin typeface="Calibri"/>
              <a:ea typeface="Calibri"/>
              <a:cs typeface="Calibri"/>
              <a:sym typeface="Calibri"/>
            </a:endParaRPr>
          </a:p>
          <a:p>
            <a:pPr indent="0" lvl="0" marL="457200" rtl="0" algn="l">
              <a:spcBef>
                <a:spcPts val="0"/>
              </a:spcBef>
              <a:spcAft>
                <a:spcPts val="0"/>
              </a:spcAft>
              <a:buNone/>
            </a:pPr>
            <a:r>
              <a:t/>
            </a:r>
            <a:endParaRPr i="1" sz="3000">
              <a:solidFill>
                <a:schemeClr val="dk1"/>
              </a:solidFill>
              <a:latin typeface="Calibri"/>
              <a:ea typeface="Calibri"/>
              <a:cs typeface="Calibri"/>
              <a:sym typeface="Calibri"/>
            </a:endParaRPr>
          </a:p>
        </p:txBody>
      </p:sp>
      <p:sp>
        <p:nvSpPr>
          <p:cNvPr id="372" name="Google Shape;372;p46"/>
          <p:cNvSpPr txBox="1"/>
          <p:nvPr/>
        </p:nvSpPr>
        <p:spPr>
          <a:xfrm>
            <a:off x="861950" y="1950700"/>
            <a:ext cx="10777800" cy="169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Math.¿qué?:</a:t>
            </a:r>
            <a:endParaRPr b="1" sz="3000">
              <a:solidFill>
                <a:schemeClr val="dk1"/>
              </a:solidFill>
              <a:latin typeface="Calibri"/>
              <a:ea typeface="Calibri"/>
              <a:cs typeface="Calibri"/>
              <a:sym typeface="Calibri"/>
            </a:endParaRPr>
          </a:p>
          <a:p>
            <a:pPr indent="0" lvl="0" marL="0" rtl="0" algn="l">
              <a:spcBef>
                <a:spcPts val="1000"/>
              </a:spcBef>
              <a:spcAft>
                <a:spcPts val="1000"/>
              </a:spcAft>
              <a:buNone/>
            </a:pPr>
            <a:r>
              <a:rPr i="1" lang="en-US" sz="3000">
                <a:solidFill>
                  <a:schemeClr val="dk1"/>
                </a:solidFill>
                <a:latin typeface="Calibri"/>
                <a:ea typeface="Calibri"/>
                <a:cs typeface="Calibri"/>
                <a:sym typeface="Calibri"/>
              </a:rPr>
              <a:t>Vamos a poner en práctica lo aprendido resolviendo en vivo una operación aritmética bastante frecuente:</a:t>
            </a:r>
            <a:endParaRPr i="1" sz="3000">
              <a:solidFill>
                <a:schemeClr val="dk1"/>
              </a:solidFill>
              <a:latin typeface="Calibri"/>
              <a:ea typeface="Calibri"/>
              <a:cs typeface="Calibri"/>
              <a:sym typeface="Calibri"/>
            </a:endParaRPr>
          </a:p>
        </p:txBody>
      </p:sp>
      <p:sp>
        <p:nvSpPr>
          <p:cNvPr id="373" name="Google Shape;373;p46"/>
          <p:cNvSpPr txBox="1"/>
          <p:nvPr/>
        </p:nvSpPr>
        <p:spPr>
          <a:xfrm>
            <a:off x="745750" y="6321600"/>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15 minutos</a:t>
            </a:r>
            <a:endParaRPr i="1" sz="3000">
              <a:solidFill>
                <a:schemeClr val="dk1"/>
              </a:solidFill>
              <a:highlight>
                <a:srgbClr val="C9C9C9"/>
              </a:highlight>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pic>
        <p:nvPicPr>
          <p:cNvPr id="378" name="Google Shape;378;p47"/>
          <p:cNvPicPr preferRelativeResize="0"/>
          <p:nvPr/>
        </p:nvPicPr>
        <p:blipFill>
          <a:blip r:embed="rId4">
            <a:alphaModFix/>
          </a:blip>
          <a:stretch>
            <a:fillRect/>
          </a:stretch>
        </p:blipFill>
        <p:spPr>
          <a:xfrm>
            <a:off x="2997446" y="2726079"/>
            <a:ext cx="1399646" cy="1399646"/>
          </a:xfrm>
          <a:prstGeom prst="rect">
            <a:avLst/>
          </a:prstGeom>
          <a:noFill/>
          <a:ln>
            <a:noFill/>
          </a:ln>
        </p:spPr>
      </p:pic>
      <p:pic>
        <p:nvPicPr>
          <p:cNvPr id="379" name="Google Shape;379;p47"/>
          <p:cNvPicPr preferRelativeResize="0"/>
          <p:nvPr/>
        </p:nvPicPr>
        <p:blipFill>
          <a:blip r:embed="rId5">
            <a:alphaModFix/>
          </a:blip>
          <a:stretch>
            <a:fillRect/>
          </a:stretch>
        </p:blipFill>
        <p:spPr>
          <a:xfrm>
            <a:off x="3025439" y="2754160"/>
            <a:ext cx="1343660" cy="1343660"/>
          </a:xfrm>
          <a:prstGeom prst="rect">
            <a:avLst/>
          </a:prstGeom>
          <a:noFill/>
          <a:ln>
            <a:noFill/>
          </a:ln>
        </p:spPr>
      </p:pic>
      <p:sp>
        <p:nvSpPr>
          <p:cNvPr id="380" name="Google Shape;380;p47"/>
          <p:cNvSpPr txBox="1"/>
          <p:nvPr/>
        </p:nvSpPr>
        <p:spPr>
          <a:xfrm>
            <a:off x="5639492" y="2828347"/>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Sin cadenas</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381" name="Google Shape;381;p47"/>
          <p:cNvPicPr preferRelativeResize="0"/>
          <p:nvPr/>
        </p:nvPicPr>
        <p:blipFill>
          <a:blip r:embed="rId6">
            <a:alphaModFix/>
          </a:blip>
          <a:stretch>
            <a:fillRect/>
          </a:stretch>
        </p:blipFill>
        <p:spPr>
          <a:xfrm>
            <a:off x="8249656" y="6448263"/>
            <a:ext cx="2370580" cy="913981"/>
          </a:xfrm>
          <a:prstGeom prst="rect">
            <a:avLst/>
          </a:prstGeom>
          <a:noFill/>
          <a:ln>
            <a:noFill/>
          </a:ln>
        </p:spPr>
      </p:pic>
      <p:pic>
        <p:nvPicPr>
          <p:cNvPr id="382" name="Google Shape;382;p47"/>
          <p:cNvPicPr preferRelativeResize="0"/>
          <p:nvPr/>
        </p:nvPicPr>
        <p:blipFill rotWithShape="1">
          <a:blip r:embed="rId7">
            <a:alphaModFix/>
          </a:blip>
          <a:srcRect b="0" l="826" r="826" t="0"/>
          <a:stretch/>
        </p:blipFill>
        <p:spPr>
          <a:xfrm>
            <a:off x="10662848" y="6492402"/>
            <a:ext cx="2127667" cy="780648"/>
          </a:xfrm>
          <a:prstGeom prst="rect">
            <a:avLst/>
          </a:prstGeom>
          <a:noFill/>
          <a:ln>
            <a:noFill/>
          </a:ln>
        </p:spPr>
      </p:pic>
      <p:pic>
        <p:nvPicPr>
          <p:cNvPr id="383" name="Google Shape;383;p47"/>
          <p:cNvPicPr preferRelativeResize="0"/>
          <p:nvPr/>
        </p:nvPicPr>
        <p:blipFill rotWithShape="1">
          <a:blip r:embed="rId8">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48"/>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Sin cadenas</a:t>
            </a:r>
            <a:endParaRPr sz="4000">
              <a:solidFill>
                <a:schemeClr val="dk1"/>
              </a:solidFill>
              <a:latin typeface="Muli"/>
              <a:ea typeface="Muli"/>
              <a:cs typeface="Muli"/>
              <a:sym typeface="Muli"/>
            </a:endParaRPr>
          </a:p>
        </p:txBody>
      </p:sp>
      <p:sp>
        <p:nvSpPr>
          <p:cNvPr id="389" name="Google Shape;389;p48"/>
          <p:cNvSpPr txBox="1"/>
          <p:nvPr/>
        </p:nvSpPr>
        <p:spPr>
          <a:xfrm>
            <a:off x="914425" y="1881100"/>
            <a:ext cx="10461600" cy="1544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Contexto: 🙌</a:t>
            </a:r>
            <a:endParaRPr sz="2000">
              <a:latin typeface="Muli"/>
              <a:ea typeface="Muli"/>
              <a:cs typeface="Muli"/>
              <a:sym typeface="Muli"/>
            </a:endParaRPr>
          </a:p>
          <a:p>
            <a:pPr indent="0" lvl="0" marL="0" rtl="0" algn="l">
              <a:spcBef>
                <a:spcPts val="1000"/>
              </a:spcBef>
              <a:spcAft>
                <a:spcPts val="1000"/>
              </a:spcAft>
              <a:buNone/>
            </a:pPr>
            <a:r>
              <a:rPr lang="en-US" sz="2000">
                <a:solidFill>
                  <a:schemeClr val="dk1"/>
                </a:solidFill>
                <a:latin typeface="Muli"/>
                <a:ea typeface="Muli"/>
                <a:cs typeface="Muli"/>
                <a:sym typeface="Muli"/>
              </a:rPr>
              <a:t>La manipulación de cadenas es algo muy habitual en la programación. Se utiliza tanto para comparar contraseñas, validar usuarios, y controlar los datos que se ingresan por teclado. Es por eso que pondremos en práctica algunos de los conceptos aprendidos.</a:t>
            </a:r>
            <a:endParaRPr sz="2000">
              <a:solidFill>
                <a:schemeClr val="dk1"/>
              </a:solidFill>
              <a:latin typeface="Muli"/>
              <a:ea typeface="Muli"/>
              <a:cs typeface="Muli"/>
              <a:sym typeface="Muli"/>
            </a:endParaRPr>
          </a:p>
        </p:txBody>
      </p:sp>
      <p:sp>
        <p:nvSpPr>
          <p:cNvPr id="390" name="Google Shape;390;p48"/>
          <p:cNvSpPr txBox="1"/>
          <p:nvPr/>
        </p:nvSpPr>
        <p:spPr>
          <a:xfrm>
            <a:off x="914425" y="3491825"/>
            <a:ext cx="5656200" cy="3724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1- Dada una cadena, extraer la cuarta y quinta letra usando el método substring.</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2- Dada una cadena mostrar por pantalla la cantidad de vocales que tiene. Ejemplo:</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Entrada</a:t>
            </a:r>
            <a:r>
              <a:rPr lang="en-US" sz="2000">
                <a:solidFill>
                  <a:schemeClr val="dk1"/>
                </a:solidFill>
                <a:latin typeface="Muli"/>
                <a:ea typeface="Muli"/>
                <a:cs typeface="Muli"/>
                <a:sym typeface="Muli"/>
              </a:rPr>
              <a:t>: cad = "Hola tu"</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Salida</a:t>
            </a:r>
            <a:r>
              <a:rPr lang="en-US" sz="2000">
                <a:solidFill>
                  <a:schemeClr val="dk1"/>
                </a:solidFill>
                <a:latin typeface="Muli"/>
                <a:ea typeface="Muli"/>
                <a:cs typeface="Muli"/>
                <a:sym typeface="Muli"/>
              </a:rPr>
              <a:t>: La cantidad de vocales es 3</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Tiempo🕛:</a:t>
            </a:r>
            <a:r>
              <a:rPr i="1" lang="en-US" sz="2000">
                <a:solidFill>
                  <a:srgbClr val="999999"/>
                </a:solidFill>
                <a:latin typeface="Muli"/>
                <a:ea typeface="Muli"/>
                <a:cs typeface="Muli"/>
                <a:sym typeface="Muli"/>
              </a:rPr>
              <a:t>  20 minutos</a:t>
            </a:r>
            <a:endParaRPr i="1" sz="2000">
              <a:solidFill>
                <a:srgbClr val="999999"/>
              </a:solidFill>
              <a:latin typeface="Muli"/>
              <a:ea typeface="Muli"/>
              <a:cs typeface="Muli"/>
              <a:sym typeface="Muli"/>
            </a:endParaRPr>
          </a:p>
        </p:txBody>
      </p:sp>
      <p:sp>
        <p:nvSpPr>
          <p:cNvPr id="391" name="Google Shape;391;p48"/>
          <p:cNvSpPr txBox="1"/>
          <p:nvPr/>
        </p:nvSpPr>
        <p:spPr>
          <a:xfrm>
            <a:off x="6978855" y="3989800"/>
            <a:ext cx="5656200" cy="1544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Tips: ⚙️</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1- Recuerda que los índices comienzan en 0.</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2- Puedes recorrer la cadena utilizando un ciclo for.</a:t>
            </a:r>
            <a:endParaRPr sz="2000">
              <a:solidFill>
                <a:schemeClr val="dk1"/>
              </a:solidFill>
              <a:latin typeface="Muli"/>
              <a:ea typeface="Muli"/>
              <a:cs typeface="Muli"/>
              <a:sym typeface="Mul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5" name="Shape 395"/>
        <p:cNvGrpSpPr/>
        <p:nvPr/>
      </p:nvGrpSpPr>
      <p:grpSpPr>
        <a:xfrm>
          <a:off x="0" y="0"/>
          <a:ext cx="0" cy="0"/>
          <a:chOff x="0" y="0"/>
          <a:chExt cx="0" cy="0"/>
        </a:xfrm>
      </p:grpSpPr>
      <p:sp>
        <p:nvSpPr>
          <p:cNvPr id="396" name="Google Shape;396;p49"/>
          <p:cNvSpPr txBox="1"/>
          <p:nvPr/>
        </p:nvSpPr>
        <p:spPr>
          <a:xfrm>
            <a:off x="2619175" y="2184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RESUMEN</a:t>
            </a:r>
            <a:endParaRPr sz="4000">
              <a:solidFill>
                <a:schemeClr val="dk1"/>
              </a:solidFill>
              <a:latin typeface="Muli"/>
              <a:ea typeface="Muli"/>
              <a:cs typeface="Muli"/>
              <a:sym typeface="Muli"/>
            </a:endParaRPr>
          </a:p>
        </p:txBody>
      </p:sp>
      <p:sp>
        <p:nvSpPr>
          <p:cNvPr id="397" name="Google Shape;397;p49"/>
          <p:cNvSpPr txBox="1"/>
          <p:nvPr/>
        </p:nvSpPr>
        <p:spPr>
          <a:xfrm>
            <a:off x="2691825" y="8762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¿Qué logramos en esta clase?</a:t>
            </a:r>
            <a:endParaRPr sz="1300">
              <a:solidFill>
                <a:schemeClr val="dk1"/>
              </a:solidFill>
              <a:latin typeface="Calibri"/>
              <a:ea typeface="Calibri"/>
              <a:cs typeface="Calibri"/>
              <a:sym typeface="Calibri"/>
            </a:endParaRPr>
          </a:p>
        </p:txBody>
      </p:sp>
      <p:sp>
        <p:nvSpPr>
          <p:cNvPr id="398" name="Google Shape;398;p49"/>
          <p:cNvSpPr txBox="1"/>
          <p:nvPr/>
        </p:nvSpPr>
        <p:spPr>
          <a:xfrm>
            <a:off x="3305875" y="3631063"/>
            <a:ext cx="74325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1000"/>
              </a:spcAft>
              <a:buClr>
                <a:srgbClr val="6FB495"/>
              </a:buClr>
              <a:buSzPts val="2000"/>
              <a:buFont typeface="Muli"/>
              <a:buChar char="✓"/>
            </a:pPr>
            <a:r>
              <a:rPr b="1" i="1" lang="en-US" sz="2000">
                <a:solidFill>
                  <a:schemeClr val="dk1"/>
                </a:solidFill>
                <a:latin typeface="Muli"/>
                <a:ea typeface="Muli"/>
                <a:cs typeface="Muli"/>
                <a:sym typeface="Muli"/>
              </a:rPr>
              <a:t>Comprender la importancia e implementación de la clase de utilidad String y sus métodos asociados.</a:t>
            </a:r>
            <a:endParaRPr b="1" i="1" sz="2000">
              <a:solidFill>
                <a:schemeClr val="dk1"/>
              </a:solidFill>
              <a:latin typeface="Muli"/>
              <a:ea typeface="Muli"/>
              <a:cs typeface="Muli"/>
              <a:sym typeface="Muli"/>
            </a:endParaRPr>
          </a:p>
        </p:txBody>
      </p:sp>
      <p:sp>
        <p:nvSpPr>
          <p:cNvPr id="399" name="Google Shape;399;p49"/>
          <p:cNvSpPr txBox="1"/>
          <p:nvPr/>
        </p:nvSpPr>
        <p:spPr>
          <a:xfrm>
            <a:off x="3305875" y="4686100"/>
            <a:ext cx="71457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1000"/>
              </a:spcAft>
              <a:buClr>
                <a:srgbClr val="6FB495"/>
              </a:buClr>
              <a:buSzPts val="2000"/>
              <a:buFont typeface="Muli"/>
              <a:buChar char="✓"/>
            </a:pPr>
            <a:r>
              <a:rPr b="1" i="1" lang="en-US" sz="2000">
                <a:solidFill>
                  <a:srgbClr val="000000"/>
                </a:solidFill>
                <a:latin typeface="Muli"/>
                <a:ea typeface="Muli"/>
                <a:cs typeface="Muli"/>
                <a:sym typeface="Muli"/>
              </a:rPr>
              <a:t>Comprender la importancia e implementación de la clase de utilidad Math y sus métodos asociados.</a:t>
            </a:r>
            <a:endParaRPr b="1" i="1" sz="2000">
              <a:solidFill>
                <a:srgbClr val="000000"/>
              </a:solidFill>
              <a:latin typeface="Muli"/>
              <a:ea typeface="Muli"/>
              <a:cs typeface="Muli"/>
              <a:sym typeface="Mul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50"/>
          <p:cNvSpPr txBox="1"/>
          <p:nvPr/>
        </p:nvSpPr>
        <p:spPr>
          <a:xfrm>
            <a:off x="5619964" y="2608890"/>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¿Alguna </a:t>
            </a:r>
            <a:r>
              <a:rPr b="1" lang="en-US" sz="7400">
                <a:solidFill>
                  <a:srgbClr val="FDD015"/>
                </a:solidFill>
                <a:latin typeface="Calibri"/>
                <a:ea typeface="Calibri"/>
                <a:cs typeface="Calibri"/>
                <a:sym typeface="Calibri"/>
              </a:rPr>
              <a:t>consulta?</a:t>
            </a:r>
            <a:endParaRPr b="1" sz="7400">
              <a:solidFill>
                <a:srgbClr val="FDD015"/>
              </a:solidFill>
              <a:latin typeface="Calibri"/>
              <a:ea typeface="Calibri"/>
              <a:cs typeface="Calibri"/>
              <a:sym typeface="Calibri"/>
            </a:endParaRPr>
          </a:p>
          <a:p>
            <a:pPr indent="0" lvl="0" marL="0" rtl="0" algn="l">
              <a:lnSpc>
                <a:spcPct val="80000"/>
              </a:lnSpc>
              <a:spcBef>
                <a:spcPts val="0"/>
              </a:spcBef>
              <a:spcAft>
                <a:spcPts val="0"/>
              </a:spcAft>
              <a:buNone/>
            </a:pPr>
            <a:r>
              <a:rPr lang="en-US" sz="2400">
                <a:solidFill>
                  <a:schemeClr val="dk1"/>
                </a:solidFill>
                <a:latin typeface="Calibri"/>
                <a:ea typeface="Calibri"/>
                <a:cs typeface="Calibri"/>
                <a:sym typeface="Calibri"/>
              </a:rPr>
              <a:t>Momento de preguntas</a:t>
            </a:r>
            <a:endParaRPr sz="2400">
              <a:solidFill>
                <a:schemeClr val="dk1"/>
              </a:solidFill>
              <a:latin typeface="Calibri"/>
              <a:ea typeface="Calibri"/>
              <a:cs typeface="Calibri"/>
              <a:sym typeface="Calibri"/>
            </a:endParaRPr>
          </a:p>
        </p:txBody>
      </p:sp>
      <p:sp>
        <p:nvSpPr>
          <p:cNvPr id="405" name="Google Shape;405;p50"/>
          <p:cNvSpPr txBox="1"/>
          <p:nvPr/>
        </p:nvSpPr>
        <p:spPr>
          <a:xfrm>
            <a:off x="2904651" y="2678098"/>
            <a:ext cx="1551600" cy="1500000"/>
          </a:xfrm>
          <a:prstGeom prst="rect">
            <a:avLst/>
          </a:prstGeom>
          <a:noFill/>
          <a:ln>
            <a:noFill/>
          </a:ln>
        </p:spPr>
        <p:txBody>
          <a:bodyPr anchorCtr="0" anchor="t" bIns="134475" lIns="134475" spcFirstLastPara="1" rIns="134475" wrap="square" tIns="134475">
            <a:noAutofit/>
          </a:bodyPr>
          <a:lstStyle/>
          <a:p>
            <a:pPr indent="0" lvl="0" marL="0" rtl="0" algn="ctr">
              <a:lnSpc>
                <a:spcPct val="80000"/>
              </a:lnSpc>
              <a:spcBef>
                <a:spcPts val="0"/>
              </a:spcBef>
              <a:spcAft>
                <a:spcPts val="0"/>
              </a:spcAft>
              <a:buNone/>
            </a:pPr>
            <a:r>
              <a:rPr b="1" lang="en-US" sz="9600">
                <a:solidFill>
                  <a:srgbClr val="FDD015"/>
                </a:solidFill>
                <a:latin typeface="Calibri"/>
                <a:ea typeface="Calibri"/>
                <a:cs typeface="Calibri"/>
                <a:sym typeface="Calibri"/>
              </a:rPr>
              <a:t>¿?</a:t>
            </a:r>
            <a:endParaRPr sz="4600">
              <a:solidFill>
                <a:srgbClr val="FDD015"/>
              </a:solidFill>
              <a:latin typeface="Calibri"/>
              <a:ea typeface="Calibri"/>
              <a:cs typeface="Calibri"/>
              <a:sym typeface="Calibri"/>
            </a:endParaRPr>
          </a:p>
        </p:txBody>
      </p:sp>
      <p:pic>
        <p:nvPicPr>
          <p:cNvPr id="406" name="Google Shape;406;p50"/>
          <p:cNvPicPr preferRelativeResize="0"/>
          <p:nvPr/>
        </p:nvPicPr>
        <p:blipFill rotWithShape="1">
          <a:blip r:embed="rId4">
            <a:alphaModFix/>
          </a:blip>
          <a:srcRect b="33630" l="0" r="0" t="30435"/>
          <a:stretch/>
        </p:blipFill>
        <p:spPr>
          <a:xfrm>
            <a:off x="6250171" y="6533817"/>
            <a:ext cx="2205937" cy="795151"/>
          </a:xfrm>
          <a:prstGeom prst="rect">
            <a:avLst/>
          </a:prstGeom>
          <a:noFill/>
          <a:ln>
            <a:noFill/>
          </a:ln>
        </p:spPr>
      </p:pic>
      <p:pic>
        <p:nvPicPr>
          <p:cNvPr id="407" name="Google Shape;407;p50"/>
          <p:cNvPicPr preferRelativeResize="0"/>
          <p:nvPr/>
        </p:nvPicPr>
        <p:blipFill>
          <a:blip r:embed="rId5">
            <a:alphaModFix/>
          </a:blip>
          <a:stretch>
            <a:fillRect/>
          </a:stretch>
        </p:blipFill>
        <p:spPr>
          <a:xfrm>
            <a:off x="8524372" y="6643091"/>
            <a:ext cx="1987297" cy="574789"/>
          </a:xfrm>
          <a:prstGeom prst="rect">
            <a:avLst/>
          </a:prstGeom>
          <a:noFill/>
          <a:ln>
            <a:noFill/>
          </a:ln>
        </p:spPr>
      </p:pic>
      <p:pic>
        <p:nvPicPr>
          <p:cNvPr id="408" name="Google Shape;408;p50"/>
          <p:cNvPicPr preferRelativeResize="0"/>
          <p:nvPr/>
        </p:nvPicPr>
        <p:blipFill>
          <a:blip r:embed="rId6">
            <a:alphaModFix/>
          </a:blip>
          <a:stretch>
            <a:fillRect/>
          </a:stretch>
        </p:blipFill>
        <p:spPr>
          <a:xfrm>
            <a:off x="10915856" y="6603688"/>
            <a:ext cx="1987298" cy="6533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pic>
        <p:nvPicPr>
          <p:cNvPr id="107" name="Google Shape;107;p15"/>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108" name="Google Shape;108;p15"/>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109" name="Google Shape;109;p15"/>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110" name="Google Shape;110;p15"/>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112" name="Google Shape;112;p15"/>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113" name="Google Shape;113;p15"/>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14" name="Google Shape;114;p15"/>
          <p:cNvSpPr txBox="1"/>
          <p:nvPr/>
        </p:nvSpPr>
        <p:spPr>
          <a:xfrm>
            <a:off x="1444575" y="3788050"/>
            <a:ext cx="1121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Muli"/>
                <a:ea typeface="Muli"/>
                <a:cs typeface="Muli"/>
                <a:sym typeface="Muli"/>
              </a:rPr>
              <a:t>Plan formativo:</a:t>
            </a:r>
            <a:r>
              <a:rPr lang="en-US" sz="2000">
                <a:solidFill>
                  <a:schemeClr val="lt1"/>
                </a:solidFill>
                <a:latin typeface="Muli"/>
                <a:ea typeface="Muli"/>
                <a:cs typeface="Muli"/>
                <a:sym typeface="Muli"/>
              </a:rPr>
              <a:t> POO en Java</a:t>
            </a:r>
            <a:endParaRPr sz="2000">
              <a:solidFill>
                <a:srgbClr val="FFFFFF"/>
              </a:solidFill>
              <a:latin typeface="Muli"/>
              <a:ea typeface="Muli"/>
              <a:cs typeface="Muli"/>
              <a:sym typeface="Muli"/>
            </a:endParaRPr>
          </a:p>
        </p:txBody>
      </p:sp>
      <p:sp>
        <p:nvSpPr>
          <p:cNvPr id="115" name="Google Shape;115;p15"/>
          <p:cNvSpPr txBox="1"/>
          <p:nvPr/>
        </p:nvSpPr>
        <p:spPr>
          <a:xfrm>
            <a:off x="1444575" y="2509138"/>
            <a:ext cx="9262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rgbClr val="FFFFFF"/>
                </a:solidFill>
                <a:latin typeface="Muli"/>
                <a:ea typeface="Muli"/>
                <a:cs typeface="Muli"/>
                <a:sym typeface="Muli"/>
              </a:rPr>
              <a:t>Java y sus fundamentos </a:t>
            </a:r>
            <a:endParaRPr sz="3900">
              <a:solidFill>
                <a:srgbClr val="FFFFFF"/>
              </a:solidFill>
              <a:latin typeface="Muli"/>
              <a:ea typeface="Muli"/>
              <a:cs typeface="Muli"/>
              <a:sym typeface="Muli"/>
            </a:endParaRPr>
          </a:p>
        </p:txBody>
      </p:sp>
      <p:cxnSp>
        <p:nvCxnSpPr>
          <p:cNvPr id="116" name="Google Shape;116;p15"/>
          <p:cNvCxnSpPr/>
          <p:nvPr/>
        </p:nvCxnSpPr>
        <p:spPr>
          <a:xfrm>
            <a:off x="1551300" y="3788050"/>
            <a:ext cx="5778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cxnSp>
        <p:nvCxnSpPr>
          <p:cNvPr id="413" name="Google Shape;413;p51"/>
          <p:cNvCxnSpPr>
            <a:stCxn id="414" idx="2"/>
            <a:endCxn id="415" idx="2"/>
          </p:cNvCxnSpPr>
          <p:nvPr/>
        </p:nvCxnSpPr>
        <p:spPr>
          <a:xfrm>
            <a:off x="4867830" y="3848347"/>
            <a:ext cx="0" cy="1741500"/>
          </a:xfrm>
          <a:prstGeom prst="straightConnector1">
            <a:avLst/>
          </a:prstGeom>
          <a:noFill/>
          <a:ln cap="flat" cmpd="sng" w="76200">
            <a:solidFill>
              <a:srgbClr val="FDD015"/>
            </a:solidFill>
            <a:prstDash val="solid"/>
            <a:round/>
            <a:headEnd len="med" w="med" type="none"/>
            <a:tailEnd len="med" w="med" type="none"/>
          </a:ln>
        </p:spPr>
      </p:cxnSp>
      <p:grpSp>
        <p:nvGrpSpPr>
          <p:cNvPr id="416" name="Google Shape;416;p51"/>
          <p:cNvGrpSpPr/>
          <p:nvPr/>
        </p:nvGrpSpPr>
        <p:grpSpPr>
          <a:xfrm>
            <a:off x="4514144" y="3489150"/>
            <a:ext cx="707372" cy="718394"/>
            <a:chOff x="-1007627" y="1743900"/>
            <a:chExt cx="2655300" cy="2688600"/>
          </a:xfrm>
        </p:grpSpPr>
        <p:sp>
          <p:nvSpPr>
            <p:cNvPr id="417" name="Google Shape;417;p51"/>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18" name="Google Shape;418;p51"/>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14" name="Google Shape;414;p51"/>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419" name="Google Shape;419;p51"/>
          <p:cNvGrpSpPr/>
          <p:nvPr/>
        </p:nvGrpSpPr>
        <p:grpSpPr>
          <a:xfrm>
            <a:off x="4514144" y="4359922"/>
            <a:ext cx="707372" cy="718394"/>
            <a:chOff x="-1007627" y="1743900"/>
            <a:chExt cx="2655300" cy="2688600"/>
          </a:xfrm>
        </p:grpSpPr>
        <p:sp>
          <p:nvSpPr>
            <p:cNvPr id="420" name="Google Shape;420;p51"/>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21" name="Google Shape;421;p51"/>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22" name="Google Shape;422;p51"/>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423" name="Google Shape;423;p51"/>
          <p:cNvGrpSpPr/>
          <p:nvPr/>
        </p:nvGrpSpPr>
        <p:grpSpPr>
          <a:xfrm>
            <a:off x="4514144" y="5230695"/>
            <a:ext cx="707372" cy="718394"/>
            <a:chOff x="-1007627" y="1743900"/>
            <a:chExt cx="2655300" cy="2688600"/>
          </a:xfrm>
        </p:grpSpPr>
        <p:sp>
          <p:nvSpPr>
            <p:cNvPr id="424" name="Google Shape;424;p51"/>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25" name="Google Shape;425;p51"/>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15" name="Google Shape;415;p51"/>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sp>
        <p:nvSpPr>
          <p:cNvPr id="426" name="Google Shape;426;p51"/>
          <p:cNvSpPr/>
          <p:nvPr/>
        </p:nvSpPr>
        <p:spPr>
          <a:xfrm>
            <a:off x="313506" y="3521379"/>
            <a:ext cx="2659200" cy="4215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None/>
            </a:pPr>
            <a:r>
              <a:t/>
            </a:r>
            <a:endParaRPr sz="2100"/>
          </a:p>
        </p:txBody>
      </p:sp>
      <p:sp>
        <p:nvSpPr>
          <p:cNvPr id="427" name="Google Shape;427;p51"/>
          <p:cNvSpPr txBox="1"/>
          <p:nvPr/>
        </p:nvSpPr>
        <p:spPr>
          <a:xfrm>
            <a:off x="313506" y="2801883"/>
            <a:ext cx="3262500" cy="18417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5100">
                <a:solidFill>
                  <a:schemeClr val="dk1"/>
                </a:solidFill>
                <a:latin typeface="Calibri"/>
                <a:ea typeface="Calibri"/>
                <a:cs typeface="Calibri"/>
                <a:sym typeface="Calibri"/>
              </a:rPr>
              <a:t>WORKING </a:t>
            </a:r>
            <a:endParaRPr b="1" sz="5100">
              <a:solidFill>
                <a:schemeClr val="dk1"/>
              </a:solidFill>
              <a:latin typeface="Calibri"/>
              <a:ea typeface="Calibri"/>
              <a:cs typeface="Calibri"/>
              <a:sym typeface="Calibri"/>
            </a:endParaRPr>
          </a:p>
          <a:p>
            <a:pPr indent="0" lvl="0" marL="0" rtl="0" algn="l">
              <a:spcBef>
                <a:spcPts val="0"/>
              </a:spcBef>
              <a:spcAft>
                <a:spcPts val="0"/>
              </a:spcAft>
              <a:buNone/>
            </a:pPr>
            <a:r>
              <a:rPr b="1" lang="en-US" sz="5100">
                <a:solidFill>
                  <a:schemeClr val="dk1"/>
                </a:solidFill>
                <a:latin typeface="Calibri"/>
                <a:ea typeface="Calibri"/>
                <a:cs typeface="Calibri"/>
                <a:sym typeface="Calibri"/>
              </a:rPr>
              <a:t>TIME</a:t>
            </a:r>
            <a:endParaRPr b="1" sz="5100">
              <a:solidFill>
                <a:schemeClr val="dk1"/>
              </a:solidFill>
              <a:latin typeface="Calibri"/>
              <a:ea typeface="Calibri"/>
              <a:cs typeface="Calibri"/>
              <a:sym typeface="Calibri"/>
            </a:endParaRPr>
          </a:p>
        </p:txBody>
      </p:sp>
      <p:sp>
        <p:nvSpPr>
          <p:cNvPr id="428" name="Google Shape;428;p51"/>
          <p:cNvSpPr txBox="1"/>
          <p:nvPr/>
        </p:nvSpPr>
        <p:spPr>
          <a:xfrm>
            <a:off x="4514133" y="1488299"/>
            <a:ext cx="8368200" cy="19416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Te invitamos a revisar en la plataforma los siguientes documentos/ejercicios. </a:t>
            </a:r>
            <a:endParaRPr sz="2400">
              <a:solidFill>
                <a:schemeClr val="dk1"/>
              </a:solidFill>
              <a:latin typeface="Calibri"/>
              <a:ea typeface="Calibri"/>
              <a:cs typeface="Calibri"/>
              <a:sym typeface="Calibri"/>
            </a:endParaRPr>
          </a:p>
          <a:p>
            <a:pPr indent="0" lvl="0" marL="0" rtl="0" algn="l">
              <a:spcBef>
                <a:spcPts val="1500"/>
              </a:spcBef>
              <a:spcAft>
                <a:spcPts val="0"/>
              </a:spcAft>
              <a:buNone/>
            </a:pPr>
            <a:r>
              <a:rPr lang="en-US" sz="2400">
                <a:solidFill>
                  <a:schemeClr val="dk1"/>
                </a:solidFill>
                <a:latin typeface="Calibri"/>
                <a:ea typeface="Calibri"/>
                <a:cs typeface="Calibri"/>
                <a:sym typeface="Calibri"/>
              </a:rPr>
              <a:t>Cualquier duda que te surja sobre ellos </a:t>
            </a:r>
            <a:r>
              <a:rPr b="1" lang="en-US" sz="2400">
                <a:solidFill>
                  <a:schemeClr val="dk1"/>
                </a:solidFill>
                <a:latin typeface="Calibri"/>
                <a:ea typeface="Calibri"/>
                <a:cs typeface="Calibri"/>
                <a:sym typeface="Calibri"/>
              </a:rPr>
              <a:t>¡Tráelos a la próxima clase!</a:t>
            </a:r>
            <a:endParaRPr sz="2100"/>
          </a:p>
        </p:txBody>
      </p:sp>
      <p:pic>
        <p:nvPicPr>
          <p:cNvPr id="429" name="Google Shape;429;p51"/>
          <p:cNvPicPr preferRelativeResize="0"/>
          <p:nvPr/>
        </p:nvPicPr>
        <p:blipFill rotWithShape="1">
          <a:blip r:embed="rId3">
            <a:alphaModFix/>
          </a:blip>
          <a:srcRect b="33630" l="0" r="0" t="30435"/>
          <a:stretch/>
        </p:blipFill>
        <p:spPr>
          <a:xfrm>
            <a:off x="6250171" y="6533817"/>
            <a:ext cx="2205937" cy="795151"/>
          </a:xfrm>
          <a:prstGeom prst="rect">
            <a:avLst/>
          </a:prstGeom>
          <a:noFill/>
          <a:ln>
            <a:noFill/>
          </a:ln>
        </p:spPr>
      </p:pic>
      <p:pic>
        <p:nvPicPr>
          <p:cNvPr id="430" name="Google Shape;430;p51"/>
          <p:cNvPicPr preferRelativeResize="0"/>
          <p:nvPr/>
        </p:nvPicPr>
        <p:blipFill>
          <a:blip r:embed="rId4">
            <a:alphaModFix/>
          </a:blip>
          <a:stretch>
            <a:fillRect/>
          </a:stretch>
        </p:blipFill>
        <p:spPr>
          <a:xfrm>
            <a:off x="8524372" y="6643091"/>
            <a:ext cx="1987297" cy="574789"/>
          </a:xfrm>
          <a:prstGeom prst="rect">
            <a:avLst/>
          </a:prstGeom>
          <a:noFill/>
          <a:ln>
            <a:noFill/>
          </a:ln>
        </p:spPr>
      </p:pic>
      <p:pic>
        <p:nvPicPr>
          <p:cNvPr id="431" name="Google Shape;431;p51"/>
          <p:cNvPicPr preferRelativeResize="0"/>
          <p:nvPr/>
        </p:nvPicPr>
        <p:blipFill>
          <a:blip r:embed="rId5">
            <a:alphaModFix/>
          </a:blip>
          <a:stretch>
            <a:fillRect/>
          </a:stretch>
        </p:blipFill>
        <p:spPr>
          <a:xfrm>
            <a:off x="10915856" y="6603688"/>
            <a:ext cx="1987298" cy="653347"/>
          </a:xfrm>
          <a:prstGeom prst="rect">
            <a:avLst/>
          </a:prstGeom>
          <a:noFill/>
          <a:ln>
            <a:noFill/>
          </a:ln>
        </p:spPr>
      </p:pic>
      <p:sp>
        <p:nvSpPr>
          <p:cNvPr id="432" name="Google Shape;432;p51"/>
          <p:cNvSpPr txBox="1"/>
          <p:nvPr/>
        </p:nvSpPr>
        <p:spPr>
          <a:xfrm>
            <a:off x="5221525" y="3636850"/>
            <a:ext cx="7886700" cy="2237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Repasar nuevamente la grabación de esta clase </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Revisar el material compartido en la plataforma de Moodle</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1000"/>
              </a:spcAft>
              <a:buClr>
                <a:schemeClr val="dk1"/>
              </a:buClr>
              <a:buSzPts val="2000"/>
              <a:buFont typeface="Muli"/>
              <a:buAutoNum type="arabicPeriod"/>
            </a:pPr>
            <a:r>
              <a:rPr lang="en-US" sz="2000">
                <a:solidFill>
                  <a:schemeClr val="dk1"/>
                </a:solidFill>
                <a:latin typeface="Muli"/>
                <a:ea typeface="Muli"/>
                <a:cs typeface="Muli"/>
                <a:sym typeface="Muli"/>
              </a:rPr>
              <a:t>Traer al próximo encuentro todas tus dudas.</a:t>
            </a:r>
            <a:endParaRPr sz="2000">
              <a:solidFill>
                <a:schemeClr val="dk1"/>
              </a:solidFill>
              <a:latin typeface="Muli"/>
              <a:ea typeface="Muli"/>
              <a:cs typeface="Muli"/>
              <a:sym typeface="Mul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6" name="Shape 436"/>
        <p:cNvGrpSpPr/>
        <p:nvPr/>
      </p:nvGrpSpPr>
      <p:grpSpPr>
        <a:xfrm>
          <a:off x="0" y="0"/>
          <a:ext cx="0" cy="0"/>
          <a:chOff x="0" y="0"/>
          <a:chExt cx="0" cy="0"/>
        </a:xfrm>
      </p:grpSpPr>
      <p:pic>
        <p:nvPicPr>
          <p:cNvPr id="437" name="Google Shape;437;p52"/>
          <p:cNvPicPr preferRelativeResize="0"/>
          <p:nvPr/>
        </p:nvPicPr>
        <p:blipFill>
          <a:blip r:embed="rId4">
            <a:alphaModFix/>
          </a:blip>
          <a:stretch>
            <a:fillRect/>
          </a:stretch>
        </p:blipFill>
        <p:spPr>
          <a:xfrm>
            <a:off x="7657882" y="6240529"/>
            <a:ext cx="2796877" cy="1078352"/>
          </a:xfrm>
          <a:prstGeom prst="rect">
            <a:avLst/>
          </a:prstGeom>
          <a:noFill/>
          <a:ln>
            <a:noFill/>
          </a:ln>
        </p:spPr>
      </p:pic>
      <p:pic>
        <p:nvPicPr>
          <p:cNvPr id="438" name="Google Shape;438;p52"/>
          <p:cNvPicPr preferRelativeResize="0"/>
          <p:nvPr/>
        </p:nvPicPr>
        <p:blipFill rotWithShape="1">
          <a:blip r:embed="rId5">
            <a:alphaModFix/>
          </a:blip>
          <a:srcRect b="0" l="826" r="826" t="0"/>
          <a:stretch/>
        </p:blipFill>
        <p:spPr>
          <a:xfrm>
            <a:off x="10505028" y="6292606"/>
            <a:ext cx="2510280" cy="921040"/>
          </a:xfrm>
          <a:prstGeom prst="rect">
            <a:avLst/>
          </a:prstGeom>
          <a:noFill/>
          <a:ln>
            <a:noFill/>
          </a:ln>
        </p:spPr>
      </p:pic>
      <p:pic>
        <p:nvPicPr>
          <p:cNvPr id="439" name="Google Shape;439;p52"/>
          <p:cNvPicPr preferRelativeResize="0"/>
          <p:nvPr/>
        </p:nvPicPr>
        <p:blipFill rotWithShape="1">
          <a:blip r:embed="rId6">
            <a:alphaModFix/>
          </a:blip>
          <a:srcRect b="32031" l="0" r="0" t="32034"/>
          <a:stretch/>
        </p:blipFill>
        <p:spPr>
          <a:xfrm>
            <a:off x="4927268" y="6356094"/>
            <a:ext cx="2680366" cy="966185"/>
          </a:xfrm>
          <a:prstGeom prst="rect">
            <a:avLst/>
          </a:prstGeom>
          <a:noFill/>
          <a:ln>
            <a:noFill/>
          </a:ln>
        </p:spPr>
      </p:pic>
      <p:sp>
        <p:nvSpPr>
          <p:cNvPr id="440" name="Google Shape;440;p52"/>
          <p:cNvSpPr/>
          <p:nvPr/>
        </p:nvSpPr>
        <p:spPr>
          <a:xfrm>
            <a:off x="-95918" y="6300966"/>
            <a:ext cx="13625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441" name="Google Shape;441;p52"/>
          <p:cNvPicPr preferRelativeResize="0"/>
          <p:nvPr/>
        </p:nvPicPr>
        <p:blipFill rotWithShape="1">
          <a:blip r:embed="rId7">
            <a:alphaModFix/>
          </a:blip>
          <a:srcRect b="33630" l="0" r="0" t="30435"/>
          <a:stretch/>
        </p:blipFill>
        <p:spPr>
          <a:xfrm>
            <a:off x="6250355" y="6386520"/>
            <a:ext cx="2205937" cy="795151"/>
          </a:xfrm>
          <a:prstGeom prst="rect">
            <a:avLst/>
          </a:prstGeom>
          <a:noFill/>
          <a:ln>
            <a:noFill/>
          </a:ln>
        </p:spPr>
      </p:pic>
      <p:pic>
        <p:nvPicPr>
          <p:cNvPr id="442" name="Google Shape;442;p52"/>
          <p:cNvPicPr preferRelativeResize="0"/>
          <p:nvPr/>
        </p:nvPicPr>
        <p:blipFill>
          <a:blip r:embed="rId8">
            <a:alphaModFix/>
          </a:blip>
          <a:stretch>
            <a:fillRect/>
          </a:stretch>
        </p:blipFill>
        <p:spPr>
          <a:xfrm>
            <a:off x="8524556" y="6495794"/>
            <a:ext cx="1987297" cy="574789"/>
          </a:xfrm>
          <a:prstGeom prst="rect">
            <a:avLst/>
          </a:prstGeom>
          <a:noFill/>
          <a:ln>
            <a:noFill/>
          </a:ln>
        </p:spPr>
      </p:pic>
      <p:pic>
        <p:nvPicPr>
          <p:cNvPr id="443" name="Google Shape;443;p52"/>
          <p:cNvPicPr preferRelativeResize="0"/>
          <p:nvPr/>
        </p:nvPicPr>
        <p:blipFill>
          <a:blip r:embed="rId9">
            <a:alphaModFix/>
          </a:blip>
          <a:stretch>
            <a:fillRect/>
          </a:stretch>
        </p:blipFill>
        <p:spPr>
          <a:xfrm>
            <a:off x="10916040" y="6456391"/>
            <a:ext cx="1987298" cy="6533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16"/>
          <p:cNvSpPr txBox="1"/>
          <p:nvPr/>
        </p:nvSpPr>
        <p:spPr>
          <a:xfrm>
            <a:off x="2438400" y="252800"/>
            <a:ext cx="463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HOJA DE RUTA</a:t>
            </a:r>
            <a:endParaRPr sz="4000">
              <a:solidFill>
                <a:schemeClr val="dk1"/>
              </a:solidFill>
              <a:latin typeface="Muli"/>
              <a:ea typeface="Muli"/>
              <a:cs typeface="Muli"/>
              <a:sym typeface="Muli"/>
            </a:endParaRPr>
          </a:p>
        </p:txBody>
      </p:sp>
      <p:sp>
        <p:nvSpPr>
          <p:cNvPr id="122" name="Google Shape;122;p16"/>
          <p:cNvSpPr/>
          <p:nvPr/>
        </p:nvSpPr>
        <p:spPr>
          <a:xfrm>
            <a:off x="1936500"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El entorno Java para la programación</a:t>
            </a:r>
            <a:endParaRPr sz="1100">
              <a:latin typeface="Muli"/>
              <a:ea typeface="Muli"/>
              <a:cs typeface="Muli"/>
              <a:sym typeface="Muli"/>
            </a:endParaRPr>
          </a:p>
        </p:txBody>
      </p:sp>
      <p:grpSp>
        <p:nvGrpSpPr>
          <p:cNvPr id="123" name="Google Shape;123;p16"/>
          <p:cNvGrpSpPr/>
          <p:nvPr/>
        </p:nvGrpSpPr>
        <p:grpSpPr>
          <a:xfrm>
            <a:off x="2481600" y="2449515"/>
            <a:ext cx="752187" cy="731966"/>
            <a:chOff x="3521700" y="2434800"/>
            <a:chExt cx="805167" cy="800400"/>
          </a:xfrm>
        </p:grpSpPr>
        <p:sp>
          <p:nvSpPr>
            <p:cNvPr id="124" name="Google Shape;124;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1.</a:t>
              </a:r>
              <a:endParaRPr sz="2500">
                <a:solidFill>
                  <a:schemeClr val="dk1"/>
                </a:solidFill>
                <a:latin typeface="Muli"/>
                <a:ea typeface="Muli"/>
                <a:cs typeface="Muli"/>
                <a:sym typeface="Muli"/>
              </a:endParaRPr>
            </a:p>
          </p:txBody>
        </p:sp>
      </p:grpSp>
      <p:sp>
        <p:nvSpPr>
          <p:cNvPr id="126" name="Google Shape;126;p16"/>
          <p:cNvSpPr txBox="1"/>
          <p:nvPr/>
        </p:nvSpPr>
        <p:spPr>
          <a:xfrm>
            <a:off x="3892729" y="3500293"/>
            <a:ext cx="10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27" name="Google Shape;127;p16"/>
          <p:cNvSpPr txBox="1"/>
          <p:nvPr/>
        </p:nvSpPr>
        <p:spPr>
          <a:xfrm>
            <a:off x="2438425" y="910600"/>
            <a:ext cx="378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¿Cuáles </a:t>
            </a:r>
            <a:r>
              <a:rPr b="1" lang="en-US" sz="1300">
                <a:solidFill>
                  <a:schemeClr val="dk1"/>
                </a:solidFill>
                <a:latin typeface="Calibri"/>
                <a:ea typeface="Calibri"/>
                <a:cs typeface="Calibri"/>
                <a:sym typeface="Calibri"/>
              </a:rPr>
              <a:t>skill </a:t>
            </a:r>
            <a:r>
              <a:rPr lang="en-US" sz="1300">
                <a:solidFill>
                  <a:schemeClr val="dk1"/>
                </a:solidFill>
                <a:latin typeface="Calibri"/>
                <a:ea typeface="Calibri"/>
                <a:cs typeface="Calibri"/>
                <a:sym typeface="Calibri"/>
              </a:rPr>
              <a:t>conforman el programa?</a:t>
            </a:r>
            <a:endParaRPr sz="1300">
              <a:solidFill>
                <a:schemeClr val="dk1"/>
              </a:solidFill>
              <a:latin typeface="Calibri"/>
              <a:ea typeface="Calibri"/>
              <a:cs typeface="Calibri"/>
              <a:sym typeface="Calibri"/>
            </a:endParaRPr>
          </a:p>
        </p:txBody>
      </p:sp>
      <p:sp>
        <p:nvSpPr>
          <p:cNvPr id="128" name="Google Shape;128;p16"/>
          <p:cNvSpPr/>
          <p:nvPr/>
        </p:nvSpPr>
        <p:spPr>
          <a:xfrm>
            <a:off x="6899925"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Programación Orientada a Objetos</a:t>
            </a:r>
            <a:endParaRPr sz="1100">
              <a:latin typeface="Muli"/>
              <a:ea typeface="Muli"/>
              <a:cs typeface="Muli"/>
              <a:sym typeface="Muli"/>
            </a:endParaRPr>
          </a:p>
        </p:txBody>
      </p:sp>
      <p:grpSp>
        <p:nvGrpSpPr>
          <p:cNvPr id="129" name="Google Shape;129;p16"/>
          <p:cNvGrpSpPr/>
          <p:nvPr/>
        </p:nvGrpSpPr>
        <p:grpSpPr>
          <a:xfrm>
            <a:off x="7445027" y="2449515"/>
            <a:ext cx="752187" cy="731966"/>
            <a:chOff x="3521700" y="2434800"/>
            <a:chExt cx="805167" cy="800400"/>
          </a:xfrm>
        </p:grpSpPr>
        <p:sp>
          <p:nvSpPr>
            <p:cNvPr id="130" name="Google Shape;130;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3.</a:t>
              </a:r>
              <a:endParaRPr sz="2500">
                <a:solidFill>
                  <a:schemeClr val="dk1"/>
                </a:solidFill>
                <a:latin typeface="Muli"/>
                <a:ea typeface="Muli"/>
                <a:cs typeface="Muli"/>
                <a:sym typeface="Muli"/>
              </a:endParaRPr>
            </a:p>
          </p:txBody>
        </p:sp>
      </p:grpSp>
      <p:sp>
        <p:nvSpPr>
          <p:cNvPr id="132" name="Google Shape;132;p16"/>
          <p:cNvSpPr/>
          <p:nvPr/>
        </p:nvSpPr>
        <p:spPr>
          <a:xfrm>
            <a:off x="930545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Proyecto Individual</a:t>
            </a:r>
            <a:endParaRPr sz="1100">
              <a:latin typeface="Muli"/>
              <a:ea typeface="Muli"/>
              <a:cs typeface="Muli"/>
              <a:sym typeface="Muli"/>
            </a:endParaRPr>
          </a:p>
        </p:txBody>
      </p:sp>
      <p:sp>
        <p:nvSpPr>
          <p:cNvPr id="133" name="Google Shape;133;p16"/>
          <p:cNvSpPr/>
          <p:nvPr/>
        </p:nvSpPr>
        <p:spPr>
          <a:xfrm>
            <a:off x="434201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Java</a:t>
            </a:r>
            <a:endParaRPr sz="1100">
              <a:latin typeface="Muli"/>
              <a:ea typeface="Muli"/>
              <a:cs typeface="Muli"/>
              <a:sym typeface="Muli"/>
            </a:endParaRPr>
          </a:p>
        </p:txBody>
      </p:sp>
      <p:grpSp>
        <p:nvGrpSpPr>
          <p:cNvPr id="134" name="Google Shape;134;p16"/>
          <p:cNvGrpSpPr/>
          <p:nvPr/>
        </p:nvGrpSpPr>
        <p:grpSpPr>
          <a:xfrm>
            <a:off x="4887114" y="6100321"/>
            <a:ext cx="752187" cy="731966"/>
            <a:chOff x="3521700" y="2434800"/>
            <a:chExt cx="805167" cy="800400"/>
          </a:xfrm>
        </p:grpSpPr>
        <p:sp>
          <p:nvSpPr>
            <p:cNvPr id="135" name="Google Shape;135;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2.</a:t>
              </a:r>
              <a:endParaRPr sz="2500">
                <a:solidFill>
                  <a:schemeClr val="dk1"/>
                </a:solidFill>
                <a:latin typeface="Muli"/>
                <a:ea typeface="Muli"/>
                <a:cs typeface="Muli"/>
                <a:sym typeface="Muli"/>
              </a:endParaRPr>
            </a:p>
          </p:txBody>
        </p:sp>
      </p:grpSp>
      <p:cxnSp>
        <p:nvCxnSpPr>
          <p:cNvPr id="137" name="Google Shape;137;p16"/>
          <p:cNvCxnSpPr>
            <a:stCxn id="122" idx="3"/>
            <a:endCxn id="133" idx="0"/>
          </p:cNvCxnSpPr>
          <p:nvPr/>
        </p:nvCxnSpPr>
        <p:spPr>
          <a:xfrm>
            <a:off x="3774600" y="4049535"/>
            <a:ext cx="1486500" cy="603000"/>
          </a:xfrm>
          <a:prstGeom prst="bentConnector2">
            <a:avLst/>
          </a:prstGeom>
          <a:noFill/>
          <a:ln cap="flat" cmpd="sng" w="9525">
            <a:solidFill>
              <a:srgbClr val="B7B7B7"/>
            </a:solidFill>
            <a:prstDash val="dash"/>
            <a:round/>
            <a:headEnd len="med" w="med" type="none"/>
            <a:tailEnd len="med" w="med" type="stealth"/>
          </a:ln>
        </p:spPr>
      </p:cxnSp>
      <p:cxnSp>
        <p:nvCxnSpPr>
          <p:cNvPr id="138" name="Google Shape;138;p16"/>
          <p:cNvCxnSpPr>
            <a:stCxn id="133" idx="3"/>
            <a:endCxn id="128" idx="2"/>
          </p:cNvCxnSpPr>
          <p:nvPr/>
        </p:nvCxnSpPr>
        <p:spPr>
          <a:xfrm flipH="1" rot="10800000">
            <a:off x="6180113" y="4578006"/>
            <a:ext cx="1638900" cy="603000"/>
          </a:xfrm>
          <a:prstGeom prst="bentConnector2">
            <a:avLst/>
          </a:prstGeom>
          <a:noFill/>
          <a:ln cap="flat" cmpd="sng" w="9525">
            <a:solidFill>
              <a:srgbClr val="B7B7B7"/>
            </a:solidFill>
            <a:prstDash val="dash"/>
            <a:round/>
            <a:headEnd len="med" w="med" type="none"/>
            <a:tailEnd len="med" w="med" type="stealth"/>
          </a:ln>
        </p:spPr>
      </p:cxnSp>
      <p:cxnSp>
        <p:nvCxnSpPr>
          <p:cNvPr id="139" name="Google Shape;139;p16"/>
          <p:cNvCxnSpPr>
            <a:stCxn id="128" idx="3"/>
            <a:endCxn id="132" idx="0"/>
          </p:cNvCxnSpPr>
          <p:nvPr/>
        </p:nvCxnSpPr>
        <p:spPr>
          <a:xfrm>
            <a:off x="8738025" y="4049535"/>
            <a:ext cx="1486500" cy="603000"/>
          </a:xfrm>
          <a:prstGeom prst="bentConnector2">
            <a:avLst/>
          </a:prstGeom>
          <a:noFill/>
          <a:ln cap="flat" cmpd="sng" w="9525">
            <a:solidFill>
              <a:srgbClr val="B7B7B7"/>
            </a:solidFill>
            <a:prstDash val="dash"/>
            <a:round/>
            <a:headEnd len="med" w="med" type="none"/>
            <a:tailEnd len="med" w="med" type="stealth"/>
          </a:ln>
        </p:spPr>
      </p:cxnSp>
      <p:grpSp>
        <p:nvGrpSpPr>
          <p:cNvPr id="140" name="Google Shape;140;p16"/>
          <p:cNvGrpSpPr/>
          <p:nvPr/>
        </p:nvGrpSpPr>
        <p:grpSpPr>
          <a:xfrm>
            <a:off x="9850554" y="6100321"/>
            <a:ext cx="752187" cy="731966"/>
            <a:chOff x="3521700" y="2434800"/>
            <a:chExt cx="805167" cy="800400"/>
          </a:xfrm>
        </p:grpSpPr>
        <p:sp>
          <p:nvSpPr>
            <p:cNvPr id="141" name="Google Shape;141;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4.</a:t>
              </a:r>
              <a:endParaRPr sz="2500">
                <a:solidFill>
                  <a:schemeClr val="dk1"/>
                </a:solidFill>
                <a:latin typeface="Muli"/>
                <a:ea typeface="Muli"/>
                <a:cs typeface="Muli"/>
                <a:sym typeface="Muli"/>
              </a:endParaRPr>
            </a:p>
          </p:txBody>
        </p:sp>
      </p:grpSp>
      <p:cxnSp>
        <p:nvCxnSpPr>
          <p:cNvPr id="143" name="Google Shape;143;p16"/>
          <p:cNvCxnSpPr>
            <a:stCxn id="124" idx="4"/>
            <a:endCxn id="122" idx="0"/>
          </p:cNvCxnSpPr>
          <p:nvPr/>
        </p:nvCxnSpPr>
        <p:spPr>
          <a:xfrm>
            <a:off x="2855467" y="3181481"/>
            <a:ext cx="0" cy="339600"/>
          </a:xfrm>
          <a:prstGeom prst="straightConnector1">
            <a:avLst/>
          </a:prstGeom>
          <a:noFill/>
          <a:ln cap="flat" cmpd="sng" w="9525">
            <a:solidFill>
              <a:srgbClr val="33B7EE"/>
            </a:solidFill>
            <a:prstDash val="solid"/>
            <a:round/>
            <a:headEnd len="med" w="med" type="none"/>
            <a:tailEnd len="med" w="med" type="none"/>
          </a:ln>
        </p:spPr>
      </p:cxnSp>
      <p:cxnSp>
        <p:nvCxnSpPr>
          <p:cNvPr id="144" name="Google Shape;144;p16"/>
          <p:cNvCxnSpPr>
            <a:stCxn id="130" idx="4"/>
            <a:endCxn id="128" idx="0"/>
          </p:cNvCxnSpPr>
          <p:nvPr/>
        </p:nvCxnSpPr>
        <p:spPr>
          <a:xfrm>
            <a:off x="7818893" y="3181481"/>
            <a:ext cx="0" cy="339600"/>
          </a:xfrm>
          <a:prstGeom prst="straightConnector1">
            <a:avLst/>
          </a:prstGeom>
          <a:noFill/>
          <a:ln cap="flat" cmpd="sng" w="9525">
            <a:solidFill>
              <a:srgbClr val="33B7EE"/>
            </a:solidFill>
            <a:prstDash val="solid"/>
            <a:round/>
            <a:headEnd len="med" w="med" type="none"/>
            <a:tailEnd len="med" w="med" type="none"/>
          </a:ln>
        </p:spPr>
      </p:cxnSp>
      <p:sp>
        <p:nvSpPr>
          <p:cNvPr id="145" name="Google Shape;145;p16"/>
          <p:cNvSpPr txBox="1"/>
          <p:nvPr/>
        </p:nvSpPr>
        <p:spPr>
          <a:xfrm>
            <a:off x="6745212" y="5181000"/>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Level Up!🚀</a:t>
            </a:r>
            <a:endParaRPr>
              <a:latin typeface="Calibri"/>
              <a:ea typeface="Calibri"/>
              <a:cs typeface="Calibri"/>
              <a:sym typeface="Calibri"/>
            </a:endParaRPr>
          </a:p>
        </p:txBody>
      </p:sp>
      <p:sp>
        <p:nvSpPr>
          <p:cNvPr id="146" name="Google Shape;146;p16"/>
          <p:cNvSpPr txBox="1"/>
          <p:nvPr/>
        </p:nvSpPr>
        <p:spPr>
          <a:xfrm>
            <a:off x="10377624" y="5801488"/>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high level🥇</a:t>
            </a:r>
            <a:endParaRPr>
              <a:latin typeface="Calibri"/>
              <a:ea typeface="Calibri"/>
              <a:cs typeface="Calibri"/>
              <a:sym typeface="Calibri"/>
            </a:endParaRPr>
          </a:p>
        </p:txBody>
      </p:sp>
      <p:cxnSp>
        <p:nvCxnSpPr>
          <p:cNvPr id="147" name="Google Shape;147;p16"/>
          <p:cNvCxnSpPr/>
          <p:nvPr/>
        </p:nvCxnSpPr>
        <p:spPr>
          <a:xfrm>
            <a:off x="5261086" y="5735306"/>
            <a:ext cx="0" cy="339300"/>
          </a:xfrm>
          <a:prstGeom prst="straightConnector1">
            <a:avLst/>
          </a:prstGeom>
          <a:noFill/>
          <a:ln cap="flat" cmpd="sng" w="9525">
            <a:solidFill>
              <a:srgbClr val="33B7EE"/>
            </a:solidFill>
            <a:prstDash val="solid"/>
            <a:round/>
            <a:headEnd len="med" w="med" type="none"/>
            <a:tailEnd len="med" w="med" type="none"/>
          </a:ln>
        </p:spPr>
      </p:cxnSp>
      <p:cxnSp>
        <p:nvCxnSpPr>
          <p:cNvPr id="148" name="Google Shape;148;p16"/>
          <p:cNvCxnSpPr/>
          <p:nvPr/>
        </p:nvCxnSpPr>
        <p:spPr>
          <a:xfrm>
            <a:off x="10226661" y="5735293"/>
            <a:ext cx="0" cy="339300"/>
          </a:xfrm>
          <a:prstGeom prst="straightConnector1">
            <a:avLst/>
          </a:prstGeom>
          <a:noFill/>
          <a:ln cap="flat" cmpd="sng" w="9525">
            <a:solidFill>
              <a:srgbClr val="33B7EE"/>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17"/>
          <p:cNvSpPr txBox="1"/>
          <p:nvPr/>
        </p:nvSpPr>
        <p:spPr>
          <a:xfrm>
            <a:off x="2375250" y="33530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REPASO CLASE ANTERIOR</a:t>
            </a:r>
            <a:endParaRPr sz="4000">
              <a:solidFill>
                <a:schemeClr val="dk1"/>
              </a:solidFill>
              <a:latin typeface="Muli"/>
              <a:ea typeface="Muli"/>
              <a:cs typeface="Muli"/>
              <a:sym typeface="Muli"/>
            </a:endParaRPr>
          </a:p>
        </p:txBody>
      </p:sp>
      <p:sp>
        <p:nvSpPr>
          <p:cNvPr id="154" name="Google Shape;154;p17"/>
          <p:cNvSpPr txBox="1"/>
          <p:nvPr/>
        </p:nvSpPr>
        <p:spPr>
          <a:xfrm>
            <a:off x="2447900" y="8908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55" name="Google Shape;155;p17"/>
          <p:cNvSpPr txBox="1"/>
          <p:nvPr/>
        </p:nvSpPr>
        <p:spPr>
          <a:xfrm>
            <a:off x="3620025" y="3148063"/>
            <a:ext cx="56748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En la clase anterior trabajamos 📚:</a:t>
            </a:r>
            <a:endParaRPr sz="2000">
              <a:solidFill>
                <a:schemeClr val="dk1"/>
              </a:solidFill>
              <a:latin typeface="Muli"/>
              <a:ea typeface="Muli"/>
              <a:cs typeface="Muli"/>
              <a:sym typeface="Muli"/>
            </a:endParaRPr>
          </a:p>
          <a:p>
            <a:pPr indent="-355600" lvl="0" marL="457200" rtl="0" algn="l">
              <a:spcBef>
                <a:spcPts val="1000"/>
              </a:spcBef>
              <a:spcAft>
                <a:spcPts val="0"/>
              </a:spcAft>
              <a:buClr>
                <a:srgbClr val="5EBEEC"/>
              </a:buClr>
              <a:buSzPts val="2000"/>
              <a:buFont typeface="Muli"/>
              <a:buChar char="✓"/>
            </a:pPr>
            <a:r>
              <a:rPr i="1" lang="en-US" sz="2000">
                <a:solidFill>
                  <a:schemeClr val="dk1"/>
                </a:solidFill>
                <a:latin typeface="Muli"/>
                <a:ea typeface="Muli"/>
                <a:cs typeface="Muli"/>
                <a:sym typeface="Muli"/>
              </a:rPr>
              <a:t>Sentencia repetitiva While</a:t>
            </a:r>
            <a:endParaRPr i="1" sz="2000">
              <a:solidFill>
                <a:schemeClr val="dk1"/>
              </a:solidFill>
              <a:latin typeface="Muli"/>
              <a:ea typeface="Muli"/>
              <a:cs typeface="Muli"/>
              <a:sym typeface="Muli"/>
            </a:endParaRPr>
          </a:p>
          <a:p>
            <a:pPr indent="-355600" lvl="0" marL="457200" rtl="0" algn="l">
              <a:spcBef>
                <a:spcPts val="1000"/>
              </a:spcBef>
              <a:spcAft>
                <a:spcPts val="0"/>
              </a:spcAft>
              <a:buClr>
                <a:srgbClr val="5EBEEC"/>
              </a:buClr>
              <a:buSzPts val="2000"/>
              <a:buFont typeface="Muli"/>
              <a:buChar char="✓"/>
            </a:pPr>
            <a:r>
              <a:rPr i="1" lang="en-US" sz="2000">
                <a:solidFill>
                  <a:schemeClr val="dk1"/>
                </a:solidFill>
                <a:latin typeface="Muli"/>
                <a:ea typeface="Muli"/>
                <a:cs typeface="Muli"/>
                <a:sym typeface="Muli"/>
              </a:rPr>
              <a:t>Sentencia repetitiva Do-While</a:t>
            </a:r>
            <a:endParaRPr i="1" sz="2000">
              <a:solidFill>
                <a:schemeClr val="dk1"/>
              </a:solidFill>
              <a:latin typeface="Muli"/>
              <a:ea typeface="Muli"/>
              <a:cs typeface="Muli"/>
              <a:sym typeface="Muli"/>
            </a:endParaRPr>
          </a:p>
          <a:p>
            <a:pPr indent="-355600" lvl="0" marL="457200" rtl="0" algn="l">
              <a:spcBef>
                <a:spcPts val="1000"/>
              </a:spcBef>
              <a:spcAft>
                <a:spcPts val="1000"/>
              </a:spcAft>
              <a:buClr>
                <a:srgbClr val="5EBEEC"/>
              </a:buClr>
              <a:buSzPts val="2000"/>
              <a:buFont typeface="Muli"/>
              <a:buChar char="✓"/>
            </a:pPr>
            <a:r>
              <a:rPr i="1" lang="en-US" sz="2000">
                <a:solidFill>
                  <a:schemeClr val="dk1"/>
                </a:solidFill>
                <a:latin typeface="Muli"/>
                <a:ea typeface="Muli"/>
                <a:cs typeface="Muli"/>
                <a:sym typeface="Muli"/>
              </a:rPr>
              <a:t>Sentencia repetitiva For</a:t>
            </a:r>
            <a:endParaRPr i="1" sz="2000">
              <a:solidFill>
                <a:schemeClr val="dk1"/>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18"/>
          <p:cNvSpPr txBox="1"/>
          <p:nvPr/>
        </p:nvSpPr>
        <p:spPr>
          <a:xfrm>
            <a:off x="2492125" y="291575"/>
            <a:ext cx="662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LEARNING PATHWAY</a:t>
            </a:r>
            <a:endParaRPr sz="4000">
              <a:solidFill>
                <a:schemeClr val="dk1"/>
              </a:solidFill>
              <a:latin typeface="Muli"/>
              <a:ea typeface="Muli"/>
              <a:cs typeface="Muli"/>
              <a:sym typeface="Muli"/>
            </a:endParaRPr>
          </a:p>
        </p:txBody>
      </p:sp>
      <p:sp>
        <p:nvSpPr>
          <p:cNvPr id="161" name="Google Shape;161;p18"/>
          <p:cNvSpPr/>
          <p:nvPr/>
        </p:nvSpPr>
        <p:spPr>
          <a:xfrm>
            <a:off x="1957625" y="4621427"/>
            <a:ext cx="2358600" cy="606300"/>
          </a:xfrm>
          <a:prstGeom prst="roundRect">
            <a:avLst>
              <a:gd fmla="val 16667" name="adj"/>
            </a:avLst>
          </a:prstGeom>
          <a:solidFill>
            <a:srgbClr val="5EBE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1600">
                <a:solidFill>
                  <a:schemeClr val="dk1"/>
                </a:solidFill>
                <a:latin typeface="Muli"/>
                <a:ea typeface="Muli"/>
                <a:cs typeface="Muli"/>
                <a:sym typeface="Muli"/>
              </a:rPr>
              <a:t>El Entorno Java para la programación</a:t>
            </a:r>
            <a:endParaRPr b="1" sz="1600">
              <a:latin typeface="Muli"/>
              <a:ea typeface="Muli"/>
              <a:cs typeface="Muli"/>
              <a:sym typeface="Muli"/>
            </a:endParaRPr>
          </a:p>
        </p:txBody>
      </p:sp>
      <p:sp>
        <p:nvSpPr>
          <p:cNvPr id="162" name="Google Shape;162;p18"/>
          <p:cNvSpPr txBox="1"/>
          <p:nvPr/>
        </p:nvSpPr>
        <p:spPr>
          <a:xfrm>
            <a:off x="1957613" y="5389050"/>
            <a:ext cx="167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Clases de utilidad: String</a:t>
            </a:r>
            <a:endParaRPr>
              <a:latin typeface="Calibri"/>
              <a:ea typeface="Calibri"/>
              <a:cs typeface="Calibri"/>
              <a:sym typeface="Calibri"/>
            </a:endParaRPr>
          </a:p>
        </p:txBody>
      </p:sp>
      <p:grpSp>
        <p:nvGrpSpPr>
          <p:cNvPr id="163" name="Google Shape;163;p18"/>
          <p:cNvGrpSpPr/>
          <p:nvPr/>
        </p:nvGrpSpPr>
        <p:grpSpPr>
          <a:xfrm>
            <a:off x="1957625" y="2998025"/>
            <a:ext cx="873025" cy="800400"/>
            <a:chOff x="3521700" y="2434800"/>
            <a:chExt cx="873025" cy="800400"/>
          </a:xfrm>
        </p:grpSpPr>
        <p:sp>
          <p:nvSpPr>
            <p:cNvPr id="164" name="Google Shape;164;p18"/>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3747925" y="2514125"/>
              <a:ext cx="6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Muli"/>
                  <a:ea typeface="Muli"/>
                  <a:cs typeface="Muli"/>
                  <a:sym typeface="Muli"/>
                </a:rPr>
                <a:t>6</a:t>
              </a:r>
              <a:endParaRPr sz="4000">
                <a:solidFill>
                  <a:schemeClr val="dk1"/>
                </a:solidFill>
                <a:latin typeface="Muli"/>
                <a:ea typeface="Muli"/>
                <a:cs typeface="Muli"/>
                <a:sym typeface="Muli"/>
              </a:endParaRPr>
            </a:p>
          </p:txBody>
        </p:sp>
      </p:grpSp>
      <p:cxnSp>
        <p:nvCxnSpPr>
          <p:cNvPr id="166" name="Google Shape;166;p18"/>
          <p:cNvCxnSpPr/>
          <p:nvPr/>
        </p:nvCxnSpPr>
        <p:spPr>
          <a:xfrm>
            <a:off x="2394137" y="3798425"/>
            <a:ext cx="0" cy="841500"/>
          </a:xfrm>
          <a:prstGeom prst="straightConnector1">
            <a:avLst/>
          </a:prstGeom>
          <a:noFill/>
          <a:ln cap="flat" cmpd="sng" w="9525">
            <a:solidFill>
              <a:srgbClr val="33B7EE"/>
            </a:solidFill>
            <a:prstDash val="solid"/>
            <a:round/>
            <a:headEnd len="med" w="med" type="none"/>
            <a:tailEnd len="med" w="med" type="none"/>
          </a:ln>
        </p:spPr>
      </p:cxnSp>
      <p:cxnSp>
        <p:nvCxnSpPr>
          <p:cNvPr id="167" name="Google Shape;167;p18"/>
          <p:cNvCxnSpPr>
            <a:stCxn id="161" idx="3"/>
            <a:endCxn id="168" idx="1"/>
          </p:cNvCxnSpPr>
          <p:nvPr/>
        </p:nvCxnSpPr>
        <p:spPr>
          <a:xfrm>
            <a:off x="4316225" y="4924577"/>
            <a:ext cx="1045200" cy="600"/>
          </a:xfrm>
          <a:prstGeom prst="bentConnector3">
            <a:avLst>
              <a:gd fmla="val 49996" name="adj1"/>
            </a:avLst>
          </a:prstGeom>
          <a:noFill/>
          <a:ln cap="flat" cmpd="sng" w="9525">
            <a:solidFill>
              <a:srgbClr val="B7B7B7"/>
            </a:solidFill>
            <a:prstDash val="dash"/>
            <a:round/>
            <a:headEnd len="med" w="med" type="none"/>
            <a:tailEnd len="med" w="med" type="stealth"/>
          </a:ln>
        </p:spPr>
      </p:cxnSp>
      <p:sp>
        <p:nvSpPr>
          <p:cNvPr id="169" name="Google Shape;169;p18"/>
          <p:cNvSpPr txBox="1"/>
          <p:nvPr/>
        </p:nvSpPr>
        <p:spPr>
          <a:xfrm>
            <a:off x="2830645" y="3198113"/>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70" name="Google Shape;170;p18"/>
          <p:cNvSpPr txBox="1"/>
          <p:nvPr/>
        </p:nvSpPr>
        <p:spPr>
          <a:xfrm>
            <a:off x="2550250" y="934850"/>
            <a:ext cx="384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¿Sobre qué temas trabajaremos?</a:t>
            </a:r>
            <a:endParaRPr sz="1300">
              <a:solidFill>
                <a:schemeClr val="dk1"/>
              </a:solidFill>
              <a:latin typeface="Calibri"/>
              <a:ea typeface="Calibri"/>
              <a:cs typeface="Calibri"/>
              <a:sym typeface="Calibri"/>
            </a:endParaRPr>
          </a:p>
        </p:txBody>
      </p:sp>
      <p:sp>
        <p:nvSpPr>
          <p:cNvPr id="168" name="Google Shape;168;p18"/>
          <p:cNvSpPr/>
          <p:nvPr/>
        </p:nvSpPr>
        <p:spPr>
          <a:xfrm>
            <a:off x="5361350" y="4621427"/>
            <a:ext cx="2358600" cy="606300"/>
          </a:xfrm>
          <a:prstGeom prst="roundRect">
            <a:avLst>
              <a:gd fmla="val 16667" name="adj"/>
            </a:avLst>
          </a:prstGeom>
          <a:solidFill>
            <a:srgbClr val="CC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chemeClr val="dk1"/>
                </a:solidFill>
                <a:latin typeface="Muli"/>
                <a:ea typeface="Muli"/>
                <a:cs typeface="Muli"/>
                <a:sym typeface="Muli"/>
              </a:rPr>
              <a:t>Clase String</a:t>
            </a:r>
            <a:endParaRPr sz="1300">
              <a:latin typeface="Muli"/>
              <a:ea typeface="Muli"/>
              <a:cs typeface="Muli"/>
              <a:sym typeface="Muli"/>
            </a:endParaRPr>
          </a:p>
        </p:txBody>
      </p:sp>
      <p:sp>
        <p:nvSpPr>
          <p:cNvPr id="171" name="Google Shape;171;p18"/>
          <p:cNvSpPr/>
          <p:nvPr/>
        </p:nvSpPr>
        <p:spPr>
          <a:xfrm>
            <a:off x="9277750" y="4621425"/>
            <a:ext cx="1748700" cy="606300"/>
          </a:xfrm>
          <a:prstGeom prst="roundRect">
            <a:avLst>
              <a:gd fmla="val 16667" name="adj"/>
            </a:avLst>
          </a:prstGeom>
          <a:solidFill>
            <a:srgbClr val="58DD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chemeClr val="dk1"/>
                </a:solidFill>
                <a:latin typeface="Muli"/>
                <a:ea typeface="Muli"/>
                <a:cs typeface="Muli"/>
                <a:sym typeface="Muli"/>
              </a:rPr>
              <a:t>Sin Cadenas</a:t>
            </a:r>
            <a:endParaRPr sz="1300">
              <a:latin typeface="Muli"/>
              <a:ea typeface="Muli"/>
              <a:cs typeface="Muli"/>
              <a:sym typeface="Muli"/>
            </a:endParaRPr>
          </a:p>
        </p:txBody>
      </p:sp>
      <p:cxnSp>
        <p:nvCxnSpPr>
          <p:cNvPr id="172" name="Google Shape;172;p18"/>
          <p:cNvCxnSpPr>
            <a:stCxn id="168" idx="3"/>
            <a:endCxn id="171" idx="1"/>
          </p:cNvCxnSpPr>
          <p:nvPr/>
        </p:nvCxnSpPr>
        <p:spPr>
          <a:xfrm>
            <a:off x="7719950" y="4924577"/>
            <a:ext cx="1557900" cy="600"/>
          </a:xfrm>
          <a:prstGeom prst="bentConnector3">
            <a:avLst>
              <a:gd fmla="val 49997" name="adj1"/>
            </a:avLst>
          </a:prstGeom>
          <a:noFill/>
          <a:ln cap="flat" cmpd="sng" w="9525">
            <a:solidFill>
              <a:srgbClr val="B7B7B7"/>
            </a:solidFill>
            <a:prstDash val="dash"/>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19"/>
          <p:cNvSpPr txBox="1"/>
          <p:nvPr/>
        </p:nvSpPr>
        <p:spPr>
          <a:xfrm>
            <a:off x="2360800" y="2622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OBJETIVOS DE APRENDIZAJE</a:t>
            </a:r>
            <a:endParaRPr sz="4000">
              <a:solidFill>
                <a:schemeClr val="dk1"/>
              </a:solidFill>
              <a:latin typeface="Muli"/>
              <a:ea typeface="Muli"/>
              <a:cs typeface="Muli"/>
              <a:sym typeface="Muli"/>
            </a:endParaRPr>
          </a:p>
        </p:txBody>
      </p:sp>
      <p:sp>
        <p:nvSpPr>
          <p:cNvPr id="178" name="Google Shape;178;p19"/>
          <p:cNvSpPr txBox="1"/>
          <p:nvPr/>
        </p:nvSpPr>
        <p:spPr>
          <a:xfrm>
            <a:off x="2433450" y="9200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a:t>
            </a:r>
            <a:r>
              <a:rPr lang="en-US" sz="1300">
                <a:solidFill>
                  <a:schemeClr val="dk1"/>
                </a:solidFill>
                <a:latin typeface="Calibri"/>
                <a:ea typeface="Calibri"/>
                <a:cs typeface="Calibri"/>
                <a:sym typeface="Calibri"/>
              </a:rPr>
              <a:t>Qué aprenderemos?</a:t>
            </a:r>
            <a:endParaRPr sz="1300">
              <a:solidFill>
                <a:schemeClr val="dk1"/>
              </a:solidFill>
              <a:latin typeface="Calibri"/>
              <a:ea typeface="Calibri"/>
              <a:cs typeface="Calibri"/>
              <a:sym typeface="Calibri"/>
            </a:endParaRPr>
          </a:p>
        </p:txBody>
      </p:sp>
      <p:sp>
        <p:nvSpPr>
          <p:cNvPr id="179" name="Google Shape;179;p19"/>
          <p:cNvSpPr txBox="1"/>
          <p:nvPr/>
        </p:nvSpPr>
        <p:spPr>
          <a:xfrm>
            <a:off x="3807750" y="3092063"/>
            <a:ext cx="567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000">
                <a:solidFill>
                  <a:schemeClr val="dk1"/>
                </a:solidFill>
                <a:latin typeface="Muli"/>
                <a:ea typeface="Muli"/>
                <a:cs typeface="Muli"/>
                <a:sym typeface="Muli"/>
              </a:rPr>
              <a:t>Conocer y manipular las funciones asociadas a la clase String</a:t>
            </a:r>
            <a:endParaRPr b="1" i="1" sz="2000">
              <a:solidFill>
                <a:schemeClr val="dk1"/>
              </a:solidFill>
              <a:latin typeface="Muli"/>
              <a:ea typeface="Muli"/>
              <a:cs typeface="Muli"/>
              <a:sym typeface="Muli"/>
            </a:endParaRPr>
          </a:p>
        </p:txBody>
      </p:sp>
      <p:sp>
        <p:nvSpPr>
          <p:cNvPr id="180" name="Google Shape;180;p19"/>
          <p:cNvSpPr txBox="1"/>
          <p:nvPr/>
        </p:nvSpPr>
        <p:spPr>
          <a:xfrm>
            <a:off x="3807750" y="4056513"/>
            <a:ext cx="567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000">
                <a:solidFill>
                  <a:srgbClr val="000000"/>
                </a:solidFill>
                <a:latin typeface="Muli"/>
                <a:ea typeface="Muli"/>
                <a:cs typeface="Muli"/>
                <a:sym typeface="Muli"/>
              </a:rPr>
              <a:t>Conocer y manipular las funciones asociadas a la clase Math</a:t>
            </a:r>
            <a:endParaRPr b="1" i="1" sz="2000">
              <a:solidFill>
                <a:srgbClr val="000000"/>
              </a:solidFill>
              <a:latin typeface="Muli"/>
              <a:ea typeface="Muli"/>
              <a:cs typeface="Muli"/>
              <a:sym typeface="Muli"/>
            </a:endParaRPr>
          </a:p>
        </p:txBody>
      </p:sp>
      <p:cxnSp>
        <p:nvCxnSpPr>
          <p:cNvPr id="181" name="Google Shape;181;p19"/>
          <p:cNvCxnSpPr>
            <a:stCxn id="182" idx="2"/>
          </p:cNvCxnSpPr>
          <p:nvPr/>
        </p:nvCxnSpPr>
        <p:spPr>
          <a:xfrm flipH="1">
            <a:off x="3201072" y="3450474"/>
            <a:ext cx="32400" cy="1162500"/>
          </a:xfrm>
          <a:prstGeom prst="straightConnector1">
            <a:avLst/>
          </a:prstGeom>
          <a:noFill/>
          <a:ln cap="flat" cmpd="sng" w="76200">
            <a:solidFill>
              <a:srgbClr val="FDD015"/>
            </a:solidFill>
            <a:prstDash val="solid"/>
            <a:round/>
            <a:headEnd len="med" w="med" type="none"/>
            <a:tailEnd len="med" w="med" type="none"/>
          </a:ln>
        </p:spPr>
      </p:cxnSp>
      <p:grpSp>
        <p:nvGrpSpPr>
          <p:cNvPr id="183" name="Google Shape;183;p19"/>
          <p:cNvGrpSpPr/>
          <p:nvPr/>
        </p:nvGrpSpPr>
        <p:grpSpPr>
          <a:xfrm>
            <a:off x="2817918" y="3092083"/>
            <a:ext cx="831109" cy="716781"/>
            <a:chOff x="-1007627" y="1743900"/>
            <a:chExt cx="2655300" cy="2688600"/>
          </a:xfrm>
        </p:grpSpPr>
        <p:sp>
          <p:nvSpPr>
            <p:cNvPr id="184" name="Google Shape;184;p19"/>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9"/>
          <p:cNvGrpSpPr/>
          <p:nvPr/>
        </p:nvGrpSpPr>
        <p:grpSpPr>
          <a:xfrm>
            <a:off x="2817918" y="3960816"/>
            <a:ext cx="831109" cy="716781"/>
            <a:chOff x="-1007627" y="1743900"/>
            <a:chExt cx="2655300" cy="2688600"/>
          </a:xfrm>
        </p:grpSpPr>
        <p:sp>
          <p:nvSpPr>
            <p:cNvPr id="187" name="Google Shape;187;p19"/>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0"/>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Rompehielo</a:t>
            </a:r>
            <a:r>
              <a:rPr lang="en-US" sz="4000">
                <a:solidFill>
                  <a:schemeClr val="dk1"/>
                </a:solidFill>
                <a:latin typeface="Calibri"/>
                <a:ea typeface="Calibri"/>
                <a:cs typeface="Calibri"/>
                <a:sym typeface="Calibri"/>
              </a:rPr>
              <a:t>🥶</a:t>
            </a:r>
            <a:endParaRPr sz="4000">
              <a:solidFill>
                <a:schemeClr val="dk1"/>
              </a:solidFill>
              <a:latin typeface="Muli"/>
              <a:ea typeface="Muli"/>
              <a:cs typeface="Muli"/>
              <a:sym typeface="Muli"/>
            </a:endParaRPr>
          </a:p>
        </p:txBody>
      </p:sp>
      <p:sp>
        <p:nvSpPr>
          <p:cNvPr id="195" name="Google Shape;195;p20"/>
          <p:cNvSpPr txBox="1"/>
          <p:nvPr/>
        </p:nvSpPr>
        <p:spPr>
          <a:xfrm>
            <a:off x="914425" y="13678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¿Nos conocemos?</a:t>
            </a:r>
            <a:endParaRPr sz="1300">
              <a:solidFill>
                <a:schemeClr val="dk1"/>
              </a:solidFill>
              <a:latin typeface="Calibri"/>
              <a:ea typeface="Calibri"/>
              <a:cs typeface="Calibri"/>
              <a:sym typeface="Calibri"/>
            </a:endParaRPr>
          </a:p>
        </p:txBody>
      </p:sp>
      <p:sp>
        <p:nvSpPr>
          <p:cNvPr id="196" name="Google Shape;196;p20"/>
          <p:cNvSpPr txBox="1"/>
          <p:nvPr/>
        </p:nvSpPr>
        <p:spPr>
          <a:xfrm>
            <a:off x="914425" y="2004050"/>
            <a:ext cx="10959000" cy="216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Cadena literaria: 🙌</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A través del chat, el moderador irá pidiendo a los participantes que propongan una palabra corta que rime con la anterior, por ejemplo: Me gusta la programación. Levantando la mano, deben nombrar palabras que rimen con </a:t>
            </a:r>
            <a:r>
              <a:rPr lang="en-US" sz="2000">
                <a:solidFill>
                  <a:schemeClr val="dk1"/>
                </a:solidFill>
                <a:latin typeface="Muli"/>
                <a:ea typeface="Muli"/>
                <a:cs typeface="Muli"/>
                <a:sym typeface="Muli"/>
              </a:rPr>
              <a:t>programación</a:t>
            </a:r>
            <a:r>
              <a:rPr lang="en-US" sz="2000">
                <a:solidFill>
                  <a:schemeClr val="dk1"/>
                </a:solidFill>
                <a:latin typeface="Muli"/>
                <a:ea typeface="Muli"/>
                <a:cs typeface="Muli"/>
                <a:sym typeface="Muli"/>
              </a:rPr>
              <a:t>. El moderador irá escribiendo en pantalla las palabras que nombremos. Luego el moderador pegará la cadena completa en el chat y resolveremos algunas preguntas:</a:t>
            </a:r>
            <a:endParaRPr sz="2000">
              <a:solidFill>
                <a:schemeClr val="dk1"/>
              </a:solidFill>
              <a:latin typeface="Muli"/>
              <a:ea typeface="Muli"/>
              <a:cs typeface="Muli"/>
              <a:sym typeface="Muli"/>
            </a:endParaRPr>
          </a:p>
        </p:txBody>
      </p:sp>
      <p:sp>
        <p:nvSpPr>
          <p:cNvPr id="197" name="Google Shape;197;p20"/>
          <p:cNvSpPr txBox="1"/>
          <p:nvPr/>
        </p:nvSpPr>
        <p:spPr>
          <a:xfrm>
            <a:off x="1418800" y="4164050"/>
            <a:ext cx="9670500" cy="185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Respondan en el chat</a:t>
            </a:r>
            <a:r>
              <a:rPr lang="en-US" sz="2000">
                <a:latin typeface="Muli"/>
                <a:ea typeface="Muli"/>
                <a:cs typeface="Muli"/>
                <a:sym typeface="Muli"/>
              </a:rPr>
              <a:t>: ✍️</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1- ¿Cómo podríamos insertar una nueva palabra al inicio?</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2- ¿Cómo podríamos contar la cantidad de vocales que hay en la frase?</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3- ¿Los espacios en blanco, son caracteres?</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