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7581900" cx="13436600"/>
  <p:notesSz cx="13436600" cy="75819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43650" y="3601400"/>
            <a:ext cx="10749275" cy="341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1ee86bdb_0_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1ee86bdb_0_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1ee86bdb_0_225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a1ee86bdb_0_225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01aa8c7c0_0_21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01aa8c7c0_0_21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df63ce1c3_0_63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df63ce1c3_0_63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df63ce1c3_0_7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df63ce1c3_0_7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df63ce1c3_0_8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df63ce1c3_0_8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df63ce1c3_0_10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df63ce1c3_0_10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df63ce1c3_0_111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df63ce1c3_0_111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01aa8c7c0_0_24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01aa8c7c0_0_24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df63ce1c3_0_12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df63ce1c3_0_12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b9868e534_0_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b9868e534_0_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1ee86bdb_0_1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a1ee86bdb_0_1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dc7234864_0_7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dc7234864_0_7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Nota: slide para puntualizar lo que se realizará en el ejemplo en vivo, por ejemplo un paso a paso de lo que se verá.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a1ee86bdb_0_309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a1ee86bdb_0_309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dc7234864_0_8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dc7234864_0_8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01aa8c7c0_0_40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01aa8c7c0_0_40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Versión 3: </a:t>
            </a:r>
            <a:r>
              <a:rPr lang="en-US">
                <a:solidFill>
                  <a:schemeClr val="dk1"/>
                </a:solidFill>
              </a:rPr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a1ee86bdb_0_32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a1ee86bdb_0_32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01aa8c7c0_0_3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01aa8c7c0_0_3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8835d2458_0_34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228835d2458_0_34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a1ee86bdb_0_117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a1ee86bdb_0_117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a1ee86bdb_0_125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1ea1ee86bdb_0_125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a1ee86bdb_0_148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a1ee86bdb_0_148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1ee86bdb_0_2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1ee86bdb_0_2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1ee86bdb_0_37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ea1ee86bdb_0_37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25ab631a_1_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ea25ab631a_1_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1aa8c7c0_0_421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Nota:</a:t>
            </a:r>
            <a:r>
              <a:rPr lang="en-US"/>
              <a:t> usar para recordar los temas vistos en la clase anterior y establecer un puente con los temas que se abordarán en esta clase. </a:t>
            </a:r>
            <a:endParaRPr/>
          </a:p>
        </p:txBody>
      </p:sp>
      <p:sp>
        <p:nvSpPr>
          <p:cNvPr id="151" name="Google Shape;151;g1e01aa8c7c0_0_421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df63ce1c3_0_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6df63ce1c3_0_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835d2458_0_14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Son los objeivos de la clase. </a:t>
            </a:r>
            <a:endParaRPr/>
          </a:p>
        </p:txBody>
      </p:sp>
      <p:sp>
        <p:nvSpPr>
          <p:cNvPr id="175" name="Google Shape;175;g228835d2458_0_14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835d2458_0_49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835d2458_0_49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 PARA MENTOR: Puedes introducir un poco el concepto de iniciar las </a:t>
            </a:r>
            <a:r>
              <a:rPr b="1" lang="en-US"/>
              <a:t>posiciones</a:t>
            </a:r>
            <a:r>
              <a:rPr b="1" lang="en-US"/>
              <a:t> en 0 (cero)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ertical">
  <p:cSld name="BASE vertic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-92" y="-184"/>
            <a:ext cx="3915900" cy="75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2449806" y="6873927"/>
            <a:ext cx="806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4536287" y="707604"/>
            <a:ext cx="5944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Encode Sans Condensed Thin"/>
              <a:buNone/>
              <a:defRPr b="0" i="0" sz="2100" u="none" cap="none" strike="noStrike">
                <a:solidFill>
                  <a:srgbClr val="37BB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36287" y="1790773"/>
            <a:ext cx="82065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BBED"/>
              </a:buClr>
              <a:buSzPts val="2800"/>
              <a:buFont typeface="Noto Sans Symbols"/>
              <a:buChar char="▪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40"/>
            <a:ext cx="3394512" cy="1689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1"/>
          <p:cNvCxnSpPr/>
          <p:nvPr/>
        </p:nvCxnSpPr>
        <p:spPr>
          <a:xfrm rot="10800000">
            <a:off x="437278" y="3720302"/>
            <a:ext cx="2282700" cy="0"/>
          </a:xfrm>
          <a:prstGeom prst="straightConnector1">
            <a:avLst/>
          </a:prstGeom>
          <a:noFill/>
          <a:ln cap="flat" cmpd="sng" w="9525">
            <a:solidFill>
              <a:srgbClr val="3A49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14949" y="3946857"/>
            <a:ext cx="32625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C8D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04281" y="2363887"/>
            <a:ext cx="3511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ncode Sans"/>
              <a:buNone/>
              <a:defRPr b="1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007745" y="2350389"/>
            <a:ext cx="114210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15490" y="4245864"/>
            <a:ext cx="94056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71830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919849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8026" y="656000"/>
            <a:ext cx="12520500" cy="8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8026" y="1698834"/>
            <a:ext cx="12520500" cy="50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458038" y="1097559"/>
            <a:ext cx="12520500" cy="30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58026" y="4177710"/>
            <a:ext cx="12520500" cy="11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- separador">
  <p:cSld name="Separado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436601" cy="755809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3314951" y="3058500"/>
            <a:ext cx="86898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7225" lIns="134475" spcFirstLastPara="1" rIns="134475" wrap="square" tIns="672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314949" y="5537377"/>
            <a:ext cx="95709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3314951" y="4523398"/>
            <a:ext cx="12390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8">
          <p15:clr>
            <a:srgbClr val="FBAE40"/>
          </p15:clr>
        </p15:guide>
        <p15:guide id="2" pos="4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00" u="none" cap="none" strike="noStrike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544850" y="2618300"/>
            <a:ext cx="83469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Recibe una cálida: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¡Bienvenida!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 estábamos esperando 😁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>
            <a:off x="3469475" y="4390375"/>
            <a:ext cx="6899400" cy="0"/>
          </a:xfrm>
          <a:prstGeom prst="straightConnector1">
            <a:avLst/>
          </a:prstGeom>
          <a:noFill/>
          <a:ln cap="flat" cmpd="sng" w="19050">
            <a:solidFill>
              <a:srgbClr val="5EBEE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12"/>
          <p:cNvGrpSpPr/>
          <p:nvPr/>
        </p:nvGrpSpPr>
        <p:grpSpPr>
          <a:xfrm>
            <a:off x="8842998" y="4707473"/>
            <a:ext cx="292645" cy="284928"/>
            <a:chOff x="2797873" y="624854"/>
            <a:chExt cx="193843" cy="193842"/>
          </a:xfrm>
        </p:grpSpPr>
        <p:sp>
          <p:nvSpPr>
            <p:cNvPr id="70" name="Google Shape;70;p12"/>
            <p:cNvSpPr/>
            <p:nvPr/>
          </p:nvSpPr>
          <p:spPr>
            <a:xfrm>
              <a:off x="2797873" y="705536"/>
              <a:ext cx="76151" cy="29532"/>
            </a:xfrm>
            <a:custGeom>
              <a:rect b="b" l="l" r="r" t="t"/>
              <a:pathLst>
                <a:path extrusionOk="0" h="29532" w="76151">
                  <a:moveTo>
                    <a:pt x="62592" y="1228"/>
                  </a:moveTo>
                  <a:lnTo>
                    <a:pt x="49898" y="909"/>
                  </a:lnTo>
                  <a:lnTo>
                    <a:pt x="37203" y="590"/>
                  </a:lnTo>
                  <a:lnTo>
                    <a:pt x="24507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4" y="25566"/>
                  </a:lnTo>
                  <a:lnTo>
                    <a:pt x="13557" y="28300"/>
                  </a:lnTo>
                  <a:lnTo>
                    <a:pt x="26256" y="28619"/>
                  </a:lnTo>
                  <a:lnTo>
                    <a:pt x="38952" y="28938"/>
                  </a:lnTo>
                  <a:lnTo>
                    <a:pt x="51647" y="29257"/>
                  </a:lnTo>
                  <a:lnTo>
                    <a:pt x="62592" y="29532"/>
                  </a:lnTo>
                  <a:lnTo>
                    <a:pt x="73413" y="24663"/>
                  </a:lnTo>
                  <a:lnTo>
                    <a:pt x="76151" y="13864"/>
                  </a:lnTo>
                  <a:lnTo>
                    <a:pt x="70808" y="3963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15567" y="708484"/>
              <a:ext cx="76149" cy="29532"/>
            </a:xfrm>
            <a:custGeom>
              <a:rect b="b" l="l" r="r" t="t"/>
              <a:pathLst>
                <a:path extrusionOk="0" h="29532" w="76149">
                  <a:moveTo>
                    <a:pt x="62592" y="1228"/>
                  </a:moveTo>
                  <a:lnTo>
                    <a:pt x="49895" y="909"/>
                  </a:lnTo>
                  <a:lnTo>
                    <a:pt x="37198" y="590"/>
                  </a:lnTo>
                  <a:lnTo>
                    <a:pt x="24503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2" y="25568"/>
                  </a:lnTo>
                  <a:lnTo>
                    <a:pt x="13557" y="28304"/>
                  </a:lnTo>
                  <a:lnTo>
                    <a:pt x="26252" y="28621"/>
                  </a:lnTo>
                  <a:lnTo>
                    <a:pt x="38947" y="28938"/>
                  </a:lnTo>
                  <a:lnTo>
                    <a:pt x="51644" y="29257"/>
                  </a:lnTo>
                  <a:lnTo>
                    <a:pt x="62592" y="29532"/>
                  </a:lnTo>
                  <a:lnTo>
                    <a:pt x="73413" y="24662"/>
                  </a:lnTo>
                  <a:lnTo>
                    <a:pt x="76149" y="13861"/>
                  </a:lnTo>
                  <a:lnTo>
                    <a:pt x="70804" y="3960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881505" y="624854"/>
              <a:ext cx="29532" cy="76151"/>
            </a:xfrm>
            <a:custGeom>
              <a:rect b="b" l="l" r="r" t="t"/>
              <a:pathLst>
                <a:path extrusionOk="0" h="76151" w="29532">
                  <a:moveTo>
                    <a:pt x="4867" y="73413"/>
                  </a:moveTo>
                  <a:lnTo>
                    <a:pt x="15666" y="76151"/>
                  </a:lnTo>
                  <a:lnTo>
                    <a:pt x="25568" y="70808"/>
                  </a:lnTo>
                  <a:lnTo>
                    <a:pt x="28304" y="62593"/>
                  </a:lnTo>
                  <a:lnTo>
                    <a:pt x="28622" y="49896"/>
                  </a:lnTo>
                  <a:lnTo>
                    <a:pt x="28940" y="37198"/>
                  </a:lnTo>
                  <a:lnTo>
                    <a:pt x="29259" y="24502"/>
                  </a:lnTo>
                  <a:lnTo>
                    <a:pt x="29532" y="13558"/>
                  </a:lnTo>
                  <a:lnTo>
                    <a:pt x="24660" y="2736"/>
                  </a:lnTo>
                  <a:lnTo>
                    <a:pt x="13860" y="0"/>
                  </a:lnTo>
                  <a:lnTo>
                    <a:pt x="3960" y="5346"/>
                  </a:lnTo>
                  <a:lnTo>
                    <a:pt x="1228" y="13558"/>
                  </a:lnTo>
                  <a:lnTo>
                    <a:pt x="910" y="26251"/>
                  </a:lnTo>
                  <a:lnTo>
                    <a:pt x="592" y="38947"/>
                  </a:lnTo>
                  <a:lnTo>
                    <a:pt x="273" y="51645"/>
                  </a:lnTo>
                  <a:lnTo>
                    <a:pt x="0" y="62593"/>
                  </a:lnTo>
                  <a:lnTo>
                    <a:pt x="4867" y="73413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878555" y="742544"/>
              <a:ext cx="29528" cy="76152"/>
            </a:xfrm>
            <a:custGeom>
              <a:rect b="b" l="l" r="r" t="t"/>
              <a:pathLst>
                <a:path extrusionOk="0" h="76152" w="29528">
                  <a:moveTo>
                    <a:pt x="28304" y="62594"/>
                  </a:moveTo>
                  <a:lnTo>
                    <a:pt x="28621" y="49898"/>
                  </a:lnTo>
                  <a:lnTo>
                    <a:pt x="28938" y="37202"/>
                  </a:lnTo>
                  <a:lnTo>
                    <a:pt x="29255" y="24506"/>
                  </a:lnTo>
                  <a:lnTo>
                    <a:pt x="29528" y="13555"/>
                  </a:lnTo>
                  <a:lnTo>
                    <a:pt x="24661" y="2736"/>
                  </a:lnTo>
                  <a:lnTo>
                    <a:pt x="13863" y="0"/>
                  </a:lnTo>
                  <a:lnTo>
                    <a:pt x="3963" y="5344"/>
                  </a:lnTo>
                  <a:lnTo>
                    <a:pt x="1228" y="13555"/>
                  </a:lnTo>
                  <a:lnTo>
                    <a:pt x="909" y="26251"/>
                  </a:lnTo>
                  <a:lnTo>
                    <a:pt x="590" y="38947"/>
                  </a:lnTo>
                  <a:lnTo>
                    <a:pt x="273" y="51643"/>
                  </a:lnTo>
                  <a:lnTo>
                    <a:pt x="0" y="62594"/>
                  </a:lnTo>
                  <a:lnTo>
                    <a:pt x="4870" y="73415"/>
                  </a:lnTo>
                  <a:lnTo>
                    <a:pt x="15671" y="76152"/>
                  </a:lnTo>
                  <a:lnTo>
                    <a:pt x="25572" y="70806"/>
                  </a:lnTo>
                  <a:lnTo>
                    <a:pt x="28304" y="62594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>
            <a:off x="5074125" y="2313491"/>
            <a:ext cx="232813" cy="232813"/>
          </a:xfrm>
          <a:custGeom>
            <a:rect b="b" l="l" r="r" t="t"/>
            <a:pathLst>
              <a:path extrusionOk="0" h="232813" w="232813">
                <a:moveTo>
                  <a:pt x="912" y="131051"/>
                </a:moveTo>
                <a:lnTo>
                  <a:pt x="3575" y="145150"/>
                </a:lnTo>
                <a:lnTo>
                  <a:pt x="7879" y="158595"/>
                </a:lnTo>
                <a:lnTo>
                  <a:pt x="13714" y="171274"/>
                </a:lnTo>
                <a:lnTo>
                  <a:pt x="20970" y="183078"/>
                </a:lnTo>
                <a:lnTo>
                  <a:pt x="20423" y="127526"/>
                </a:lnTo>
                <a:lnTo>
                  <a:pt x="19788" y="116406"/>
                </a:lnTo>
                <a:lnTo>
                  <a:pt x="20884" y="101835"/>
                </a:lnTo>
                <a:lnTo>
                  <a:pt x="24066" y="87940"/>
                </a:lnTo>
                <a:lnTo>
                  <a:pt x="29172" y="74882"/>
                </a:lnTo>
                <a:lnTo>
                  <a:pt x="36042" y="62821"/>
                </a:lnTo>
                <a:lnTo>
                  <a:pt x="44515" y="51919"/>
                </a:lnTo>
                <a:lnTo>
                  <a:pt x="54430" y="42337"/>
                </a:lnTo>
                <a:lnTo>
                  <a:pt x="65626" y="34235"/>
                </a:lnTo>
                <a:lnTo>
                  <a:pt x="77942" y="27775"/>
                </a:lnTo>
                <a:lnTo>
                  <a:pt x="91217" y="23117"/>
                </a:lnTo>
                <a:lnTo>
                  <a:pt x="105290" y="20423"/>
                </a:lnTo>
                <a:lnTo>
                  <a:pt x="116406" y="19788"/>
                </a:lnTo>
                <a:lnTo>
                  <a:pt x="130978" y="20884"/>
                </a:lnTo>
                <a:lnTo>
                  <a:pt x="144874" y="24066"/>
                </a:lnTo>
                <a:lnTo>
                  <a:pt x="157933" y="29173"/>
                </a:lnTo>
                <a:lnTo>
                  <a:pt x="169994" y="36043"/>
                </a:lnTo>
                <a:lnTo>
                  <a:pt x="180895" y="44517"/>
                </a:lnTo>
                <a:lnTo>
                  <a:pt x="190477" y="54432"/>
                </a:lnTo>
                <a:lnTo>
                  <a:pt x="198579" y="65628"/>
                </a:lnTo>
                <a:lnTo>
                  <a:pt x="205038" y="77943"/>
                </a:lnTo>
                <a:lnTo>
                  <a:pt x="209696" y="91218"/>
                </a:lnTo>
                <a:lnTo>
                  <a:pt x="212390" y="105291"/>
                </a:lnTo>
                <a:lnTo>
                  <a:pt x="213025" y="116406"/>
                </a:lnTo>
                <a:lnTo>
                  <a:pt x="211929" y="130978"/>
                </a:lnTo>
                <a:lnTo>
                  <a:pt x="208747" y="144874"/>
                </a:lnTo>
                <a:lnTo>
                  <a:pt x="203641" y="157933"/>
                </a:lnTo>
                <a:lnTo>
                  <a:pt x="196771" y="169994"/>
                </a:lnTo>
                <a:lnTo>
                  <a:pt x="188298" y="180896"/>
                </a:lnTo>
                <a:lnTo>
                  <a:pt x="178384" y="190479"/>
                </a:lnTo>
                <a:lnTo>
                  <a:pt x="167189" y="198581"/>
                </a:lnTo>
                <a:lnTo>
                  <a:pt x="154873" y="205041"/>
                </a:lnTo>
                <a:lnTo>
                  <a:pt x="141599" y="209699"/>
                </a:lnTo>
                <a:lnTo>
                  <a:pt x="127525" y="212393"/>
                </a:lnTo>
                <a:lnTo>
                  <a:pt x="116406" y="213029"/>
                </a:lnTo>
                <a:lnTo>
                  <a:pt x="101835" y="211933"/>
                </a:lnTo>
                <a:lnTo>
                  <a:pt x="87939" y="208751"/>
                </a:lnTo>
                <a:lnTo>
                  <a:pt x="74881" y="203644"/>
                </a:lnTo>
                <a:lnTo>
                  <a:pt x="62820" y="196774"/>
                </a:lnTo>
                <a:lnTo>
                  <a:pt x="51918" y="188301"/>
                </a:lnTo>
                <a:lnTo>
                  <a:pt x="42336" y="178386"/>
                </a:lnTo>
                <a:lnTo>
                  <a:pt x="34235" y="167190"/>
                </a:lnTo>
                <a:lnTo>
                  <a:pt x="27775" y="154874"/>
                </a:lnTo>
                <a:lnTo>
                  <a:pt x="29537" y="193897"/>
                </a:lnTo>
                <a:lnTo>
                  <a:pt x="39305" y="203622"/>
                </a:lnTo>
                <a:lnTo>
                  <a:pt x="50163" y="212141"/>
                </a:lnTo>
                <a:lnTo>
                  <a:pt x="62002" y="219345"/>
                </a:lnTo>
                <a:lnTo>
                  <a:pt x="74712" y="225124"/>
                </a:lnTo>
                <a:lnTo>
                  <a:pt x="88182" y="229368"/>
                </a:lnTo>
                <a:lnTo>
                  <a:pt x="102303" y="231968"/>
                </a:lnTo>
                <a:lnTo>
                  <a:pt x="116406" y="232813"/>
                </a:lnTo>
                <a:lnTo>
                  <a:pt x="131049" y="231901"/>
                </a:lnTo>
                <a:lnTo>
                  <a:pt x="145148" y="229238"/>
                </a:lnTo>
                <a:lnTo>
                  <a:pt x="158591" y="224935"/>
                </a:lnTo>
                <a:lnTo>
                  <a:pt x="171270" y="219100"/>
                </a:lnTo>
                <a:lnTo>
                  <a:pt x="183075" y="211845"/>
                </a:lnTo>
                <a:lnTo>
                  <a:pt x="193894" y="203278"/>
                </a:lnTo>
                <a:lnTo>
                  <a:pt x="203619" y="193511"/>
                </a:lnTo>
                <a:lnTo>
                  <a:pt x="212138" y="182653"/>
                </a:lnTo>
                <a:lnTo>
                  <a:pt x="219343" y="170814"/>
                </a:lnTo>
                <a:lnTo>
                  <a:pt x="225123" y="158104"/>
                </a:lnTo>
                <a:lnTo>
                  <a:pt x="229368" y="144633"/>
                </a:lnTo>
                <a:lnTo>
                  <a:pt x="231967" y="130511"/>
                </a:lnTo>
                <a:lnTo>
                  <a:pt x="232813" y="116406"/>
                </a:lnTo>
                <a:lnTo>
                  <a:pt x="231901" y="101763"/>
                </a:lnTo>
                <a:lnTo>
                  <a:pt x="229238" y="87664"/>
                </a:lnTo>
                <a:lnTo>
                  <a:pt x="224933" y="74220"/>
                </a:lnTo>
                <a:lnTo>
                  <a:pt x="219098" y="61541"/>
                </a:lnTo>
                <a:lnTo>
                  <a:pt x="211842" y="49736"/>
                </a:lnTo>
                <a:lnTo>
                  <a:pt x="203275" y="38917"/>
                </a:lnTo>
                <a:lnTo>
                  <a:pt x="193508" y="29193"/>
                </a:lnTo>
                <a:lnTo>
                  <a:pt x="182649" y="20673"/>
                </a:lnTo>
                <a:lnTo>
                  <a:pt x="170810" y="13469"/>
                </a:lnTo>
                <a:lnTo>
                  <a:pt x="158101" y="7689"/>
                </a:lnTo>
                <a:lnTo>
                  <a:pt x="144630" y="3445"/>
                </a:lnTo>
                <a:lnTo>
                  <a:pt x="130510" y="845"/>
                </a:lnTo>
                <a:lnTo>
                  <a:pt x="116406" y="0"/>
                </a:lnTo>
                <a:lnTo>
                  <a:pt x="101763" y="912"/>
                </a:lnTo>
                <a:lnTo>
                  <a:pt x="87665" y="3575"/>
                </a:lnTo>
                <a:lnTo>
                  <a:pt x="74221" y="7879"/>
                </a:lnTo>
                <a:lnTo>
                  <a:pt x="61542" y="13714"/>
                </a:lnTo>
                <a:lnTo>
                  <a:pt x="49738" y="20969"/>
                </a:lnTo>
                <a:lnTo>
                  <a:pt x="38919" y="29536"/>
                </a:lnTo>
                <a:lnTo>
                  <a:pt x="29194" y="39303"/>
                </a:lnTo>
                <a:lnTo>
                  <a:pt x="20674" y="50162"/>
                </a:lnTo>
                <a:lnTo>
                  <a:pt x="13469" y="62001"/>
                </a:lnTo>
                <a:lnTo>
                  <a:pt x="7690" y="74710"/>
                </a:lnTo>
                <a:lnTo>
                  <a:pt x="3445" y="88181"/>
                </a:lnTo>
                <a:lnTo>
                  <a:pt x="845" y="102302"/>
                </a:lnTo>
                <a:lnTo>
                  <a:pt x="0" y="116406"/>
                </a:lnTo>
                <a:lnTo>
                  <a:pt x="912" y="131051"/>
                </a:lnTo>
                <a:close/>
              </a:path>
            </a:pathLst>
          </a:custGeom>
          <a:solidFill>
            <a:srgbClr val="52C0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914400" y="1599475"/>
            <a:ext cx="194400" cy="19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1199025" y="1519675"/>
            <a:ext cx="21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grabada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5563978" y="2786074"/>
            <a:ext cx="73161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en Java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914400" y="1944125"/>
            <a:ext cx="106086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es un arreglo?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 arreglo, también conocido como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array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es una estructura de datos que puede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almacenar una colección de elementos del mismo tipo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En Java, los arrays tienen un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tamaño fijo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que se define en el momento de su creación. Cada elemento del array se puede acceder mediante un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índice numérico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que representa su posición en el array.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declarar un array en Java, debes especificar su tipo y su tamaño: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int[]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numeros = new int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[4];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corchetes indican que esta variable es del tipo arreglo y el prefijo int informa que almacenará números enteros. Además, especificamos su tamaño en 4 espacios.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914400" y="1004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914413" y="873000"/>
            <a:ext cx="106086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Índices de un arreglo: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int[]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numeros = new int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[4];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Este array está vacío, es como una variable normal, pero con cuatro espacios. Para rellenarlos, hay que asignar datos a cada parte del contenedor.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asignar valores, tienes que utilizar el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índice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 los arrays. Se cuenta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desde la posición 0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hasta la que tenga el array. En este caso, tiene cuatro espacios y, por lo tanto, el índice va del 0 al 3 (4 valores en total).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88" y="4022925"/>
            <a:ext cx="4357235" cy="2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914400" y="1766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914413" y="1254000"/>
            <a:ext cx="10608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Acceder a una posición del arreglo: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Después de almacenar valores, llega el momento de utilizarlos. Para usar uno de estos cuatro valores, lo haremos llamando al array y la posición que queramos: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650" y="2958088"/>
            <a:ext cx="10989303" cy="312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914413" y="1787400"/>
            <a:ext cx="106086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Declarar e inicializar array en Java: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También puedes inicializar un array con valores específicos en el momento de su creación. Por ejemplo: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int[]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numeros =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{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10, 20, 30, 40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}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 esta forma, no hay que indicar la longitud, ya que los propios elementos la especifican.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Si hay cuatro elementos, el array toma una longitud de índice de 4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914400" y="1004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914413" y="1177800"/>
            <a:ext cx="106086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Acceder con bucle for a todos los elementos de un arreglo: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Se puede automatizar el acceso a todas las partes de un array con un bucle. En esta ocasión, vamos a utilizar el bucle for, que es el más usado para recorrer arreglos.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Truco: 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la función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 .length 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devuelve el tamaño del arreglo.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273" y="3127300"/>
            <a:ext cx="6767576" cy="30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914400" y="4052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914393" y="1352425"/>
            <a:ext cx="45180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El bucle 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for-each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 de Java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Desde hace bastante tiempo se añadió una herramienta muy especial para este tipo de tareas tan frecuentes. Se trata del bucle 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for-each o enhanced loop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.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El resultado es el mismo, y Java lo entiende correctamente. Solo hay que darle un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 nombre al iterador, dos puntos y el nombre del array que se quiere iterar 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de arriba a abajo. No hay que usar ni length ni incrementos. Es más cómodo, limpio y fácil de escribir.</a:t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125" y="2003100"/>
            <a:ext cx="6278649" cy="3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914400" y="710000"/>
            <a:ext cx="699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 bidimensionales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914425" y="2029800"/>
            <a:ext cx="10847100" cy="3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Matrices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arreglos bidimensionales o matrices tienen el mismo tratamiento que los arrays. La diferencia de sintaxis se centra en la creación: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Declaración y creación de una Matriz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int[][]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arregloM = new int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[Filas][Columnas]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;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 esta manera podemos crear dos dimensiones diferentes para el mismo arreglo, es por esto que lleva dos corchetes.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914400" y="329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914413" y="1254000"/>
            <a:ext cx="10608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Acceder con dos bucle for a todos los elementos de una matriz: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Para recorrer una matriz, es necesario que ingresemos tanto a filas como a columnas. Para esto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 vamos a utilizar un bucle for anidado por cada dimensión de la matriz.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700" y="2615200"/>
            <a:ext cx="8537999" cy="37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5513" l="23599" r="0" t="3947"/>
          <a:stretch/>
        </p:blipFill>
        <p:spPr>
          <a:xfrm>
            <a:off x="0" y="-163217"/>
            <a:ext cx="13436605" cy="774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1003373" y="2409448"/>
            <a:ext cx="52467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35B9E9"/>
                </a:solidFill>
                <a:latin typeface="Calibri"/>
                <a:ea typeface="Calibri"/>
                <a:cs typeface="Calibri"/>
                <a:sym typeface="Calibri"/>
              </a:rPr>
              <a:t>Time-out!</a:t>
            </a:r>
            <a:endParaRPr b="1" sz="6600">
              <a:solidFill>
                <a:srgbClr val="35B9E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5-10 min⌛</a:t>
            </a:r>
            <a:endParaRPr b="1"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5454258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5506334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5569823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-95918" y="5514695"/>
            <a:ext cx="13532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5600249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5709523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5670120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2492150" y="23305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LIVE CODING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2564800" y="89085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en vivo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861950" y="4192050"/>
            <a:ext cx="972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 y recorrer un arreglo que almacene el nombre de 5 países ingresados por el usuario. Mostrar el contenido del arreglo por pantalla.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762000" y="2032050"/>
            <a:ext cx="10777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Recorriendo Arrays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ver un ejemplo de manipulación de cadenas en arreglos. Esto es una práctica útil para guardar datos como por ejemplo contraseñas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762000" y="6061300"/>
            <a:ext cx="107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C9C9C9"/>
                </a:highlight>
                <a:latin typeface="Calibri"/>
                <a:ea typeface="Calibri"/>
                <a:cs typeface="Calibri"/>
                <a:sym typeface="Calibri"/>
              </a:rPr>
              <a:t>Tiempo: 20 minutos</a:t>
            </a:r>
            <a:endParaRPr i="1" sz="3000">
              <a:solidFill>
                <a:schemeClr val="dk1"/>
              </a:solidFill>
              <a:highlight>
                <a:srgbClr val="C9C9C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5563978" y="2633674"/>
            <a:ext cx="73161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Colecciones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Colecciones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914400" y="2155625"/>
            <a:ext cx="67470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son las colecciones?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Una colección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representa un grupo de objetos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conocidos como elementos. Podemos crear una colección con cualquier tipo de objeto, incluso los creados por nosotros. La única restricción es que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 podremos crear una colección sólo de tipo primitivo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para eso usaremos los tipos de objetos equivalentes a los primitivos. Por ejemplo: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vez de int, hay que utilizar Integer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A continuación veremos los objetos equivalentes a los primitivos de Java.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6752" y="1794300"/>
            <a:ext cx="4191625" cy="39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7203700" y="0"/>
            <a:ext cx="6233100" cy="7581900"/>
          </a:xfrm>
          <a:prstGeom prst="rect">
            <a:avLst/>
          </a:prstGeom>
          <a:solidFill>
            <a:srgbClr val="EA5F9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914400" y="2104500"/>
            <a:ext cx="49491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Arreglos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Tamaño fijo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Los arreglos tienen un tamaño fijo que se define al crearlos.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Tipo de datos único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Los arreglos almacenan elementos de un único tipo de dato.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Acceso por índice: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los arreglos se accede a elementos por su índice numérico.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Almacenamiento continuo: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Los arreglos son continuos en memoria,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914400" y="710000"/>
            <a:ext cx="773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 vs Colecciones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7495775" y="2104500"/>
            <a:ext cx="53721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Colecciones:</a:t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Tamaño variable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 Las colecciones se expanden conforme se agregan elementos.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Múltiples tipos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 Las colecciones pueden almacenar objetos de diferentes tipos.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Acceso no por índice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En las colecciones se accede por iteración o claves.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Almacenamiento no continuo: 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Las colecciones pueden fragmentarse.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46" y="2726079"/>
            <a:ext cx="1399646" cy="139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439" y="2754160"/>
            <a:ext cx="1343660" cy="134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5507992" y="2931847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Arreglando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 r:embed="rId7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 rotWithShape="1">
          <a:blip r:embed="rId8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914400" y="710000"/>
            <a:ext cx="659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Arreglando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914425" y="1897375"/>
            <a:ext cx="10461600" cy="18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Pongamos en práctica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Los arreglos son estructuras que nos permiten almacenar varios datos con un tipo en común. Esto sirve para gestionar una lista de supermercado o para organizar a los jugadores titulares de tu equipo favorito. Son ampliamente utilizados y es por esto que es necesario ponerlo en práctica.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914400" y="3892175"/>
            <a:ext cx="5656200" cy="24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Consigna: ✍️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Crear un arreglo para almacenar 3 números reales ingresados por el usuario y mostrar el mayor elemento.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Tiempo🕛:</a:t>
            </a:r>
            <a:r>
              <a:rPr i="1" lang="en-US" sz="2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 25 minutos</a:t>
            </a:r>
            <a:endParaRPr i="1" sz="2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978855" y="3892175"/>
            <a:ext cx="5656200" cy="30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Paso a paso: ⚙️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declara el arreglo con tamaño 3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recorrer el arreglo con un bucle for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pedir el numero al usuario dentro del bucle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asignar el valor a cada elemento utilizando el iterador i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luego de almacenar, recorre el arreglo con otro bucle for dónde validarás cuál es el mayor (condicionales)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2448325" y="203825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RESUMEN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2520975" y="861625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logramos en esta clase?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3290650" y="3046300"/>
            <a:ext cx="72081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Comprender la sintaxis e implementación de los arreglos en Java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Aprender el concepto de colecciones y las principales diferencias que tienen con los arreglos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/>
        </p:nvSpPr>
        <p:spPr>
          <a:xfrm>
            <a:off x="5619964" y="2608890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¿Alguna </a:t>
            </a:r>
            <a:r>
              <a:rPr b="1" lang="en-US" sz="74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consulta?</a:t>
            </a:r>
            <a:endParaRPr b="1" sz="74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 de preguntas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2904651" y="2678098"/>
            <a:ext cx="15516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¿?</a:t>
            </a:r>
            <a:endParaRPr sz="46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39"/>
          <p:cNvCxnSpPr>
            <a:stCxn id="347" idx="2"/>
            <a:endCxn id="348" idx="2"/>
          </p:cNvCxnSpPr>
          <p:nvPr/>
        </p:nvCxnSpPr>
        <p:spPr>
          <a:xfrm>
            <a:off x="4867830" y="3848347"/>
            <a:ext cx="0" cy="17415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" name="Google Shape;349;p39"/>
          <p:cNvGrpSpPr/>
          <p:nvPr/>
        </p:nvGrpSpPr>
        <p:grpSpPr>
          <a:xfrm>
            <a:off x="4514144" y="3489150"/>
            <a:ext cx="707372" cy="718394"/>
            <a:chOff x="-1007627" y="1743900"/>
            <a:chExt cx="2655300" cy="2688600"/>
          </a:xfrm>
        </p:grpSpPr>
        <p:sp>
          <p:nvSpPr>
            <p:cNvPr id="350" name="Google Shape;350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47" name="Google Shape;347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2" name="Google Shape;352;p39"/>
          <p:cNvGrpSpPr/>
          <p:nvPr/>
        </p:nvGrpSpPr>
        <p:grpSpPr>
          <a:xfrm>
            <a:off x="4514144" y="4359922"/>
            <a:ext cx="707372" cy="718394"/>
            <a:chOff x="-1007627" y="1743900"/>
            <a:chExt cx="2655300" cy="2688600"/>
          </a:xfrm>
        </p:grpSpPr>
        <p:sp>
          <p:nvSpPr>
            <p:cNvPr id="353" name="Google Shape;353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5" name="Google Shape;355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6" name="Google Shape;356;p39"/>
          <p:cNvGrpSpPr/>
          <p:nvPr/>
        </p:nvGrpSpPr>
        <p:grpSpPr>
          <a:xfrm>
            <a:off x="4514144" y="5230695"/>
            <a:ext cx="707372" cy="718394"/>
            <a:chOff x="-1007627" y="1743900"/>
            <a:chExt cx="2655300" cy="2688600"/>
          </a:xfrm>
        </p:grpSpPr>
        <p:sp>
          <p:nvSpPr>
            <p:cNvPr id="357" name="Google Shape;357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48" name="Google Shape;348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359" name="Google Shape;359;p39"/>
          <p:cNvSpPr/>
          <p:nvPr/>
        </p:nvSpPr>
        <p:spPr>
          <a:xfrm>
            <a:off x="313506" y="3521379"/>
            <a:ext cx="26592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0" name="Google Shape;360;p39"/>
          <p:cNvSpPr txBox="1"/>
          <p:nvPr/>
        </p:nvSpPr>
        <p:spPr>
          <a:xfrm>
            <a:off x="313506" y="2801883"/>
            <a:ext cx="32625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4514133" y="1488299"/>
            <a:ext cx="8368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invitamos a revisar en la plataforma los siguientes documentos/ejercicios.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duda que te surja sobre ellos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¡Tráelos a la próxima clase!</a:t>
            </a:r>
            <a:endParaRPr sz="2100"/>
          </a:p>
        </p:txBody>
      </p:sp>
      <p:pic>
        <p:nvPicPr>
          <p:cNvPr id="362" name="Google Shape;362;p39"/>
          <p:cNvPicPr preferRelativeResize="0"/>
          <p:nvPr/>
        </p:nvPicPr>
        <p:blipFill rotWithShape="1">
          <a:blip r:embed="rId3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5221525" y="3636850"/>
            <a:ext cx="7886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Repasar nuevamente la grabación de esta clase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Revisar el material compartido en la plataforma de Moodle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Traer al próximo encuentro todas tus dudas.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6240529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6292606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6356094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/>
          <p:nvPr/>
        </p:nvSpPr>
        <p:spPr>
          <a:xfrm>
            <a:off x="-95918" y="6300966"/>
            <a:ext cx="13625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6386520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6495794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6456391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742948" y="3107400"/>
            <a:ext cx="70578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POO en Java</a:t>
            </a:r>
            <a:endParaRPr b="1" sz="8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05526" y="6790801"/>
            <a:ext cx="285600" cy="286500"/>
          </a:xfrm>
          <a:prstGeom prst="ellipse">
            <a:avLst/>
          </a:prstGeom>
          <a:solidFill>
            <a:srgbClr val="EA5F9E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91186" y="6681757"/>
            <a:ext cx="1352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grabada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4025" y="2454050"/>
            <a:ext cx="1767700" cy="1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444575" y="3788050"/>
            <a:ext cx="112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Plan formativo: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POO en Java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444575" y="2509138"/>
            <a:ext cx="926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Java y sus fundamentos </a:t>
            </a:r>
            <a:endParaRPr sz="3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1551300" y="3788050"/>
            <a:ext cx="577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2438400" y="252800"/>
            <a:ext cx="4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HOJA DE RUTA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936500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entorno Java para la programación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481600" y="2449515"/>
            <a:ext cx="752187" cy="731966"/>
            <a:chOff x="3521700" y="2434800"/>
            <a:chExt cx="805167" cy="800400"/>
          </a:xfrm>
        </p:grpSpPr>
        <p:sp>
          <p:nvSpPr>
            <p:cNvPr id="124" name="Google Shape;124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3892729" y="3500293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438425" y="910600"/>
            <a:ext cx="378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 el programa?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899925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Programación Orientada a Objetos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445027" y="2449515"/>
            <a:ext cx="752187" cy="731966"/>
            <a:chOff x="3521700" y="2434800"/>
            <a:chExt cx="805167" cy="800400"/>
          </a:xfrm>
        </p:grpSpPr>
        <p:sp>
          <p:nvSpPr>
            <p:cNvPr id="130" name="Google Shape;130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930545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Proyecto Individual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34201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4887114" y="6100321"/>
            <a:ext cx="752187" cy="731966"/>
            <a:chOff x="3521700" y="2434800"/>
            <a:chExt cx="805167" cy="800400"/>
          </a:xfrm>
        </p:grpSpPr>
        <p:sp>
          <p:nvSpPr>
            <p:cNvPr id="135" name="Google Shape;135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37" name="Google Shape;137;p16"/>
          <p:cNvCxnSpPr>
            <a:stCxn id="122" idx="3"/>
            <a:endCxn id="133" idx="0"/>
          </p:cNvCxnSpPr>
          <p:nvPr/>
        </p:nvCxnSpPr>
        <p:spPr>
          <a:xfrm>
            <a:off x="3774600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6"/>
          <p:cNvCxnSpPr>
            <a:stCxn id="133" idx="3"/>
            <a:endCxn id="128" idx="2"/>
          </p:cNvCxnSpPr>
          <p:nvPr/>
        </p:nvCxnSpPr>
        <p:spPr>
          <a:xfrm flipH="1" rot="10800000">
            <a:off x="6180113" y="4578006"/>
            <a:ext cx="16389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6"/>
          <p:cNvCxnSpPr>
            <a:stCxn id="128" idx="3"/>
            <a:endCxn id="132" idx="0"/>
          </p:cNvCxnSpPr>
          <p:nvPr/>
        </p:nvCxnSpPr>
        <p:spPr>
          <a:xfrm>
            <a:off x="8738025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140" name="Google Shape;140;p16"/>
          <p:cNvGrpSpPr/>
          <p:nvPr/>
        </p:nvGrpSpPr>
        <p:grpSpPr>
          <a:xfrm>
            <a:off x="9850554" y="6100321"/>
            <a:ext cx="752187" cy="731966"/>
            <a:chOff x="3521700" y="2434800"/>
            <a:chExt cx="805167" cy="800400"/>
          </a:xfrm>
        </p:grpSpPr>
        <p:sp>
          <p:nvSpPr>
            <p:cNvPr id="141" name="Google Shape;141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43" name="Google Shape;143;p16"/>
          <p:cNvCxnSpPr>
            <a:stCxn id="124" idx="4"/>
            <a:endCxn id="122" idx="0"/>
          </p:cNvCxnSpPr>
          <p:nvPr/>
        </p:nvCxnSpPr>
        <p:spPr>
          <a:xfrm>
            <a:off x="2855467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0" idx="4"/>
            <a:endCxn id="128" idx="0"/>
          </p:cNvCxnSpPr>
          <p:nvPr/>
        </p:nvCxnSpPr>
        <p:spPr>
          <a:xfrm>
            <a:off x="7818893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6745212" y="518100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Level Up!🚀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0377624" y="5801488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 level🥇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6"/>
          <p:cNvCxnSpPr/>
          <p:nvPr/>
        </p:nvCxnSpPr>
        <p:spPr>
          <a:xfrm>
            <a:off x="5261086" y="5735306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10226661" y="5735293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2541225" y="3585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REPASO CLASE ANTERIOR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613875" y="847025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620025" y="3148063"/>
            <a:ext cx="56748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la clase anterior trabajamos 📚: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5EBEEC"/>
              </a:buClr>
              <a:buSzPts val="2000"/>
              <a:buFont typeface="Muli"/>
              <a:buChar char="✓"/>
            </a:pPr>
            <a:r>
              <a:rPr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String</a:t>
            </a:r>
            <a:endParaRPr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EBEEC"/>
              </a:buClr>
              <a:buSzPts val="2000"/>
              <a:buFont typeface="Muli"/>
              <a:buChar char="✓"/>
            </a:pPr>
            <a:r>
              <a:rPr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Math</a:t>
            </a:r>
            <a:endParaRPr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2655950" y="233725"/>
            <a:ext cx="662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LEARNING PATHWAY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957625" y="4621427"/>
            <a:ext cx="2358600" cy="606300"/>
          </a:xfrm>
          <a:prstGeom prst="roundRect">
            <a:avLst>
              <a:gd fmla="val 16667" name="adj"/>
            </a:avLst>
          </a:prstGeom>
          <a:solidFill>
            <a:srgbClr val="5EBEE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Entorno Java para la programación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957613" y="5389050"/>
            <a:ext cx="16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Arreglos e introducción a Colecciones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1957625" y="2998025"/>
            <a:ext cx="873025" cy="800400"/>
            <a:chOff x="3521700" y="2434800"/>
            <a:chExt cx="873025" cy="800400"/>
          </a:xfrm>
        </p:grpSpPr>
        <p:sp>
          <p:nvSpPr>
            <p:cNvPr id="164" name="Google Shape;164;p18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3747925" y="2634900"/>
              <a:ext cx="64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Muli"/>
                  <a:ea typeface="Muli"/>
                  <a:cs typeface="Muli"/>
                  <a:sym typeface="Muli"/>
                </a:rPr>
                <a:t>7</a:t>
              </a:r>
              <a:endParaRPr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66" name="Google Shape;166;p18"/>
          <p:cNvCxnSpPr/>
          <p:nvPr/>
        </p:nvCxnSpPr>
        <p:spPr>
          <a:xfrm>
            <a:off x="2394137" y="3779925"/>
            <a:ext cx="0" cy="8415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61" idx="3"/>
            <a:endCxn id="168" idx="1"/>
          </p:cNvCxnSpPr>
          <p:nvPr/>
        </p:nvCxnSpPr>
        <p:spPr>
          <a:xfrm>
            <a:off x="4316225" y="4924577"/>
            <a:ext cx="10452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9" name="Google Shape;169;p18"/>
          <p:cNvSpPr txBox="1"/>
          <p:nvPr/>
        </p:nvSpPr>
        <p:spPr>
          <a:xfrm>
            <a:off x="2830645" y="3198113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714075" y="877000"/>
            <a:ext cx="38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¿Sobre qué temas trabajaremos?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361350" y="4621427"/>
            <a:ext cx="2358600" cy="606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Arreglos en Java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9277750" y="4621425"/>
            <a:ext cx="1748700" cy="606300"/>
          </a:xfrm>
          <a:prstGeom prst="roundRect">
            <a:avLst>
              <a:gd fmla="val 16667" name="adj"/>
            </a:avLst>
          </a:prstGeom>
          <a:solidFill>
            <a:srgbClr val="58DDA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Arreglando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2" name="Google Shape;172;p18"/>
          <p:cNvCxnSpPr>
            <a:stCxn id="168" idx="3"/>
            <a:endCxn id="171" idx="1"/>
          </p:cNvCxnSpPr>
          <p:nvPr/>
        </p:nvCxnSpPr>
        <p:spPr>
          <a:xfrm>
            <a:off x="7719950" y="4924577"/>
            <a:ext cx="15579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2360800" y="24765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OBJETIVOS DE APRENDIZAJE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433450" y="90545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aprenderemos?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807750" y="3244463"/>
            <a:ext cx="56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Conocer y manipular arreglos en Java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807750" y="4089475"/>
            <a:ext cx="502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Comprender el concepto de las colecciones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1" name="Google Shape;181;p19"/>
          <p:cNvCxnSpPr>
            <a:stCxn id="182" idx="2"/>
          </p:cNvCxnSpPr>
          <p:nvPr/>
        </p:nvCxnSpPr>
        <p:spPr>
          <a:xfrm flipH="1">
            <a:off x="3201072" y="3526674"/>
            <a:ext cx="32400" cy="11625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19"/>
          <p:cNvGrpSpPr/>
          <p:nvPr/>
        </p:nvGrpSpPr>
        <p:grpSpPr>
          <a:xfrm>
            <a:off x="2817918" y="3168283"/>
            <a:ext cx="831109" cy="716781"/>
            <a:chOff x="-1007627" y="1743900"/>
            <a:chExt cx="2655300" cy="2688600"/>
          </a:xfrm>
        </p:grpSpPr>
        <p:sp>
          <p:nvSpPr>
            <p:cNvPr id="184" name="Google Shape;184;p1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2817918" y="4037016"/>
            <a:ext cx="831109" cy="716781"/>
            <a:chOff x="-1007627" y="1743900"/>
            <a:chExt cx="2655300" cy="2688600"/>
          </a:xfrm>
        </p:grpSpPr>
        <p:sp>
          <p:nvSpPr>
            <p:cNvPr id="187" name="Google Shape;187;p1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Rompehielo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🥶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914425" y="2183025"/>
            <a:ext cx="565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En fila: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Veamos la siguiente imagen, y en base a ella repondan en el chat o levantando la mano: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914425" y="3647400"/>
            <a:ext cx="56562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Consigna: ✍️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¿Cuántas personas hay en la fila?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¿Cuántas posiciones hay en la fila?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¿Quién está en la posición 3 de la fila?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¿Qué posición ocupa la persona de camisa azul en la fila?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10976" l="0" r="0" t="0"/>
          <a:stretch/>
        </p:blipFill>
        <p:spPr>
          <a:xfrm>
            <a:off x="6891300" y="2057500"/>
            <a:ext cx="6093125" cy="3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