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7581900" cx="13436600"/>
  <p:notesSz cx="13436600" cy="7581900"/>
  <p:embeddedFontLst>
    <p:embeddedFont>
      <p:font typeface="Tahom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Tahoma-bold.fntdata"/><Relationship Id="rId41" Type="http://schemas.openxmlformats.org/officeDocument/2006/relationships/font" Target="fonts/Tahoma-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43650" y="3601400"/>
            <a:ext cx="10749275" cy="34118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a236f71f5_0_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a236f71f5_0_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a236f71f5_0_117: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a236f71f5_0_117: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01aa8c7c0_0_21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01aa8c7c0_0_21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1a1757ba_0_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1a1757ba_0_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1a1757ba_0_1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1a1757ba_0_1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170e7b292_0_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170e7b292_0_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170e7b292_0_1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170e7b292_0_1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170e7b292_0_2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170e7b292_0_24: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e01aa8c7c0_0_25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e01aa8c7c0_0_25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11a1757ba_0_2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11a1757ba_0_2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ea236f71f5_0_126: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ea236f71f5_0_126: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a236f71f5_0_1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a236f71f5_0_1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dc7234864_0_8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dc7234864_0_8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11a1757ba_0_6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11a1757ba_0_6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11a1757ba_0_7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11a1757ba_0_7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a236f71f5_0_21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ea236f71f5_0_21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11a1757ba_0_8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11a1757ba_0_8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01aa8c7c0_0_40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e01aa8c7c0_0_40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Versión 3: </a:t>
            </a:r>
            <a:r>
              <a:rPr lang="en-US">
                <a:solidFill>
                  <a:schemeClr val="dk1"/>
                </a:solidFill>
              </a:rPr>
              <a:t>slides para trabajar teoría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11a1757ba_0_11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611a1757ba_0_111: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Versión 3: </a:t>
            </a:r>
            <a:r>
              <a:rPr lang="en-US">
                <a:solidFill>
                  <a:schemeClr val="dk1"/>
                </a:solidFill>
              </a:rPr>
              <a:t>slides para trabajar teoría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dc7234864_0_7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5dc7234864_0_7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11a1757ba_0_16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611a1757ba_0_16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ea236f71f5_0_135: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ea236f71f5_0_135: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a236f71f5_0_2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a236f71f5_0_2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611a1757ba_0_13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611a1757ba_0_134: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611a1757ba_0_1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611a1757ba_0_14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28835d2458_0_344: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228835d2458_0_34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a236f71f5_0_225: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ea236f71f5_0_225: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ea236f71f5_0_233: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g1ea236f71f5_0_233: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ea236f71f5_0_256: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ea236f71f5_0_256: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a236f71f5_0_37: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ea236f71f5_0_37: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a236f71f5_0_350: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ea236f71f5_0_35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01aa8c7c0_0_42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Nota:</a:t>
            </a:r>
            <a:r>
              <a:rPr lang="en-US"/>
              <a:t> usar para recordar los temas vistos en la clase anterior y establecer un puente con los temas que se abordarán en esta clase. </a:t>
            </a:r>
            <a:endParaRPr/>
          </a:p>
        </p:txBody>
      </p:sp>
      <p:sp>
        <p:nvSpPr>
          <p:cNvPr id="151" name="Google Shape;151;g1e01aa8c7c0_0_42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11a1757ba_0_172: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611a1757ba_0_17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8835d2458_0_147: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Son los objeivos de la clase. </a:t>
            </a:r>
            <a:endParaRPr/>
          </a:p>
        </p:txBody>
      </p:sp>
      <p:sp>
        <p:nvSpPr>
          <p:cNvPr id="179" name="Google Shape;179;g228835d2458_0_1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8835d2458_0_49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8835d2458_0_49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Pensar juegos disparadores, o preguntas disparadoras para introducir el tema de la clase.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54" name="Shape 54"/>
        <p:cNvGrpSpPr/>
        <p:nvPr/>
      </p:nvGrpSpPr>
      <p:grpSpPr>
        <a:xfrm>
          <a:off x="0" y="0"/>
          <a:ext cx="0" cy="0"/>
          <a:chOff x="0" y="0"/>
          <a:chExt cx="0" cy="0"/>
        </a:xfrm>
      </p:grpSpPr>
      <p:sp>
        <p:nvSpPr>
          <p:cNvPr id="55" name="Google Shape;55;p11"/>
          <p:cNvSpPr/>
          <p:nvPr/>
        </p:nvSpPr>
        <p:spPr>
          <a:xfrm flipH="1">
            <a:off x="-92" y="-184"/>
            <a:ext cx="3915900" cy="75819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56" name="Google Shape;56;p11"/>
          <p:cNvSpPr txBox="1"/>
          <p:nvPr>
            <p:ph idx="12" type="sldNum"/>
          </p:nvPr>
        </p:nvSpPr>
        <p:spPr>
          <a:xfrm>
            <a:off x="12449806" y="6873927"/>
            <a:ext cx="806400" cy="580200"/>
          </a:xfrm>
          <a:prstGeom prst="rect">
            <a:avLst/>
          </a:prstGeom>
          <a:noFill/>
          <a:ln>
            <a:noFill/>
          </a:ln>
        </p:spPr>
        <p:txBody>
          <a:bodyPr anchorCtr="0" anchor="ctr" bIns="134475" lIns="134475" spcFirstLastPara="1" rIns="134475" wrap="square" tIns="134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1"/>
          <p:cNvSpPr txBox="1"/>
          <p:nvPr>
            <p:ph idx="1" type="subTitle"/>
          </p:nvPr>
        </p:nvSpPr>
        <p:spPr>
          <a:xfrm>
            <a:off x="4536287" y="707604"/>
            <a:ext cx="5944200" cy="7506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3100"/>
              <a:buFont typeface="Encode Sans Condensed Thin"/>
              <a:buNone/>
              <a:defRPr b="0" i="0" sz="21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9pPr>
          </a:lstStyle>
          <a:p/>
        </p:txBody>
      </p:sp>
      <p:sp>
        <p:nvSpPr>
          <p:cNvPr id="58" name="Google Shape;58;p11"/>
          <p:cNvSpPr txBox="1"/>
          <p:nvPr>
            <p:ph idx="2" type="body"/>
          </p:nvPr>
        </p:nvSpPr>
        <p:spPr>
          <a:xfrm>
            <a:off x="4536287" y="1790773"/>
            <a:ext cx="8206500" cy="4723500"/>
          </a:xfrm>
          <a:prstGeom prst="rect">
            <a:avLst/>
          </a:prstGeom>
          <a:noFill/>
          <a:ln>
            <a:noFill/>
          </a:ln>
        </p:spPr>
        <p:txBody>
          <a:bodyPr anchorCtr="0" anchor="t" bIns="134475" lIns="134475" spcFirstLastPara="1" rIns="134475" wrap="square" tIns="134475">
            <a:noAutofit/>
          </a:bodyPr>
          <a:lstStyle>
            <a:lvl1pPr indent="-406400" lvl="0" marL="457200" marR="0" rtl="0" algn="l">
              <a:lnSpc>
                <a:spcPct val="115000"/>
              </a:lnSpc>
              <a:spcBef>
                <a:spcPts val="0"/>
              </a:spcBef>
              <a:spcAft>
                <a:spcPts val="0"/>
              </a:spcAft>
              <a:buClr>
                <a:srgbClr val="37BBED"/>
              </a:buClr>
              <a:buSzPts val="2800"/>
              <a:buFont typeface="Noto Sans Symbols"/>
              <a:buChar char="▪"/>
              <a:defRPr b="0" i="0" sz="1600" u="none" cap="none" strike="noStrike">
                <a:solidFill>
                  <a:srgbClr val="595959"/>
                </a:solidFill>
                <a:latin typeface="Calibri"/>
                <a:ea typeface="Calibri"/>
                <a:cs typeface="Calibri"/>
                <a:sym typeface="Calibri"/>
              </a:defRPr>
            </a:lvl1pPr>
            <a:lvl2pPr indent="-361950" lvl="1" marL="914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115000"/>
              </a:lnSpc>
              <a:spcBef>
                <a:spcPts val="2400"/>
              </a:spcBef>
              <a:spcAft>
                <a:spcPts val="240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pic>
        <p:nvPicPr>
          <p:cNvPr id="59" name="Google Shape;59;p11"/>
          <p:cNvPicPr preferRelativeResize="0"/>
          <p:nvPr/>
        </p:nvPicPr>
        <p:blipFill rotWithShape="1">
          <a:blip r:embed="rId2">
            <a:alphaModFix/>
          </a:blip>
          <a:srcRect b="0" l="0" r="0" t="0"/>
          <a:stretch/>
        </p:blipFill>
        <p:spPr>
          <a:xfrm>
            <a:off x="-1" y="-240"/>
            <a:ext cx="3394512" cy="1689610"/>
          </a:xfrm>
          <a:prstGeom prst="rect">
            <a:avLst/>
          </a:prstGeom>
          <a:noFill/>
          <a:ln>
            <a:noFill/>
          </a:ln>
        </p:spPr>
      </p:pic>
      <p:cxnSp>
        <p:nvCxnSpPr>
          <p:cNvPr id="60" name="Google Shape;60;p11"/>
          <p:cNvCxnSpPr/>
          <p:nvPr/>
        </p:nvCxnSpPr>
        <p:spPr>
          <a:xfrm rot="10800000">
            <a:off x="437278" y="3720302"/>
            <a:ext cx="2282700" cy="0"/>
          </a:xfrm>
          <a:prstGeom prst="straightConnector1">
            <a:avLst/>
          </a:prstGeom>
          <a:noFill/>
          <a:ln cap="flat" cmpd="sng" w="9525">
            <a:solidFill>
              <a:srgbClr val="3A4950"/>
            </a:solidFill>
            <a:prstDash val="solid"/>
            <a:round/>
            <a:headEnd len="sm" w="sm" type="none"/>
            <a:tailEnd len="sm" w="sm" type="none"/>
          </a:ln>
        </p:spPr>
      </p:cxnSp>
      <p:sp>
        <p:nvSpPr>
          <p:cNvPr id="61" name="Google Shape;61;p11"/>
          <p:cNvSpPr txBox="1"/>
          <p:nvPr>
            <p:ph idx="3" type="body"/>
          </p:nvPr>
        </p:nvSpPr>
        <p:spPr>
          <a:xfrm>
            <a:off x="414949" y="3946857"/>
            <a:ext cx="3262500" cy="3096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400"/>
              <a:buFont typeface="Arial"/>
              <a:buNone/>
              <a:defRPr b="0" i="0" sz="24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2" name="Google Shape;62;p11"/>
          <p:cNvSpPr txBox="1"/>
          <p:nvPr>
            <p:ph type="title"/>
          </p:nvPr>
        </p:nvSpPr>
        <p:spPr>
          <a:xfrm>
            <a:off x="404281" y="2363887"/>
            <a:ext cx="3511800" cy="18807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2900"/>
              <a:buFont typeface="Encode Sans"/>
              <a:buNone/>
              <a:defRPr b="1" i="0" sz="3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1007745" y="2350389"/>
            <a:ext cx="11421000" cy="1592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2015490" y="4245864"/>
            <a:ext cx="9405600" cy="1895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671830"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2" type="body"/>
          </p:nvPr>
        </p:nvSpPr>
        <p:spPr>
          <a:xfrm>
            <a:off x="6919849"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458026" y="656000"/>
            <a:ext cx="12520500" cy="8442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458026" y="1698834"/>
            <a:ext cx="12520500" cy="50361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2" name="Google Shape;42;p7"/>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9"/>
          <p:cNvSpPr txBox="1"/>
          <p:nvPr>
            <p:ph type="ctrTitle"/>
          </p:nvPr>
        </p:nvSpPr>
        <p:spPr>
          <a:xfrm>
            <a:off x="458038" y="1097559"/>
            <a:ext cx="12520500" cy="3025800"/>
          </a:xfrm>
          <a:prstGeom prst="rect">
            <a:avLst/>
          </a:prstGeom>
        </p:spPr>
        <p:txBody>
          <a:bodyPr anchorCtr="0" anchor="b" bIns="0" lIns="0" spcFirstLastPara="1" rIns="0" wrap="square" tIns="0">
            <a:sp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47" name="Google Shape;47;p9"/>
          <p:cNvSpPr txBox="1"/>
          <p:nvPr>
            <p:ph idx="1" type="subTitle"/>
          </p:nvPr>
        </p:nvSpPr>
        <p:spPr>
          <a:xfrm>
            <a:off x="458026" y="4177710"/>
            <a:ext cx="12520500" cy="11685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4100"/>
              <a:buNone/>
              <a:defRPr sz="4100"/>
            </a:lvl1pPr>
            <a:lvl2pPr lvl="1" rtl="0" algn="ctr">
              <a:lnSpc>
                <a:spcPct val="100000"/>
              </a:lnSpc>
              <a:spcBef>
                <a:spcPts val="0"/>
              </a:spcBef>
              <a:spcAft>
                <a:spcPts val="0"/>
              </a:spcAft>
              <a:buSzPts val="4100"/>
              <a:buNone/>
              <a:defRPr sz="4100"/>
            </a:lvl2pPr>
            <a:lvl3pPr lvl="2" rtl="0" algn="ctr">
              <a:lnSpc>
                <a:spcPct val="100000"/>
              </a:lnSpc>
              <a:spcBef>
                <a:spcPts val="0"/>
              </a:spcBef>
              <a:spcAft>
                <a:spcPts val="0"/>
              </a:spcAft>
              <a:buSzPts val="4100"/>
              <a:buNone/>
              <a:defRPr sz="4100"/>
            </a:lvl3pPr>
            <a:lvl4pPr lvl="3" rtl="0" algn="ctr">
              <a:lnSpc>
                <a:spcPct val="100000"/>
              </a:lnSpc>
              <a:spcBef>
                <a:spcPts val="0"/>
              </a:spcBef>
              <a:spcAft>
                <a:spcPts val="0"/>
              </a:spcAft>
              <a:buSzPts val="4100"/>
              <a:buNone/>
              <a:defRPr sz="4100"/>
            </a:lvl4pPr>
            <a:lvl5pPr lvl="4" rtl="0" algn="ctr">
              <a:lnSpc>
                <a:spcPct val="100000"/>
              </a:lnSpc>
              <a:spcBef>
                <a:spcPts val="0"/>
              </a:spcBef>
              <a:spcAft>
                <a:spcPts val="0"/>
              </a:spcAft>
              <a:buSzPts val="4100"/>
              <a:buNone/>
              <a:defRPr sz="4100"/>
            </a:lvl5pPr>
            <a:lvl6pPr lvl="5" rtl="0" algn="ctr">
              <a:lnSpc>
                <a:spcPct val="100000"/>
              </a:lnSpc>
              <a:spcBef>
                <a:spcPts val="0"/>
              </a:spcBef>
              <a:spcAft>
                <a:spcPts val="0"/>
              </a:spcAft>
              <a:buSzPts val="4100"/>
              <a:buNone/>
              <a:defRPr sz="4100"/>
            </a:lvl6pPr>
            <a:lvl7pPr lvl="6" rtl="0" algn="ctr">
              <a:lnSpc>
                <a:spcPct val="100000"/>
              </a:lnSpc>
              <a:spcBef>
                <a:spcPts val="0"/>
              </a:spcBef>
              <a:spcAft>
                <a:spcPts val="0"/>
              </a:spcAft>
              <a:buSzPts val="4100"/>
              <a:buNone/>
              <a:defRPr sz="4100"/>
            </a:lvl7pPr>
            <a:lvl8pPr lvl="7" rtl="0" algn="ctr">
              <a:lnSpc>
                <a:spcPct val="100000"/>
              </a:lnSpc>
              <a:spcBef>
                <a:spcPts val="0"/>
              </a:spcBef>
              <a:spcAft>
                <a:spcPts val="0"/>
              </a:spcAft>
              <a:buSzPts val="4100"/>
              <a:buNone/>
              <a:defRPr sz="4100"/>
            </a:lvl8pPr>
            <a:lvl9pPr lvl="8" rtl="0" algn="ctr">
              <a:lnSpc>
                <a:spcPct val="100000"/>
              </a:lnSpc>
              <a:spcBef>
                <a:spcPts val="0"/>
              </a:spcBef>
              <a:spcAft>
                <a:spcPts val="0"/>
              </a:spcAft>
              <a:buSzPts val="4100"/>
              <a:buNone/>
              <a:defRPr sz="4100"/>
            </a:lvl9pPr>
          </a:lstStyle>
          <a:p/>
        </p:txBody>
      </p:sp>
      <p:sp>
        <p:nvSpPr>
          <p:cNvPr id="48" name="Google Shape;48;p9"/>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49" name="Shape 49"/>
        <p:cNvGrpSpPr/>
        <p:nvPr/>
      </p:nvGrpSpPr>
      <p:grpSpPr>
        <a:xfrm>
          <a:off x="0" y="0"/>
          <a:ext cx="0" cy="0"/>
          <a:chOff x="0" y="0"/>
          <a:chExt cx="0" cy="0"/>
        </a:xfrm>
      </p:grpSpPr>
      <p:pic>
        <p:nvPicPr>
          <p:cNvPr id="50" name="Google Shape;50;p10"/>
          <p:cNvPicPr preferRelativeResize="0"/>
          <p:nvPr/>
        </p:nvPicPr>
        <p:blipFill rotWithShape="1">
          <a:blip r:embed="rId2">
            <a:alphaModFix/>
          </a:blip>
          <a:srcRect b="0" l="0" r="0" t="0"/>
          <a:stretch/>
        </p:blipFill>
        <p:spPr>
          <a:xfrm>
            <a:off x="0" y="0"/>
            <a:ext cx="13436601" cy="7558090"/>
          </a:xfrm>
          <a:prstGeom prst="rect">
            <a:avLst/>
          </a:prstGeom>
          <a:noFill/>
          <a:ln>
            <a:noFill/>
          </a:ln>
        </p:spPr>
      </p:pic>
      <p:sp>
        <p:nvSpPr>
          <p:cNvPr id="51" name="Google Shape;51;p10"/>
          <p:cNvSpPr txBox="1"/>
          <p:nvPr>
            <p:ph type="title"/>
          </p:nvPr>
        </p:nvSpPr>
        <p:spPr>
          <a:xfrm>
            <a:off x="3314951" y="3058500"/>
            <a:ext cx="8689800" cy="1465200"/>
          </a:xfrm>
          <a:prstGeom prst="rect">
            <a:avLst/>
          </a:prstGeom>
          <a:noFill/>
          <a:ln>
            <a:noFill/>
          </a:ln>
        </p:spPr>
        <p:txBody>
          <a:bodyPr anchorCtr="0" anchor="b" bIns="67225" lIns="134475" spcFirstLastPara="1" rIns="134475" wrap="square" tIns="67225">
            <a:noAutofit/>
          </a:bodyPr>
          <a:lstStyle>
            <a:lvl1pPr lvl="0" marR="0" rtl="0" algn="l">
              <a:lnSpc>
                <a:spcPct val="80000"/>
              </a:lnSpc>
              <a:spcBef>
                <a:spcPts val="0"/>
              </a:spcBef>
              <a:spcAft>
                <a:spcPts val="0"/>
              </a:spcAft>
              <a:buClr>
                <a:srgbClr val="000000"/>
              </a:buClr>
              <a:buSzPts val="2100"/>
              <a:buFont typeface="Arial"/>
              <a:buNone/>
              <a:defRPr b="1" i="0" sz="8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2" name="Google Shape;52;p10"/>
          <p:cNvSpPr txBox="1"/>
          <p:nvPr>
            <p:ph idx="1" type="body"/>
          </p:nvPr>
        </p:nvSpPr>
        <p:spPr>
          <a:xfrm>
            <a:off x="3314949" y="5537377"/>
            <a:ext cx="9570900" cy="2028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600"/>
              <a:buFont typeface="Arial"/>
              <a:buNone/>
              <a:defRPr b="0" i="0" sz="26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3" name="Google Shape;53;p10"/>
          <p:cNvSpPr txBox="1"/>
          <p:nvPr>
            <p:ph idx="2" type="body"/>
          </p:nvPr>
        </p:nvSpPr>
        <p:spPr>
          <a:xfrm>
            <a:off x="3314951" y="4523398"/>
            <a:ext cx="12390600" cy="1014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4100"/>
              <a:buFont typeface="Arial"/>
              <a:buNone/>
              <a:defRPr b="1" i="0" sz="41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388">
          <p15:clr>
            <a:srgbClr val="FBAE40"/>
          </p15:clr>
        </p15:guide>
        <p15:guide id="2" pos="423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900" u="none" cap="none" strike="noStrike">
                <a:solidFill>
                  <a:srgbClr val="5EBEEC"/>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10" Type="http://schemas.openxmlformats.org/officeDocument/2006/relationships/image" Target="../media/image6.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png"/><Relationship Id="rId8"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8.png"/><Relationship Id="rId4"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2"/>
          <p:cNvSpPr txBox="1"/>
          <p:nvPr/>
        </p:nvSpPr>
        <p:spPr>
          <a:xfrm>
            <a:off x="2544850" y="2618300"/>
            <a:ext cx="8346900" cy="240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Muli"/>
                <a:ea typeface="Muli"/>
                <a:cs typeface="Muli"/>
                <a:sym typeface="Muli"/>
              </a:rPr>
              <a:t>Recibe una cálida:</a:t>
            </a:r>
            <a:endParaRPr sz="2000">
              <a:solidFill>
                <a:schemeClr val="dk1"/>
              </a:solidFill>
              <a:latin typeface="Muli"/>
              <a:ea typeface="Muli"/>
              <a:cs typeface="Muli"/>
              <a:sym typeface="Muli"/>
            </a:endParaRPr>
          </a:p>
          <a:p>
            <a:pPr indent="0" lvl="0" marL="0" rtl="0" algn="ctr">
              <a:spcBef>
                <a:spcPts val="0"/>
              </a:spcBef>
              <a:spcAft>
                <a:spcPts val="0"/>
              </a:spcAft>
              <a:buNone/>
            </a:pPr>
            <a:r>
              <a:rPr lang="en-US" sz="9600">
                <a:solidFill>
                  <a:schemeClr val="dk1"/>
                </a:solidFill>
                <a:latin typeface="Muli"/>
                <a:ea typeface="Muli"/>
                <a:cs typeface="Muli"/>
                <a:sym typeface="Muli"/>
              </a:rPr>
              <a:t>¡Bienvenida!</a:t>
            </a:r>
            <a:endParaRPr sz="2000">
              <a:solidFill>
                <a:schemeClr val="dk1"/>
              </a:solidFill>
              <a:latin typeface="Muli"/>
              <a:ea typeface="Muli"/>
              <a:cs typeface="Muli"/>
              <a:sym typeface="Muli"/>
            </a:endParaRPr>
          </a:p>
          <a:p>
            <a:pPr indent="0" lvl="0" marL="0" rtl="0" algn="ctr">
              <a:spcBef>
                <a:spcPts val="1000"/>
              </a:spcBef>
              <a:spcAft>
                <a:spcPts val="1000"/>
              </a:spcAft>
              <a:buNone/>
            </a:pPr>
            <a:r>
              <a:rPr lang="en-US" sz="2000">
                <a:solidFill>
                  <a:schemeClr val="dk1"/>
                </a:solidFill>
                <a:latin typeface="Muli"/>
                <a:ea typeface="Muli"/>
                <a:cs typeface="Muli"/>
                <a:sym typeface="Muli"/>
              </a:rPr>
              <a:t>Te estábamos esperando 😁</a:t>
            </a:r>
            <a:endParaRPr sz="2000">
              <a:solidFill>
                <a:schemeClr val="dk1"/>
              </a:solidFill>
              <a:latin typeface="Muli"/>
              <a:ea typeface="Muli"/>
              <a:cs typeface="Muli"/>
              <a:sym typeface="Muli"/>
            </a:endParaRPr>
          </a:p>
        </p:txBody>
      </p:sp>
      <p:cxnSp>
        <p:nvCxnSpPr>
          <p:cNvPr id="68" name="Google Shape;68;p12"/>
          <p:cNvCxnSpPr/>
          <p:nvPr/>
        </p:nvCxnSpPr>
        <p:spPr>
          <a:xfrm>
            <a:off x="3469475" y="4390375"/>
            <a:ext cx="6899400" cy="0"/>
          </a:xfrm>
          <a:prstGeom prst="straightConnector1">
            <a:avLst/>
          </a:prstGeom>
          <a:noFill/>
          <a:ln cap="flat" cmpd="sng" w="19050">
            <a:solidFill>
              <a:srgbClr val="5EBEEC"/>
            </a:solidFill>
            <a:prstDash val="solid"/>
            <a:round/>
            <a:headEnd len="med" w="med" type="none"/>
            <a:tailEnd len="med" w="med" type="none"/>
          </a:ln>
        </p:spPr>
      </p:cxnSp>
      <p:grpSp>
        <p:nvGrpSpPr>
          <p:cNvPr id="69" name="Google Shape;69;p12"/>
          <p:cNvGrpSpPr/>
          <p:nvPr/>
        </p:nvGrpSpPr>
        <p:grpSpPr>
          <a:xfrm>
            <a:off x="8842998" y="4707473"/>
            <a:ext cx="292645" cy="284928"/>
            <a:chOff x="2797873" y="624854"/>
            <a:chExt cx="193843" cy="193842"/>
          </a:xfrm>
        </p:grpSpPr>
        <p:sp>
          <p:nvSpPr>
            <p:cNvPr id="70" name="Google Shape;70;p12"/>
            <p:cNvSpPr/>
            <p:nvPr/>
          </p:nvSpPr>
          <p:spPr>
            <a:xfrm>
              <a:off x="2797873" y="705536"/>
              <a:ext cx="76151" cy="29532"/>
            </a:xfrm>
            <a:custGeom>
              <a:rect b="b" l="l" r="r" t="t"/>
              <a:pathLst>
                <a:path extrusionOk="0" h="29532" w="76151">
                  <a:moveTo>
                    <a:pt x="62592" y="1228"/>
                  </a:moveTo>
                  <a:lnTo>
                    <a:pt x="49898" y="909"/>
                  </a:lnTo>
                  <a:lnTo>
                    <a:pt x="37203" y="590"/>
                  </a:lnTo>
                  <a:lnTo>
                    <a:pt x="24507" y="273"/>
                  </a:lnTo>
                  <a:lnTo>
                    <a:pt x="13557" y="0"/>
                  </a:lnTo>
                  <a:lnTo>
                    <a:pt x="2737" y="4867"/>
                  </a:lnTo>
                  <a:lnTo>
                    <a:pt x="0" y="15666"/>
                  </a:lnTo>
                  <a:lnTo>
                    <a:pt x="5344" y="25566"/>
                  </a:lnTo>
                  <a:lnTo>
                    <a:pt x="13557" y="28300"/>
                  </a:lnTo>
                  <a:lnTo>
                    <a:pt x="26256" y="28619"/>
                  </a:lnTo>
                  <a:lnTo>
                    <a:pt x="38952" y="28938"/>
                  </a:lnTo>
                  <a:lnTo>
                    <a:pt x="51647" y="29257"/>
                  </a:lnTo>
                  <a:lnTo>
                    <a:pt x="62592" y="29532"/>
                  </a:lnTo>
                  <a:lnTo>
                    <a:pt x="73413" y="24663"/>
                  </a:lnTo>
                  <a:lnTo>
                    <a:pt x="76151" y="13864"/>
                  </a:lnTo>
                  <a:lnTo>
                    <a:pt x="70808" y="3963"/>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2"/>
            <p:cNvSpPr/>
            <p:nvPr/>
          </p:nvSpPr>
          <p:spPr>
            <a:xfrm>
              <a:off x="2915567" y="708484"/>
              <a:ext cx="76149" cy="29532"/>
            </a:xfrm>
            <a:custGeom>
              <a:rect b="b" l="l" r="r" t="t"/>
              <a:pathLst>
                <a:path extrusionOk="0" h="29532" w="76149">
                  <a:moveTo>
                    <a:pt x="62592" y="1228"/>
                  </a:moveTo>
                  <a:lnTo>
                    <a:pt x="49895" y="909"/>
                  </a:lnTo>
                  <a:lnTo>
                    <a:pt x="37198" y="590"/>
                  </a:lnTo>
                  <a:lnTo>
                    <a:pt x="24503" y="273"/>
                  </a:lnTo>
                  <a:lnTo>
                    <a:pt x="13557" y="0"/>
                  </a:lnTo>
                  <a:lnTo>
                    <a:pt x="2737" y="4867"/>
                  </a:lnTo>
                  <a:lnTo>
                    <a:pt x="0" y="15666"/>
                  </a:lnTo>
                  <a:lnTo>
                    <a:pt x="5342" y="25568"/>
                  </a:lnTo>
                  <a:lnTo>
                    <a:pt x="13557" y="28304"/>
                  </a:lnTo>
                  <a:lnTo>
                    <a:pt x="26252" y="28621"/>
                  </a:lnTo>
                  <a:lnTo>
                    <a:pt x="38947" y="28938"/>
                  </a:lnTo>
                  <a:lnTo>
                    <a:pt x="51644" y="29257"/>
                  </a:lnTo>
                  <a:lnTo>
                    <a:pt x="62592" y="29532"/>
                  </a:lnTo>
                  <a:lnTo>
                    <a:pt x="73413" y="24662"/>
                  </a:lnTo>
                  <a:lnTo>
                    <a:pt x="76149" y="13861"/>
                  </a:lnTo>
                  <a:lnTo>
                    <a:pt x="70804" y="3960"/>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2"/>
            <p:cNvSpPr/>
            <p:nvPr/>
          </p:nvSpPr>
          <p:spPr>
            <a:xfrm>
              <a:off x="2881505" y="624854"/>
              <a:ext cx="29532" cy="76151"/>
            </a:xfrm>
            <a:custGeom>
              <a:rect b="b" l="l" r="r" t="t"/>
              <a:pathLst>
                <a:path extrusionOk="0" h="76151" w="29532">
                  <a:moveTo>
                    <a:pt x="4867" y="73413"/>
                  </a:moveTo>
                  <a:lnTo>
                    <a:pt x="15666" y="76151"/>
                  </a:lnTo>
                  <a:lnTo>
                    <a:pt x="25568" y="70808"/>
                  </a:lnTo>
                  <a:lnTo>
                    <a:pt x="28304" y="62593"/>
                  </a:lnTo>
                  <a:lnTo>
                    <a:pt x="28622" y="49896"/>
                  </a:lnTo>
                  <a:lnTo>
                    <a:pt x="28940" y="37198"/>
                  </a:lnTo>
                  <a:lnTo>
                    <a:pt x="29259" y="24502"/>
                  </a:lnTo>
                  <a:lnTo>
                    <a:pt x="29532" y="13558"/>
                  </a:lnTo>
                  <a:lnTo>
                    <a:pt x="24660" y="2736"/>
                  </a:lnTo>
                  <a:lnTo>
                    <a:pt x="13860" y="0"/>
                  </a:lnTo>
                  <a:lnTo>
                    <a:pt x="3960" y="5346"/>
                  </a:lnTo>
                  <a:lnTo>
                    <a:pt x="1228" y="13558"/>
                  </a:lnTo>
                  <a:lnTo>
                    <a:pt x="910" y="26251"/>
                  </a:lnTo>
                  <a:lnTo>
                    <a:pt x="592" y="38947"/>
                  </a:lnTo>
                  <a:lnTo>
                    <a:pt x="273" y="51645"/>
                  </a:lnTo>
                  <a:lnTo>
                    <a:pt x="0" y="62593"/>
                  </a:lnTo>
                  <a:lnTo>
                    <a:pt x="4867" y="73413"/>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2"/>
            <p:cNvSpPr/>
            <p:nvPr/>
          </p:nvSpPr>
          <p:spPr>
            <a:xfrm>
              <a:off x="2878555" y="742544"/>
              <a:ext cx="29528" cy="76152"/>
            </a:xfrm>
            <a:custGeom>
              <a:rect b="b" l="l" r="r" t="t"/>
              <a:pathLst>
                <a:path extrusionOk="0" h="76152" w="29528">
                  <a:moveTo>
                    <a:pt x="28304" y="62594"/>
                  </a:moveTo>
                  <a:lnTo>
                    <a:pt x="28621" y="49898"/>
                  </a:lnTo>
                  <a:lnTo>
                    <a:pt x="28938" y="37202"/>
                  </a:lnTo>
                  <a:lnTo>
                    <a:pt x="29255" y="24506"/>
                  </a:lnTo>
                  <a:lnTo>
                    <a:pt x="29528" y="13555"/>
                  </a:lnTo>
                  <a:lnTo>
                    <a:pt x="24661" y="2736"/>
                  </a:lnTo>
                  <a:lnTo>
                    <a:pt x="13863" y="0"/>
                  </a:lnTo>
                  <a:lnTo>
                    <a:pt x="3963" y="5344"/>
                  </a:lnTo>
                  <a:lnTo>
                    <a:pt x="1228" y="13555"/>
                  </a:lnTo>
                  <a:lnTo>
                    <a:pt x="909" y="26251"/>
                  </a:lnTo>
                  <a:lnTo>
                    <a:pt x="590" y="38947"/>
                  </a:lnTo>
                  <a:lnTo>
                    <a:pt x="273" y="51643"/>
                  </a:lnTo>
                  <a:lnTo>
                    <a:pt x="0" y="62594"/>
                  </a:lnTo>
                  <a:lnTo>
                    <a:pt x="4870" y="73415"/>
                  </a:lnTo>
                  <a:lnTo>
                    <a:pt x="15671" y="76152"/>
                  </a:lnTo>
                  <a:lnTo>
                    <a:pt x="25572" y="70806"/>
                  </a:lnTo>
                  <a:lnTo>
                    <a:pt x="28304" y="62594"/>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4" name="Google Shape;74;p12"/>
          <p:cNvSpPr/>
          <p:nvPr/>
        </p:nvSpPr>
        <p:spPr>
          <a:xfrm>
            <a:off x="5074125" y="2313491"/>
            <a:ext cx="232813" cy="232813"/>
          </a:xfrm>
          <a:custGeom>
            <a:rect b="b" l="l" r="r" t="t"/>
            <a:pathLst>
              <a:path extrusionOk="0" h="232813" w="232813">
                <a:moveTo>
                  <a:pt x="912" y="131051"/>
                </a:moveTo>
                <a:lnTo>
                  <a:pt x="3575" y="145150"/>
                </a:lnTo>
                <a:lnTo>
                  <a:pt x="7879" y="158595"/>
                </a:lnTo>
                <a:lnTo>
                  <a:pt x="13714" y="171274"/>
                </a:lnTo>
                <a:lnTo>
                  <a:pt x="20970" y="183078"/>
                </a:lnTo>
                <a:lnTo>
                  <a:pt x="20423" y="127526"/>
                </a:lnTo>
                <a:lnTo>
                  <a:pt x="19788" y="116406"/>
                </a:lnTo>
                <a:lnTo>
                  <a:pt x="20884" y="101835"/>
                </a:lnTo>
                <a:lnTo>
                  <a:pt x="24066" y="87940"/>
                </a:lnTo>
                <a:lnTo>
                  <a:pt x="29172" y="74882"/>
                </a:lnTo>
                <a:lnTo>
                  <a:pt x="36042" y="62821"/>
                </a:lnTo>
                <a:lnTo>
                  <a:pt x="44515" y="51919"/>
                </a:lnTo>
                <a:lnTo>
                  <a:pt x="54430" y="42337"/>
                </a:lnTo>
                <a:lnTo>
                  <a:pt x="65626" y="34235"/>
                </a:lnTo>
                <a:lnTo>
                  <a:pt x="77942" y="27775"/>
                </a:lnTo>
                <a:lnTo>
                  <a:pt x="91217" y="23117"/>
                </a:lnTo>
                <a:lnTo>
                  <a:pt x="105290" y="20423"/>
                </a:lnTo>
                <a:lnTo>
                  <a:pt x="116406" y="19788"/>
                </a:lnTo>
                <a:lnTo>
                  <a:pt x="130978" y="20884"/>
                </a:lnTo>
                <a:lnTo>
                  <a:pt x="144874" y="24066"/>
                </a:lnTo>
                <a:lnTo>
                  <a:pt x="157933" y="29173"/>
                </a:lnTo>
                <a:lnTo>
                  <a:pt x="169994" y="36043"/>
                </a:lnTo>
                <a:lnTo>
                  <a:pt x="180895" y="44517"/>
                </a:lnTo>
                <a:lnTo>
                  <a:pt x="190477" y="54432"/>
                </a:lnTo>
                <a:lnTo>
                  <a:pt x="198579" y="65628"/>
                </a:lnTo>
                <a:lnTo>
                  <a:pt x="205038" y="77943"/>
                </a:lnTo>
                <a:lnTo>
                  <a:pt x="209696" y="91218"/>
                </a:lnTo>
                <a:lnTo>
                  <a:pt x="212390" y="105291"/>
                </a:lnTo>
                <a:lnTo>
                  <a:pt x="213025" y="116406"/>
                </a:lnTo>
                <a:lnTo>
                  <a:pt x="211929" y="130978"/>
                </a:lnTo>
                <a:lnTo>
                  <a:pt x="208747" y="144874"/>
                </a:lnTo>
                <a:lnTo>
                  <a:pt x="203641" y="157933"/>
                </a:lnTo>
                <a:lnTo>
                  <a:pt x="196771" y="169994"/>
                </a:lnTo>
                <a:lnTo>
                  <a:pt x="188298" y="180896"/>
                </a:lnTo>
                <a:lnTo>
                  <a:pt x="178384" y="190479"/>
                </a:lnTo>
                <a:lnTo>
                  <a:pt x="167189" y="198581"/>
                </a:lnTo>
                <a:lnTo>
                  <a:pt x="154873" y="205041"/>
                </a:lnTo>
                <a:lnTo>
                  <a:pt x="141599" y="209699"/>
                </a:lnTo>
                <a:lnTo>
                  <a:pt x="127525" y="212393"/>
                </a:lnTo>
                <a:lnTo>
                  <a:pt x="116406" y="213029"/>
                </a:lnTo>
                <a:lnTo>
                  <a:pt x="101835" y="211933"/>
                </a:lnTo>
                <a:lnTo>
                  <a:pt x="87939" y="208751"/>
                </a:lnTo>
                <a:lnTo>
                  <a:pt x="74881" y="203644"/>
                </a:lnTo>
                <a:lnTo>
                  <a:pt x="62820" y="196774"/>
                </a:lnTo>
                <a:lnTo>
                  <a:pt x="51918" y="188301"/>
                </a:lnTo>
                <a:lnTo>
                  <a:pt x="42336" y="178386"/>
                </a:lnTo>
                <a:lnTo>
                  <a:pt x="34235" y="167190"/>
                </a:lnTo>
                <a:lnTo>
                  <a:pt x="27775" y="154874"/>
                </a:lnTo>
                <a:lnTo>
                  <a:pt x="29537" y="193897"/>
                </a:lnTo>
                <a:lnTo>
                  <a:pt x="39305" y="203622"/>
                </a:lnTo>
                <a:lnTo>
                  <a:pt x="50163" y="212141"/>
                </a:lnTo>
                <a:lnTo>
                  <a:pt x="62002" y="219345"/>
                </a:lnTo>
                <a:lnTo>
                  <a:pt x="74712" y="225124"/>
                </a:lnTo>
                <a:lnTo>
                  <a:pt x="88182" y="229368"/>
                </a:lnTo>
                <a:lnTo>
                  <a:pt x="102303" y="231968"/>
                </a:lnTo>
                <a:lnTo>
                  <a:pt x="116406" y="232813"/>
                </a:lnTo>
                <a:lnTo>
                  <a:pt x="131049" y="231901"/>
                </a:lnTo>
                <a:lnTo>
                  <a:pt x="145148" y="229238"/>
                </a:lnTo>
                <a:lnTo>
                  <a:pt x="158591" y="224935"/>
                </a:lnTo>
                <a:lnTo>
                  <a:pt x="171270" y="219100"/>
                </a:lnTo>
                <a:lnTo>
                  <a:pt x="183075" y="211845"/>
                </a:lnTo>
                <a:lnTo>
                  <a:pt x="193894" y="203278"/>
                </a:lnTo>
                <a:lnTo>
                  <a:pt x="203619" y="193511"/>
                </a:lnTo>
                <a:lnTo>
                  <a:pt x="212138" y="182653"/>
                </a:lnTo>
                <a:lnTo>
                  <a:pt x="219343" y="170814"/>
                </a:lnTo>
                <a:lnTo>
                  <a:pt x="225123" y="158104"/>
                </a:lnTo>
                <a:lnTo>
                  <a:pt x="229368" y="144633"/>
                </a:lnTo>
                <a:lnTo>
                  <a:pt x="231967" y="130511"/>
                </a:lnTo>
                <a:lnTo>
                  <a:pt x="232813" y="116406"/>
                </a:lnTo>
                <a:lnTo>
                  <a:pt x="231901" y="101763"/>
                </a:lnTo>
                <a:lnTo>
                  <a:pt x="229238" y="87664"/>
                </a:lnTo>
                <a:lnTo>
                  <a:pt x="224933" y="74220"/>
                </a:lnTo>
                <a:lnTo>
                  <a:pt x="219098" y="61541"/>
                </a:lnTo>
                <a:lnTo>
                  <a:pt x="211842" y="49736"/>
                </a:lnTo>
                <a:lnTo>
                  <a:pt x="203275" y="38917"/>
                </a:lnTo>
                <a:lnTo>
                  <a:pt x="193508" y="29193"/>
                </a:lnTo>
                <a:lnTo>
                  <a:pt x="182649" y="20673"/>
                </a:lnTo>
                <a:lnTo>
                  <a:pt x="170810" y="13469"/>
                </a:lnTo>
                <a:lnTo>
                  <a:pt x="158101" y="7689"/>
                </a:lnTo>
                <a:lnTo>
                  <a:pt x="144630" y="3445"/>
                </a:lnTo>
                <a:lnTo>
                  <a:pt x="130510" y="845"/>
                </a:lnTo>
                <a:lnTo>
                  <a:pt x="116406" y="0"/>
                </a:lnTo>
                <a:lnTo>
                  <a:pt x="101763" y="912"/>
                </a:lnTo>
                <a:lnTo>
                  <a:pt x="87665" y="3575"/>
                </a:lnTo>
                <a:lnTo>
                  <a:pt x="74221" y="7879"/>
                </a:lnTo>
                <a:lnTo>
                  <a:pt x="61542" y="13714"/>
                </a:lnTo>
                <a:lnTo>
                  <a:pt x="49738" y="20969"/>
                </a:lnTo>
                <a:lnTo>
                  <a:pt x="38919" y="29536"/>
                </a:lnTo>
                <a:lnTo>
                  <a:pt x="29194" y="39303"/>
                </a:lnTo>
                <a:lnTo>
                  <a:pt x="20674" y="50162"/>
                </a:lnTo>
                <a:lnTo>
                  <a:pt x="13469" y="62001"/>
                </a:lnTo>
                <a:lnTo>
                  <a:pt x="7690" y="74710"/>
                </a:lnTo>
                <a:lnTo>
                  <a:pt x="3445" y="88181"/>
                </a:lnTo>
                <a:lnTo>
                  <a:pt x="845" y="102302"/>
                </a:lnTo>
                <a:lnTo>
                  <a:pt x="0" y="116406"/>
                </a:lnTo>
                <a:lnTo>
                  <a:pt x="912" y="131051"/>
                </a:lnTo>
                <a:close/>
              </a:path>
            </a:pathLst>
          </a:custGeom>
          <a:solidFill>
            <a:srgbClr val="52C0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2"/>
          <p:cNvSpPr/>
          <p:nvPr/>
        </p:nvSpPr>
        <p:spPr>
          <a:xfrm>
            <a:off x="914400" y="1599475"/>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nvSpPr>
        <p:spPr>
          <a:xfrm>
            <a:off x="1199025" y="1519675"/>
            <a:ext cx="214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Muli"/>
                <a:ea typeface="Muli"/>
                <a:cs typeface="Muli"/>
                <a:sym typeface="Muli"/>
              </a:rPr>
              <a:t>Clase grabada</a:t>
            </a:r>
            <a:endParaRPr sz="1100">
              <a:solidFill>
                <a:schemeClr val="dk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1"/>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1.</a:t>
            </a:r>
            <a:endParaRPr sz="2100">
              <a:solidFill>
                <a:schemeClr val="dk1"/>
              </a:solidFill>
            </a:endParaRPr>
          </a:p>
        </p:txBody>
      </p:sp>
      <p:sp>
        <p:nvSpPr>
          <p:cNvPr id="213" name="Google Shape;213;p21"/>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14" name="Google Shape;214;p21"/>
          <p:cNvSpPr txBox="1"/>
          <p:nvPr/>
        </p:nvSpPr>
        <p:spPr>
          <a:xfrm>
            <a:off x="5563978" y="285912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Funciones</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15" name="Google Shape;215;p21"/>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16" name="Google Shape;216;p21"/>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17" name="Google Shape;217;p21"/>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2"/>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Funciones</a:t>
            </a:r>
            <a:endParaRPr sz="4000">
              <a:solidFill>
                <a:schemeClr val="dk1"/>
              </a:solidFill>
              <a:latin typeface="Muli"/>
              <a:ea typeface="Muli"/>
              <a:cs typeface="Muli"/>
              <a:sym typeface="Muli"/>
            </a:endParaRPr>
          </a:p>
        </p:txBody>
      </p:sp>
      <p:sp>
        <p:nvSpPr>
          <p:cNvPr id="223" name="Google Shape;223;p22"/>
          <p:cNvSpPr txBox="1"/>
          <p:nvPr/>
        </p:nvSpPr>
        <p:spPr>
          <a:xfrm>
            <a:off x="914425" y="2029800"/>
            <a:ext cx="10608600" cy="462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es una función?</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Una función en programación es un </a:t>
            </a:r>
            <a:r>
              <a:rPr lang="en-US" sz="2000">
                <a:solidFill>
                  <a:schemeClr val="dk1"/>
                </a:solidFill>
                <a:latin typeface="Muli"/>
                <a:ea typeface="Muli"/>
                <a:cs typeface="Muli"/>
                <a:sym typeface="Muli"/>
              </a:rPr>
              <a:t>bloque de código reutilizable</a:t>
            </a:r>
            <a:r>
              <a:rPr lang="en-US" sz="2000">
                <a:solidFill>
                  <a:schemeClr val="dk1"/>
                </a:solidFill>
                <a:latin typeface="Muli"/>
                <a:ea typeface="Muli"/>
                <a:cs typeface="Muli"/>
                <a:sym typeface="Muli"/>
              </a:rPr>
              <a:t> que realiza una tarea específica. Funciona como una pequeña unidad de trabajo que acepta entradas (llamadas parámetros) y puede producir salidas (un valor de retorno). Las funciones permiten dividir un programa en partes más pequeñas y manejables, lo que facilita la comprensión, el mantenimiento y la reutilización del código.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Una función es un subprograma que tiene 3 componentes importantes:</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Los </a:t>
            </a:r>
            <a:r>
              <a:rPr lang="en-US" sz="2000">
                <a:solidFill>
                  <a:schemeClr val="dk1"/>
                </a:solidFill>
                <a:latin typeface="Muli"/>
                <a:ea typeface="Muli"/>
                <a:cs typeface="Muli"/>
                <a:sym typeface="Muli"/>
              </a:rPr>
              <a:t>parámetros</a:t>
            </a:r>
            <a:r>
              <a:rPr lang="en-US" sz="2000">
                <a:solidFill>
                  <a:schemeClr val="dk1"/>
                </a:solidFill>
                <a:latin typeface="Muli"/>
                <a:ea typeface="Muli"/>
                <a:cs typeface="Muli"/>
                <a:sym typeface="Muli"/>
              </a:rPr>
              <a:t> son los valores que recibe la función como entrada;</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El </a:t>
            </a:r>
            <a:r>
              <a:rPr lang="en-US" sz="2000">
                <a:solidFill>
                  <a:schemeClr val="dk1"/>
                </a:solidFill>
                <a:latin typeface="Muli"/>
                <a:ea typeface="Muli"/>
                <a:cs typeface="Muli"/>
                <a:sym typeface="Muli"/>
              </a:rPr>
              <a:t>bloque de código</a:t>
            </a:r>
            <a:r>
              <a:rPr lang="en-US" sz="2000">
                <a:solidFill>
                  <a:schemeClr val="dk1"/>
                </a:solidFill>
                <a:latin typeface="Muli"/>
                <a:ea typeface="Muli"/>
                <a:cs typeface="Muli"/>
                <a:sym typeface="Muli"/>
              </a:rPr>
              <a:t> son las operaciones que hace la función;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El resultado (o </a:t>
            </a:r>
            <a:r>
              <a:rPr lang="en-US" sz="2000">
                <a:solidFill>
                  <a:schemeClr val="dk1"/>
                </a:solidFill>
                <a:latin typeface="Muli"/>
                <a:ea typeface="Muli"/>
                <a:cs typeface="Muli"/>
                <a:sym typeface="Muli"/>
              </a:rPr>
              <a:t>valor de retorno</a:t>
            </a:r>
            <a:r>
              <a:rPr lang="en-US" sz="2000">
                <a:solidFill>
                  <a:schemeClr val="dk1"/>
                </a:solidFill>
                <a:latin typeface="Muli"/>
                <a:ea typeface="Muli"/>
                <a:cs typeface="Muli"/>
                <a:sym typeface="Muli"/>
              </a:rPr>
              <a:t>) es el valor final que entrega la función.</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3"/>
          <p:cNvSpPr txBox="1"/>
          <p:nvPr/>
        </p:nvSpPr>
        <p:spPr>
          <a:xfrm>
            <a:off x="914400" y="1766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Funciones</a:t>
            </a:r>
            <a:endParaRPr sz="4000">
              <a:solidFill>
                <a:schemeClr val="dk1"/>
              </a:solidFill>
              <a:latin typeface="Muli"/>
              <a:ea typeface="Muli"/>
              <a:cs typeface="Muli"/>
              <a:sym typeface="Muli"/>
            </a:endParaRPr>
          </a:p>
        </p:txBody>
      </p:sp>
      <p:sp>
        <p:nvSpPr>
          <p:cNvPr id="229" name="Google Shape;229;p23"/>
          <p:cNvSpPr txBox="1"/>
          <p:nvPr/>
        </p:nvSpPr>
        <p:spPr>
          <a:xfrm>
            <a:off x="914400" y="1173750"/>
            <a:ext cx="10608600" cy="462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¿Cómo se declara una función?:</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Al definir una función, establecemos su firma, que incluye el </a:t>
            </a:r>
            <a:r>
              <a:rPr lang="en-US" sz="2000">
                <a:solidFill>
                  <a:schemeClr val="dk1"/>
                </a:solidFill>
                <a:latin typeface="Muli"/>
                <a:ea typeface="Muli"/>
                <a:cs typeface="Muli"/>
                <a:sym typeface="Muli"/>
              </a:rPr>
              <a:t>tipo de datos que retorna</a:t>
            </a:r>
            <a:r>
              <a:rPr lang="en-US" sz="2000">
                <a:solidFill>
                  <a:schemeClr val="dk1"/>
                </a:solidFill>
                <a:latin typeface="Muli"/>
                <a:ea typeface="Muli"/>
                <a:cs typeface="Muli"/>
                <a:sym typeface="Muli"/>
              </a:rPr>
              <a:t> la función y los</a:t>
            </a:r>
            <a:r>
              <a:rPr lang="en-US" sz="2000">
                <a:solidFill>
                  <a:schemeClr val="dk1"/>
                </a:solidFill>
                <a:latin typeface="Muli"/>
                <a:ea typeface="Muli"/>
                <a:cs typeface="Muli"/>
                <a:sym typeface="Muli"/>
              </a:rPr>
              <a:t> tipos y nombres de los parámetros</a:t>
            </a:r>
            <a:r>
              <a:rPr lang="en-US" sz="2000">
                <a:solidFill>
                  <a:schemeClr val="dk1"/>
                </a:solidFill>
                <a:latin typeface="Muli"/>
                <a:ea typeface="Muli"/>
                <a:cs typeface="Muli"/>
                <a:sym typeface="Muli"/>
              </a:rPr>
              <a:t> que acepta. Los parámetros son variables locales que </a:t>
            </a:r>
            <a:r>
              <a:rPr lang="en-US" sz="2000">
                <a:solidFill>
                  <a:schemeClr val="dk1"/>
                </a:solidFill>
                <a:latin typeface="Muli"/>
                <a:ea typeface="Muli"/>
                <a:cs typeface="Muli"/>
                <a:sym typeface="Muli"/>
              </a:rPr>
              <a:t>reciben valores cuando se llama a la función</a:t>
            </a:r>
            <a:r>
              <a:rPr lang="en-US" sz="2000">
                <a:solidFill>
                  <a:schemeClr val="dk1"/>
                </a:solidFill>
                <a:latin typeface="Muli"/>
                <a:ea typeface="Muli"/>
                <a:cs typeface="Muli"/>
                <a:sym typeface="Muli"/>
              </a:rPr>
              <a:t>, y estos valores se utilizan dentro del bloque de código para realizar operaciones.</a:t>
            </a:r>
            <a:endParaRPr sz="2000">
              <a:solidFill>
                <a:schemeClr val="dk1"/>
              </a:solidFill>
              <a:latin typeface="Muli"/>
              <a:ea typeface="Muli"/>
              <a:cs typeface="Muli"/>
              <a:sym typeface="Muli"/>
            </a:endParaRPr>
          </a:p>
          <a:p>
            <a:pPr indent="0" lvl="0" marL="457200" rtl="0" algn="l">
              <a:spcBef>
                <a:spcPts val="0"/>
              </a:spcBef>
              <a:spcAft>
                <a:spcPts val="0"/>
              </a:spcAft>
              <a:buNone/>
            </a:pPr>
            <a:r>
              <a:t/>
            </a:r>
            <a:endParaRPr sz="2000">
              <a:solidFill>
                <a:schemeClr val="dk1"/>
              </a:solidFill>
              <a:latin typeface="Muli"/>
              <a:ea typeface="Muli"/>
              <a:cs typeface="Muli"/>
              <a:sym typeface="Muli"/>
            </a:endParaRPr>
          </a:p>
          <a:p>
            <a:pPr indent="0" lvl="0" marL="45720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a:t>
            </a:r>
            <a:r>
              <a:rPr lang="en-US" sz="2000">
                <a:solidFill>
                  <a:schemeClr val="dk1"/>
                </a:solidFill>
                <a:latin typeface="Muli"/>
                <a:ea typeface="Muli"/>
                <a:cs typeface="Muli"/>
                <a:sym typeface="Muli"/>
              </a:rPr>
              <a:t>acceso</a:t>
            </a:r>
            <a:r>
              <a:rPr lang="en-US" sz="2000">
                <a:solidFill>
                  <a:schemeClr val="dk1"/>
                </a:solidFill>
                <a:latin typeface="Muli"/>
                <a:ea typeface="Muli"/>
                <a:cs typeface="Muli"/>
                <a:sym typeface="Muli"/>
              </a:rPr>
              <a:t>][</a:t>
            </a:r>
            <a:r>
              <a:rPr lang="en-US" sz="2000">
                <a:solidFill>
                  <a:schemeClr val="dk1"/>
                </a:solidFill>
                <a:latin typeface="Muli"/>
                <a:ea typeface="Muli"/>
                <a:cs typeface="Muli"/>
                <a:sym typeface="Muli"/>
              </a:rPr>
              <a:t>modificador</a:t>
            </a:r>
            <a:r>
              <a:rPr lang="en-US" sz="2000">
                <a:solidFill>
                  <a:schemeClr val="dk1"/>
                </a:solidFill>
                <a:latin typeface="Muli"/>
                <a:ea typeface="Muli"/>
                <a:cs typeface="Muli"/>
                <a:sym typeface="Muli"/>
              </a:rPr>
              <a:t>][</a:t>
            </a:r>
            <a:r>
              <a:rPr lang="en-US" sz="2000">
                <a:solidFill>
                  <a:schemeClr val="dk1"/>
                </a:solidFill>
                <a:latin typeface="Muli"/>
                <a:ea typeface="Muli"/>
                <a:cs typeface="Muli"/>
                <a:sym typeface="Muli"/>
              </a:rPr>
              <a:t>tipo</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nombreFuncion</a:t>
            </a:r>
            <a:r>
              <a:rPr lang="en-US" sz="2000">
                <a:solidFill>
                  <a:schemeClr val="dk1"/>
                </a:solidFill>
                <a:latin typeface="Muli"/>
                <a:ea typeface="Muli"/>
                <a:cs typeface="Muli"/>
                <a:sym typeface="Muli"/>
              </a:rPr>
              <a:t>(parametro1, parametro2,...){</a:t>
            </a:r>
            <a:endParaRPr sz="2000">
              <a:solidFill>
                <a:schemeClr val="dk1"/>
              </a:solidFill>
              <a:latin typeface="Muli"/>
              <a:ea typeface="Muli"/>
              <a:cs typeface="Muli"/>
              <a:sym typeface="Muli"/>
            </a:endParaRPr>
          </a:p>
          <a:p>
            <a:pPr indent="0" lvl="0" marL="45720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//Bloque de instrucciones	</a:t>
            </a:r>
            <a:endParaRPr sz="2000">
              <a:solidFill>
                <a:schemeClr val="dk1"/>
              </a:solidFill>
              <a:latin typeface="Muli"/>
              <a:ea typeface="Muli"/>
              <a:cs typeface="Muli"/>
              <a:sym typeface="Muli"/>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45720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return </a:t>
            </a:r>
            <a:r>
              <a:rPr lang="en-US" sz="2000">
                <a:solidFill>
                  <a:schemeClr val="dk1"/>
                </a:solidFill>
                <a:latin typeface="Muli"/>
                <a:ea typeface="Muli"/>
                <a:cs typeface="Muli"/>
                <a:sym typeface="Muli"/>
              </a:rPr>
              <a:t>valor; } </a:t>
            </a:r>
            <a:endParaRPr sz="2000">
              <a:solidFill>
                <a:schemeClr val="dk1"/>
              </a:solidFill>
              <a:latin typeface="Muli"/>
              <a:ea typeface="Muli"/>
              <a:cs typeface="Muli"/>
              <a:sym typeface="Muli"/>
            </a:endParaRPr>
          </a:p>
          <a:p>
            <a:pPr indent="0" lvl="0" marL="457200" rtl="0" algn="l">
              <a:spcBef>
                <a:spcPts val="0"/>
              </a:spcBef>
              <a:spcAft>
                <a:spcPts val="0"/>
              </a:spcAft>
              <a:buClr>
                <a:srgbClr val="000000"/>
              </a:buClr>
              <a:buSzPts val="1100"/>
              <a:buFont typeface="Arial"/>
              <a:buNone/>
            </a:pPr>
            <a:r>
              <a:t/>
            </a:r>
            <a:endParaRPr sz="2000">
              <a:solidFill>
                <a:schemeClr val="dk1"/>
              </a:solidFill>
              <a:latin typeface="Muli"/>
              <a:ea typeface="Muli"/>
              <a:cs typeface="Muli"/>
              <a:sym typeface="Muli"/>
            </a:endParaRPr>
          </a:p>
          <a:p>
            <a:pPr indent="0" lvl="0" marL="45720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Es posible tener funciones con 0 o más argumentos y pueden estar definidas por el propio usuario o, en muchas ocasiones, ser funciones definidas por el propio compilador.</a:t>
            </a:r>
            <a:endParaRPr sz="2000">
              <a:solidFill>
                <a:schemeClr val="dk1"/>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4"/>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Funciones</a:t>
            </a:r>
            <a:endParaRPr sz="4000">
              <a:solidFill>
                <a:schemeClr val="dk1"/>
              </a:solidFill>
              <a:latin typeface="Muli"/>
              <a:ea typeface="Muli"/>
              <a:cs typeface="Muli"/>
              <a:sym typeface="Muli"/>
            </a:endParaRPr>
          </a:p>
        </p:txBody>
      </p:sp>
      <p:sp>
        <p:nvSpPr>
          <p:cNvPr id="235" name="Google Shape;235;p24"/>
          <p:cNvSpPr txBox="1"/>
          <p:nvPr/>
        </p:nvSpPr>
        <p:spPr>
          <a:xfrm>
            <a:off x="914425" y="2106000"/>
            <a:ext cx="11401500" cy="308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¿Cómo se invoca una función?:</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Una función definida por el usuario se invoca haciendo referencia a su nombre. En Java:</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nombreFuncion (lista de parámetros reales o actuales)</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La sentencia </a:t>
            </a:r>
            <a:r>
              <a:rPr lang="en-US" sz="2000">
                <a:solidFill>
                  <a:schemeClr val="dk1"/>
                </a:solidFill>
                <a:latin typeface="Muli"/>
                <a:ea typeface="Muli"/>
                <a:cs typeface="Muli"/>
                <a:sym typeface="Muli"/>
              </a:rPr>
              <a:t>nombreFuncion </a:t>
            </a:r>
            <a:r>
              <a:rPr lang="en-US" sz="2000">
                <a:solidFill>
                  <a:schemeClr val="dk1"/>
                </a:solidFill>
                <a:latin typeface="Muli"/>
                <a:ea typeface="Muli"/>
                <a:cs typeface="Muli"/>
                <a:sym typeface="Muli"/>
              </a:rPr>
              <a:t>acompañada de los </a:t>
            </a:r>
            <a:r>
              <a:rPr lang="en-US" sz="2000">
                <a:solidFill>
                  <a:schemeClr val="dk1"/>
                </a:solidFill>
                <a:latin typeface="Muli"/>
                <a:ea typeface="Muli"/>
                <a:cs typeface="Muli"/>
                <a:sym typeface="Muli"/>
              </a:rPr>
              <a:t>parámetros </a:t>
            </a:r>
            <a:r>
              <a:rPr lang="en-US" sz="2000">
                <a:solidFill>
                  <a:schemeClr val="dk1"/>
                </a:solidFill>
                <a:latin typeface="Muli"/>
                <a:ea typeface="Muli"/>
                <a:cs typeface="Muli"/>
                <a:sym typeface="Muli"/>
              </a:rPr>
              <a:t>es la que inicia la ejecución de la función. El control de ejecución lo toma la función, ejecuta secuencialmente cada una de sus sentencias, y cuando termina de ejecutarse, le devuelve el control al programa llamador</a:t>
            </a:r>
            <a:endParaRPr sz="2000">
              <a:solidFill>
                <a:schemeClr val="dk1"/>
              </a:solidFill>
              <a:latin typeface="Muli"/>
              <a:ea typeface="Muli"/>
              <a:cs typeface="Muli"/>
              <a:sym typeface="Mul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25"/>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Funciones</a:t>
            </a:r>
            <a:endParaRPr sz="4000">
              <a:solidFill>
                <a:schemeClr val="dk1"/>
              </a:solidFill>
              <a:latin typeface="Muli"/>
              <a:ea typeface="Muli"/>
              <a:cs typeface="Muli"/>
              <a:sym typeface="Muli"/>
            </a:endParaRPr>
          </a:p>
        </p:txBody>
      </p:sp>
      <p:sp>
        <p:nvSpPr>
          <p:cNvPr id="241" name="Google Shape;241;p25"/>
          <p:cNvSpPr txBox="1"/>
          <p:nvPr/>
        </p:nvSpPr>
        <p:spPr>
          <a:xfrm>
            <a:off x="914425" y="2106000"/>
            <a:ext cx="9670500" cy="35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Una llamada a una función implica los siguientes pasos:</a:t>
            </a:r>
            <a:endParaRPr sz="2000">
              <a:latin typeface="Muli"/>
              <a:ea typeface="Muli"/>
              <a:cs typeface="Muli"/>
              <a:sym typeface="Muli"/>
            </a:endParaRPr>
          </a:p>
          <a:p>
            <a:pPr indent="0" lvl="0" marL="0" rtl="0" algn="l">
              <a:spcBef>
                <a:spcPts val="1000"/>
              </a:spcBef>
              <a:spcAft>
                <a:spcPts val="0"/>
              </a:spcAft>
              <a:buNone/>
            </a:pPr>
            <a:r>
              <a:t/>
            </a:r>
            <a:endParaRPr sz="2000">
              <a:latin typeface="Muli"/>
              <a:ea typeface="Muli"/>
              <a:cs typeface="Muli"/>
              <a:sym typeface="Muli"/>
            </a:endParaRPr>
          </a:p>
          <a:p>
            <a:pPr indent="-355600" lvl="0" marL="457200" rtl="0" algn="l">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A cada parámetro formal se le asigna el valor original de su correspondiente parámetro actual.</a:t>
            </a:r>
            <a:endParaRPr sz="2000">
              <a:solidFill>
                <a:schemeClr val="dk1"/>
              </a:solidFill>
              <a:latin typeface="Muli"/>
              <a:ea typeface="Muli"/>
              <a:cs typeface="Muli"/>
              <a:sym typeface="Muli"/>
            </a:endParaRPr>
          </a:p>
          <a:p>
            <a:pPr indent="0" lvl="0" marL="45720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Se ejecuta el cuerpo de acciones de la función.</a:t>
            </a:r>
            <a:endParaRPr sz="2000">
              <a:solidFill>
                <a:schemeClr val="dk1"/>
              </a:solidFill>
              <a:latin typeface="Muli"/>
              <a:ea typeface="Muli"/>
              <a:cs typeface="Muli"/>
              <a:sym typeface="Muli"/>
            </a:endParaRPr>
          </a:p>
          <a:p>
            <a:pPr indent="0" lvl="0" marL="45720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Se devuelve el valor de la función al nombre de la función y se retorna al punto de llamada.</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26"/>
          <p:cNvSpPr txBox="1"/>
          <p:nvPr/>
        </p:nvSpPr>
        <p:spPr>
          <a:xfrm>
            <a:off x="914400" y="2528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Funciones</a:t>
            </a:r>
            <a:endParaRPr sz="4000">
              <a:solidFill>
                <a:schemeClr val="dk1"/>
              </a:solidFill>
              <a:latin typeface="Muli"/>
              <a:ea typeface="Muli"/>
              <a:cs typeface="Muli"/>
              <a:sym typeface="Muli"/>
            </a:endParaRPr>
          </a:p>
        </p:txBody>
      </p:sp>
      <p:sp>
        <p:nvSpPr>
          <p:cNvPr id="247" name="Google Shape;247;p26"/>
          <p:cNvSpPr txBox="1"/>
          <p:nvPr/>
        </p:nvSpPr>
        <p:spPr>
          <a:xfrm>
            <a:off x="914400" y="1255350"/>
            <a:ext cx="1140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US" sz="2000">
                <a:solidFill>
                  <a:schemeClr val="dk1"/>
                </a:solidFill>
                <a:latin typeface="Muli"/>
                <a:ea typeface="Muli"/>
                <a:cs typeface="Muli"/>
                <a:sym typeface="Muli"/>
              </a:rPr>
              <a:t>Una llamada a una función implica los siguientes pasos:</a:t>
            </a:r>
            <a:endParaRPr sz="2000">
              <a:solidFill>
                <a:schemeClr val="dk1"/>
              </a:solidFill>
              <a:latin typeface="Muli"/>
              <a:ea typeface="Muli"/>
              <a:cs typeface="Muli"/>
              <a:sym typeface="Muli"/>
            </a:endParaRPr>
          </a:p>
        </p:txBody>
      </p:sp>
      <p:pic>
        <p:nvPicPr>
          <p:cNvPr id="248" name="Google Shape;248;p26"/>
          <p:cNvPicPr preferRelativeResize="0"/>
          <p:nvPr/>
        </p:nvPicPr>
        <p:blipFill>
          <a:blip r:embed="rId4">
            <a:alphaModFix/>
          </a:blip>
          <a:stretch>
            <a:fillRect/>
          </a:stretch>
        </p:blipFill>
        <p:spPr>
          <a:xfrm>
            <a:off x="2848600" y="1877050"/>
            <a:ext cx="7043101" cy="410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27"/>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Funciones</a:t>
            </a:r>
            <a:endParaRPr sz="4000">
              <a:solidFill>
                <a:schemeClr val="dk1"/>
              </a:solidFill>
              <a:latin typeface="Muli"/>
              <a:ea typeface="Muli"/>
              <a:cs typeface="Muli"/>
              <a:sym typeface="Muli"/>
            </a:endParaRPr>
          </a:p>
        </p:txBody>
      </p:sp>
      <p:sp>
        <p:nvSpPr>
          <p:cNvPr id="254" name="Google Shape;254;p27"/>
          <p:cNvSpPr txBox="1"/>
          <p:nvPr/>
        </p:nvSpPr>
        <p:spPr>
          <a:xfrm>
            <a:off x="914400" y="2008800"/>
            <a:ext cx="11401500" cy="346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Consejos acerca de return:</a:t>
            </a:r>
            <a:endParaRPr sz="2000">
              <a:solidFill>
                <a:schemeClr val="dk1"/>
              </a:solidFill>
              <a:latin typeface="Muli"/>
              <a:ea typeface="Muli"/>
              <a:cs typeface="Muli"/>
              <a:sym typeface="Muli"/>
            </a:endParaRPr>
          </a:p>
          <a:p>
            <a:pPr indent="0" lvl="0" marL="0" rtl="0" algn="l">
              <a:spcBef>
                <a:spcPts val="1000"/>
              </a:spcBef>
              <a:spcAft>
                <a:spcPts val="0"/>
              </a:spcAft>
              <a:buNone/>
            </a:pPr>
            <a:r>
              <a:t/>
            </a:r>
            <a:endParaRPr sz="2000">
              <a:solidFill>
                <a:schemeClr val="dk1"/>
              </a:solidFill>
              <a:latin typeface="Muli"/>
              <a:ea typeface="Muli"/>
              <a:cs typeface="Muli"/>
              <a:sym typeface="Muli"/>
            </a:endParaRPr>
          </a:p>
          <a:p>
            <a:pPr indent="-355600" lvl="0" marL="457200" rtl="0" algn="l">
              <a:spcBef>
                <a:spcPts val="1000"/>
              </a:spcBef>
              <a:spcAft>
                <a:spcPts val="0"/>
              </a:spcAft>
              <a:buClr>
                <a:schemeClr val="dk1"/>
              </a:buClr>
              <a:buSzPts val="2000"/>
              <a:buFont typeface="Muli"/>
              <a:buChar char="●"/>
            </a:pPr>
            <a:r>
              <a:rPr lang="en-US" sz="2000">
                <a:solidFill>
                  <a:schemeClr val="dk1"/>
                </a:solidFill>
                <a:latin typeface="Muli"/>
                <a:ea typeface="Muli"/>
                <a:cs typeface="Muli"/>
                <a:sym typeface="Muli"/>
              </a:rPr>
              <a:t>Cualquier instrucción que se encuentre después de la ejecución de return </a:t>
            </a:r>
            <a:r>
              <a:rPr lang="en-US" sz="2000">
                <a:solidFill>
                  <a:schemeClr val="dk1"/>
                </a:solidFill>
                <a:latin typeface="Muli"/>
                <a:ea typeface="Muli"/>
                <a:cs typeface="Muli"/>
                <a:sym typeface="Muli"/>
              </a:rPr>
              <a:t>NO </a:t>
            </a:r>
            <a:r>
              <a:rPr lang="en-US" sz="2000">
                <a:solidFill>
                  <a:schemeClr val="dk1"/>
                </a:solidFill>
                <a:latin typeface="Muli"/>
                <a:ea typeface="Muli"/>
                <a:cs typeface="Muli"/>
                <a:sym typeface="Muli"/>
              </a:rPr>
              <a:t>será ejecutada. Es común encontrar funciones con múltiples sentencias return al interior de condicionales, pero una vez que el código ejecuta una sentencia return lo que haya de allí hacia abajo no se ejecutará.</a:t>
            </a:r>
            <a:endParaRPr sz="2000">
              <a:solidFill>
                <a:schemeClr val="dk1"/>
              </a:solidFill>
              <a:latin typeface="Muli"/>
              <a:ea typeface="Muli"/>
              <a:cs typeface="Muli"/>
              <a:sym typeface="Muli"/>
            </a:endParaRPr>
          </a:p>
          <a:p>
            <a:pPr indent="0" lvl="0" marL="457200" rtl="0" algn="l">
              <a:spcBef>
                <a:spcPts val="1000"/>
              </a:spcBef>
              <a:spcAft>
                <a:spcPts val="0"/>
              </a:spcAft>
              <a:buNone/>
            </a:pPr>
            <a:r>
              <a:t/>
            </a:r>
            <a:endParaRPr sz="2000">
              <a:solidFill>
                <a:schemeClr val="dk1"/>
              </a:solidFill>
              <a:latin typeface="Muli"/>
              <a:ea typeface="Muli"/>
              <a:cs typeface="Muli"/>
              <a:sym typeface="Muli"/>
            </a:endParaRPr>
          </a:p>
          <a:p>
            <a:pPr indent="-355600" lvl="0" marL="457200" rtl="0" algn="l">
              <a:spcBef>
                <a:spcPts val="1000"/>
              </a:spcBef>
              <a:spcAft>
                <a:spcPts val="0"/>
              </a:spcAft>
              <a:buClr>
                <a:schemeClr val="dk1"/>
              </a:buClr>
              <a:buSzPts val="2000"/>
              <a:buFont typeface="Muli"/>
              <a:buChar char="●"/>
            </a:pPr>
            <a:r>
              <a:rPr lang="en-US" sz="2000">
                <a:solidFill>
                  <a:schemeClr val="dk1"/>
                </a:solidFill>
                <a:latin typeface="Muli"/>
                <a:ea typeface="Muli"/>
                <a:cs typeface="Muli"/>
                <a:sym typeface="Muli"/>
              </a:rPr>
              <a:t>El tipo de valor que se retorna en una función debe coincidir con el del tipo declarado a la función, es decir, si la función se declara int, el valor retornado debe ser un número entero.</a:t>
            </a:r>
            <a:endParaRPr sz="2000">
              <a:solidFill>
                <a:schemeClr val="dk1"/>
              </a:solidFill>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28"/>
          <p:cNvSpPr txBox="1"/>
          <p:nvPr/>
        </p:nvSpPr>
        <p:spPr>
          <a:xfrm>
            <a:off x="2334650" y="2038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60" name="Google Shape;260;p28"/>
          <p:cNvSpPr txBox="1"/>
          <p:nvPr/>
        </p:nvSpPr>
        <p:spPr>
          <a:xfrm>
            <a:off x="2407300" y="8616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61" name="Google Shape;261;p28"/>
          <p:cNvSpPr txBox="1"/>
          <p:nvPr/>
        </p:nvSpPr>
        <p:spPr>
          <a:xfrm>
            <a:off x="861950" y="1899200"/>
            <a:ext cx="10777800" cy="498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Creando una función en Java</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1000"/>
              </a:spcBef>
              <a:spcAft>
                <a:spcPts val="0"/>
              </a:spcAft>
              <a:buNone/>
            </a:pPr>
            <a:r>
              <a:rPr i="1" lang="en-US" sz="3000">
                <a:solidFill>
                  <a:schemeClr val="dk1"/>
                </a:solidFill>
                <a:latin typeface="Calibri"/>
                <a:ea typeface="Calibri"/>
                <a:cs typeface="Calibri"/>
                <a:sym typeface="Calibri"/>
              </a:rPr>
              <a:t>Vamos a crear un algoritmo que a través de una función convierta una cantidad de euros introducida por teclado a otra moneda, estas pueden ser a dólares, yenes o libras. La función tendrá como parámetros, la cantidad de euros y la moneda a convertir (cadena).</a:t>
            </a:r>
            <a:endParaRPr i="1" sz="3000">
              <a:solidFill>
                <a:schemeClr val="dk1"/>
              </a:solidFill>
              <a:latin typeface="Calibri"/>
              <a:ea typeface="Calibri"/>
              <a:cs typeface="Calibri"/>
              <a:sym typeface="Calibri"/>
            </a:endParaRPr>
          </a:p>
          <a:p>
            <a:pPr indent="457200" lvl="0" marL="1828800" rtl="0" algn="l">
              <a:spcBef>
                <a:spcPts val="1000"/>
              </a:spcBef>
              <a:spcAft>
                <a:spcPts val="0"/>
              </a:spcAft>
              <a:buClr>
                <a:schemeClr val="dk1"/>
              </a:buClr>
              <a:buSzPts val="1100"/>
              <a:buFont typeface="Arial"/>
              <a:buNone/>
            </a:pPr>
            <a:r>
              <a:rPr i="1" lang="en-US" sz="3000">
                <a:solidFill>
                  <a:schemeClr val="dk1"/>
                </a:solidFill>
                <a:latin typeface="Calibri"/>
                <a:ea typeface="Calibri"/>
                <a:cs typeface="Calibri"/>
                <a:sym typeface="Calibri"/>
              </a:rPr>
              <a:t>El cambio de divisas es:</a:t>
            </a:r>
            <a:endParaRPr i="1" sz="3000">
              <a:solidFill>
                <a:schemeClr val="dk1"/>
              </a:solidFill>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i="1" lang="en-US" sz="3000">
                <a:solidFill>
                  <a:schemeClr val="dk1"/>
                </a:solidFill>
                <a:latin typeface="Calibri"/>
                <a:ea typeface="Calibri"/>
                <a:cs typeface="Calibri"/>
                <a:sym typeface="Calibri"/>
              </a:rPr>
              <a:t> 					* 0.86 libras es un 1 €</a:t>
            </a:r>
            <a:endParaRPr i="1" sz="3000">
              <a:solidFill>
                <a:schemeClr val="dk1"/>
              </a:solidFill>
              <a:latin typeface="Calibri"/>
              <a:ea typeface="Calibri"/>
              <a:cs typeface="Calibri"/>
              <a:sym typeface="Calibri"/>
            </a:endParaRPr>
          </a:p>
          <a:p>
            <a:pPr indent="0" lvl="0" marL="0" rtl="0" algn="l">
              <a:spcBef>
                <a:spcPts val="1000"/>
              </a:spcBef>
              <a:spcAft>
                <a:spcPts val="0"/>
              </a:spcAft>
              <a:buNone/>
            </a:pPr>
            <a:r>
              <a:rPr i="1" lang="en-US" sz="3000">
                <a:solidFill>
                  <a:schemeClr val="dk1"/>
                </a:solidFill>
                <a:latin typeface="Calibri"/>
                <a:ea typeface="Calibri"/>
                <a:cs typeface="Calibri"/>
                <a:sym typeface="Calibri"/>
              </a:rPr>
              <a:t>                          * 1.28611 $ es un 1 € </a:t>
            </a:r>
            <a:endParaRPr i="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                         * 129.852 yenes es un 1 €</a:t>
            </a:r>
            <a:endParaRPr i="1" sz="3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29"/>
          <p:cNvSpPr txBox="1"/>
          <p:nvPr/>
        </p:nvSpPr>
        <p:spPr>
          <a:xfrm>
            <a:off x="2509700" y="24762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67" name="Google Shape;267;p29"/>
          <p:cNvSpPr txBox="1"/>
          <p:nvPr/>
        </p:nvSpPr>
        <p:spPr>
          <a:xfrm>
            <a:off x="2582350" y="9054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68" name="Google Shape;268;p29"/>
          <p:cNvSpPr txBox="1"/>
          <p:nvPr/>
        </p:nvSpPr>
        <p:spPr>
          <a:xfrm>
            <a:off x="987050" y="2980188"/>
            <a:ext cx="10877700" cy="29553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alibri"/>
              <a:buAutoNum type="arabicPeriod"/>
            </a:pPr>
            <a:r>
              <a:rPr i="1" lang="en-US" sz="3000">
                <a:latin typeface="Calibri"/>
                <a:ea typeface="Calibri"/>
                <a:cs typeface="Calibri"/>
                <a:sym typeface="Calibri"/>
              </a:rPr>
              <a:t>Primero debes crear el algoritmo y pedirle al usuario el monto en euros</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Luego llamar a la función.</a:t>
            </a:r>
            <a:endParaRPr i="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La función debe codificarse teniendo en cuenta que su </a:t>
            </a:r>
            <a:r>
              <a:rPr i="1" lang="en-US" sz="3000">
                <a:solidFill>
                  <a:schemeClr val="dk1"/>
                </a:solidFill>
                <a:latin typeface="Calibri"/>
                <a:ea typeface="Calibri"/>
                <a:cs typeface="Calibri"/>
                <a:sym typeface="Calibri"/>
              </a:rPr>
              <a:t>parámetro</a:t>
            </a:r>
            <a:r>
              <a:rPr i="1" lang="en-US" sz="3000">
                <a:solidFill>
                  <a:schemeClr val="dk1"/>
                </a:solidFill>
                <a:latin typeface="Calibri"/>
                <a:ea typeface="Calibri"/>
                <a:cs typeface="Calibri"/>
                <a:sym typeface="Calibri"/>
              </a:rPr>
              <a:t> será (euro)</a:t>
            </a:r>
            <a:endParaRPr i="1"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Devolver el resultado de todas las conversiones.</a:t>
            </a:r>
            <a:endParaRPr i="1" sz="3000">
              <a:solidFill>
                <a:schemeClr val="dk1"/>
              </a:solidFill>
              <a:latin typeface="Calibri"/>
              <a:ea typeface="Calibri"/>
              <a:cs typeface="Calibri"/>
              <a:sym typeface="Calibri"/>
            </a:endParaRPr>
          </a:p>
        </p:txBody>
      </p:sp>
      <p:sp>
        <p:nvSpPr>
          <p:cNvPr id="269" name="Google Shape;269;p29"/>
          <p:cNvSpPr txBox="1"/>
          <p:nvPr/>
        </p:nvSpPr>
        <p:spPr>
          <a:xfrm>
            <a:off x="914400" y="2207875"/>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latin typeface="Calibri"/>
                <a:ea typeface="Calibri"/>
                <a:cs typeface="Calibri"/>
                <a:sym typeface="Calibri"/>
              </a:rPr>
              <a:t>Creando una función</a:t>
            </a:r>
            <a:r>
              <a:rPr b="1" lang="en-US" sz="3000">
                <a:solidFill>
                  <a:schemeClr val="dk1"/>
                </a:solidFill>
                <a:latin typeface="Calibri"/>
                <a:ea typeface="Calibri"/>
                <a:cs typeface="Calibri"/>
                <a:sym typeface="Calibri"/>
              </a:rPr>
              <a:t>: Paso a paso</a:t>
            </a:r>
            <a:endParaRPr i="1" sz="3000">
              <a:solidFill>
                <a:schemeClr val="dk1"/>
              </a:solidFill>
              <a:latin typeface="Calibri"/>
              <a:ea typeface="Calibri"/>
              <a:cs typeface="Calibri"/>
              <a:sym typeface="Calibri"/>
            </a:endParaRPr>
          </a:p>
        </p:txBody>
      </p:sp>
      <p:sp>
        <p:nvSpPr>
          <p:cNvPr id="270" name="Google Shape;270;p29"/>
          <p:cNvSpPr txBox="1"/>
          <p:nvPr/>
        </p:nvSpPr>
        <p:spPr>
          <a:xfrm>
            <a:off x="762000" y="60613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15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30"/>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2.</a:t>
            </a:r>
            <a:endParaRPr sz="2100">
              <a:solidFill>
                <a:schemeClr val="dk1"/>
              </a:solidFill>
            </a:endParaRPr>
          </a:p>
        </p:txBody>
      </p:sp>
      <p:sp>
        <p:nvSpPr>
          <p:cNvPr id="276" name="Google Shape;276;p30"/>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77" name="Google Shape;277;p30"/>
          <p:cNvSpPr txBox="1"/>
          <p:nvPr/>
        </p:nvSpPr>
        <p:spPr>
          <a:xfrm>
            <a:off x="5563975" y="2938476"/>
            <a:ext cx="7316100" cy="24762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Procedimientos</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sz="7400">
              <a:solidFill>
                <a:schemeClr val="lt1"/>
              </a:solidFill>
            </a:endParaRPr>
          </a:p>
        </p:txBody>
      </p:sp>
      <p:pic>
        <p:nvPicPr>
          <p:cNvPr id="278" name="Google Shape;278;p30"/>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79" name="Google Shape;279;p30"/>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80" name="Google Shape;280;p30"/>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3"/>
          <p:cNvPicPr preferRelativeResize="0"/>
          <p:nvPr/>
        </p:nvPicPr>
        <p:blipFill>
          <a:blip r:embed="rId4">
            <a:alphaModFix/>
          </a:blip>
          <a:stretch>
            <a:fillRect/>
          </a:stretch>
        </p:blipFill>
        <p:spPr>
          <a:xfrm>
            <a:off x="7657882" y="5454258"/>
            <a:ext cx="2796877" cy="1078352"/>
          </a:xfrm>
          <a:prstGeom prst="rect">
            <a:avLst/>
          </a:prstGeom>
          <a:noFill/>
          <a:ln>
            <a:noFill/>
          </a:ln>
        </p:spPr>
      </p:pic>
      <p:pic>
        <p:nvPicPr>
          <p:cNvPr id="82" name="Google Shape;82;p13"/>
          <p:cNvPicPr preferRelativeResize="0"/>
          <p:nvPr/>
        </p:nvPicPr>
        <p:blipFill rotWithShape="1">
          <a:blip r:embed="rId5">
            <a:alphaModFix/>
          </a:blip>
          <a:srcRect b="0" l="826" r="826" t="0"/>
          <a:stretch/>
        </p:blipFill>
        <p:spPr>
          <a:xfrm>
            <a:off x="10505028" y="5506334"/>
            <a:ext cx="2510280" cy="921040"/>
          </a:xfrm>
          <a:prstGeom prst="rect">
            <a:avLst/>
          </a:prstGeom>
          <a:noFill/>
          <a:ln>
            <a:noFill/>
          </a:ln>
        </p:spPr>
      </p:pic>
      <p:pic>
        <p:nvPicPr>
          <p:cNvPr id="83" name="Google Shape;83;p13"/>
          <p:cNvPicPr preferRelativeResize="0"/>
          <p:nvPr/>
        </p:nvPicPr>
        <p:blipFill rotWithShape="1">
          <a:blip r:embed="rId6">
            <a:alphaModFix/>
          </a:blip>
          <a:srcRect b="32031" l="0" r="0" t="32034"/>
          <a:stretch/>
        </p:blipFill>
        <p:spPr>
          <a:xfrm>
            <a:off x="4927268" y="5569823"/>
            <a:ext cx="2680366" cy="966185"/>
          </a:xfrm>
          <a:prstGeom prst="rect">
            <a:avLst/>
          </a:prstGeom>
          <a:noFill/>
          <a:ln>
            <a:noFill/>
          </a:ln>
        </p:spPr>
      </p:pic>
      <p:sp>
        <p:nvSpPr>
          <p:cNvPr id="84" name="Google Shape;84;p13"/>
          <p:cNvSpPr/>
          <p:nvPr/>
        </p:nvSpPr>
        <p:spPr>
          <a:xfrm>
            <a:off x="-95918" y="5514695"/>
            <a:ext cx="13532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7">
            <a:alphaModFix/>
          </a:blip>
          <a:srcRect b="33630" l="0" r="0" t="30435"/>
          <a:stretch/>
        </p:blipFill>
        <p:spPr>
          <a:xfrm>
            <a:off x="6250355" y="5600249"/>
            <a:ext cx="2205937" cy="795151"/>
          </a:xfrm>
          <a:prstGeom prst="rect">
            <a:avLst/>
          </a:prstGeom>
          <a:noFill/>
          <a:ln>
            <a:noFill/>
          </a:ln>
        </p:spPr>
      </p:pic>
      <p:pic>
        <p:nvPicPr>
          <p:cNvPr id="86" name="Google Shape;86;p13"/>
          <p:cNvPicPr preferRelativeResize="0"/>
          <p:nvPr/>
        </p:nvPicPr>
        <p:blipFill>
          <a:blip r:embed="rId8">
            <a:alphaModFix/>
          </a:blip>
          <a:stretch>
            <a:fillRect/>
          </a:stretch>
        </p:blipFill>
        <p:spPr>
          <a:xfrm>
            <a:off x="8524556" y="5709523"/>
            <a:ext cx="1987297" cy="574789"/>
          </a:xfrm>
          <a:prstGeom prst="rect">
            <a:avLst/>
          </a:prstGeom>
          <a:noFill/>
          <a:ln>
            <a:noFill/>
          </a:ln>
        </p:spPr>
      </p:pic>
      <p:pic>
        <p:nvPicPr>
          <p:cNvPr id="87" name="Google Shape;87;p13"/>
          <p:cNvPicPr preferRelativeResize="0"/>
          <p:nvPr/>
        </p:nvPicPr>
        <p:blipFill>
          <a:blip r:embed="rId9">
            <a:alphaModFix/>
          </a:blip>
          <a:stretch>
            <a:fillRect/>
          </a:stretch>
        </p:blipFill>
        <p:spPr>
          <a:xfrm>
            <a:off x="10916040" y="5670120"/>
            <a:ext cx="1987298" cy="6533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1"/>
          <p:cNvSpPr txBox="1"/>
          <p:nvPr/>
        </p:nvSpPr>
        <p:spPr>
          <a:xfrm>
            <a:off x="914400" y="710000"/>
            <a:ext cx="443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Procedimientos</a:t>
            </a:r>
            <a:endParaRPr sz="4000">
              <a:solidFill>
                <a:schemeClr val="dk1"/>
              </a:solidFill>
              <a:latin typeface="Muli"/>
              <a:ea typeface="Muli"/>
              <a:cs typeface="Muli"/>
              <a:sym typeface="Muli"/>
            </a:endParaRPr>
          </a:p>
        </p:txBody>
      </p:sp>
      <p:sp>
        <p:nvSpPr>
          <p:cNvPr id="286" name="Google Shape;286;p31"/>
          <p:cNvSpPr txBox="1"/>
          <p:nvPr/>
        </p:nvSpPr>
        <p:spPr>
          <a:xfrm>
            <a:off x="914400" y="2084450"/>
            <a:ext cx="10608600" cy="308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es un procedimiento?:</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Un procedimiento es un bloque de código que realiza una tarea específica, </a:t>
            </a:r>
            <a:r>
              <a:rPr lang="en-US" sz="2000">
                <a:solidFill>
                  <a:schemeClr val="dk1"/>
                </a:solidFill>
                <a:latin typeface="Muli"/>
                <a:ea typeface="Muli"/>
                <a:cs typeface="Muli"/>
                <a:sym typeface="Muli"/>
              </a:rPr>
              <a:t>pero no retorna ningún valor</a:t>
            </a:r>
            <a:r>
              <a:rPr lang="en-US" sz="2000">
                <a:solidFill>
                  <a:schemeClr val="dk1"/>
                </a:solidFill>
                <a:latin typeface="Muli"/>
                <a:ea typeface="Muli"/>
                <a:cs typeface="Muli"/>
                <a:sym typeface="Muli"/>
              </a:rPr>
              <a:t>. Es por esto que los procedimientos no especifican tipo de dato de retorno. También deben ser declarados obligatoriamente antes de que puedan ser llamados en el cuerpo del programa principal.</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Todo procedimiento, al igual que un programa principal, consta de una cabecera, que proporciona su nombre y sus parámetros de comunicación; de una sección de declaraciones locales y el cuerpo de sentencias ejecutables.</a:t>
            </a:r>
            <a:endParaRPr sz="2000">
              <a:solidFill>
                <a:schemeClr val="dk1"/>
              </a:solidFill>
              <a:latin typeface="Muli"/>
              <a:ea typeface="Muli"/>
              <a:cs typeface="Muli"/>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32"/>
          <p:cNvSpPr txBox="1"/>
          <p:nvPr/>
        </p:nvSpPr>
        <p:spPr>
          <a:xfrm>
            <a:off x="914400" y="405200"/>
            <a:ext cx="443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Procedimientos</a:t>
            </a:r>
            <a:endParaRPr sz="4000">
              <a:solidFill>
                <a:schemeClr val="dk1"/>
              </a:solidFill>
              <a:latin typeface="Muli"/>
              <a:ea typeface="Muli"/>
              <a:cs typeface="Muli"/>
              <a:sym typeface="Muli"/>
            </a:endParaRPr>
          </a:p>
        </p:txBody>
      </p:sp>
      <p:sp>
        <p:nvSpPr>
          <p:cNvPr id="292" name="Google Shape;292;p32"/>
          <p:cNvSpPr txBox="1"/>
          <p:nvPr/>
        </p:nvSpPr>
        <p:spPr>
          <a:xfrm>
            <a:off x="914400" y="1517400"/>
            <a:ext cx="106086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Las principales diferencias entre procedimientos y funciones son:</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Un procedimiento es un bloque de código que realiza una tarea específica, pero no retorna ningún valor.Una función también realiza una tarea, pero debe retornar un valor.</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Las funciones deben declararse indicando el tipo de dato del return, en cambio los procedimientos no especifican tipo de retorno.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Las funciones se pueden llamar desde dentro de expresiones, por ejemplo para pasarlas como parámetro a otra función. Los procedimientos no se pueden usar de esta forma.</a:t>
            </a:r>
            <a:endParaRPr sz="2000">
              <a:solidFill>
                <a:schemeClr val="dk1"/>
              </a:solidFill>
              <a:latin typeface="Muli"/>
              <a:ea typeface="Muli"/>
              <a:cs typeface="Muli"/>
              <a:sym typeface="Muli"/>
            </a:endParaRPr>
          </a:p>
          <a:p>
            <a:pPr indent="0" lvl="0" marL="457200" rtl="0" algn="l">
              <a:spcBef>
                <a:spcPts val="0"/>
              </a:spcBef>
              <a:spcAft>
                <a:spcPts val="0"/>
              </a:spcAft>
              <a:buNone/>
            </a:pPr>
            <a:r>
              <a:t/>
            </a:r>
            <a:endParaRPr sz="2000">
              <a:solidFill>
                <a:schemeClr val="dk1"/>
              </a:solidFill>
              <a:latin typeface="Muli"/>
              <a:ea typeface="Muli"/>
              <a:cs typeface="Muli"/>
              <a:sym typeface="Muli"/>
            </a:endParaRPr>
          </a:p>
          <a:p>
            <a:pPr indent="0" lvl="0" marL="457200" rtl="0" algn="l">
              <a:spcBef>
                <a:spcPts val="0"/>
              </a:spcBef>
              <a:spcAft>
                <a:spcPts val="0"/>
              </a:spcAft>
              <a:buNone/>
            </a:pPr>
            <a:r>
              <a:rPr lang="en-US" sz="2000">
                <a:solidFill>
                  <a:schemeClr val="dk1"/>
                </a:solidFill>
                <a:latin typeface="Muli"/>
                <a:ea typeface="Muli"/>
                <a:cs typeface="Muli"/>
                <a:sym typeface="Muli"/>
              </a:rPr>
              <a:t>En general, si una tarea requiere devolver un valor, es mejor usar una función. Si solo se necesita ejecutar un bloque de código, un procedimiento es suficiente.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3"/>
          <p:cNvSpPr txBox="1"/>
          <p:nvPr/>
        </p:nvSpPr>
        <p:spPr>
          <a:xfrm>
            <a:off x="914400" y="329000"/>
            <a:ext cx="443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Procedimientos</a:t>
            </a:r>
            <a:endParaRPr sz="4000">
              <a:solidFill>
                <a:schemeClr val="dk1"/>
              </a:solidFill>
              <a:latin typeface="Muli"/>
              <a:ea typeface="Muli"/>
              <a:cs typeface="Muli"/>
              <a:sym typeface="Muli"/>
            </a:endParaRPr>
          </a:p>
        </p:txBody>
      </p:sp>
      <p:sp>
        <p:nvSpPr>
          <p:cNvPr id="298" name="Google Shape;298;p33"/>
          <p:cNvSpPr txBox="1"/>
          <p:nvPr/>
        </p:nvSpPr>
        <p:spPr>
          <a:xfrm>
            <a:off x="914400" y="1667550"/>
            <a:ext cx="106086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¿Cómo de declara un procedimiento?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En Java, la declaración de un procedimiento tiene la siguiente estructura:</a:t>
            </a:r>
            <a:endParaRPr sz="2000">
              <a:solidFill>
                <a:schemeClr val="dk1"/>
              </a:solidFill>
              <a:latin typeface="Muli"/>
              <a:ea typeface="Muli"/>
              <a:cs typeface="Muli"/>
              <a:sym typeface="Muli"/>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[acceso][modificador] </a:t>
            </a:r>
            <a:r>
              <a:rPr lang="en-US" sz="2000">
                <a:solidFill>
                  <a:schemeClr val="dk1"/>
                </a:solidFill>
                <a:latin typeface="Muli"/>
                <a:ea typeface="Muli"/>
                <a:cs typeface="Muli"/>
                <a:sym typeface="Muli"/>
              </a:rPr>
              <a:t>void</a:t>
            </a:r>
            <a:r>
              <a:rPr lang="en-US" sz="2000">
                <a:solidFill>
                  <a:schemeClr val="dk1"/>
                </a:solidFill>
                <a:latin typeface="Muli"/>
                <a:ea typeface="Muli"/>
                <a:cs typeface="Muli"/>
                <a:sym typeface="Muli"/>
              </a:rPr>
              <a:t> nombreProceso(argumento1, argumento2,...){</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//Bloque de instrucciones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nombreProceso</a:t>
            </a:r>
            <a:r>
              <a:rPr lang="en-US" sz="2000">
                <a:solidFill>
                  <a:schemeClr val="dk1"/>
                </a:solidFill>
                <a:latin typeface="Muli"/>
                <a:ea typeface="Muli"/>
                <a:cs typeface="Muli"/>
                <a:sym typeface="Muli"/>
              </a:rPr>
              <a:t>: es el identificador único con el que se llamará al procedimiento.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argumento</a:t>
            </a:r>
            <a:r>
              <a:rPr lang="en-US" sz="2000">
                <a:solidFill>
                  <a:schemeClr val="dk1"/>
                </a:solidFill>
                <a:latin typeface="Muli"/>
                <a:ea typeface="Muli"/>
                <a:cs typeface="Muli"/>
                <a:sym typeface="Muli"/>
              </a:rPr>
              <a:t>(opcional): lista de parámetros o variables entre paréntesis que recibe el procedimiento.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instrucciones</a:t>
            </a:r>
            <a:r>
              <a:rPr lang="en-US" sz="2000">
                <a:solidFill>
                  <a:schemeClr val="dk1"/>
                </a:solidFill>
                <a:latin typeface="Muli"/>
                <a:ea typeface="Muli"/>
                <a:cs typeface="Muli"/>
                <a:sym typeface="Muli"/>
              </a:rPr>
              <a:t>: son las acciones que realiza el procedimiento, pueden ser asignaciones, operaciones, lectura de datos, etc.</a:t>
            </a:r>
            <a:endParaRPr sz="2000">
              <a:solidFill>
                <a:schemeClr val="dk1"/>
              </a:solidFill>
              <a:latin typeface="Muli"/>
              <a:ea typeface="Muli"/>
              <a:cs typeface="Muli"/>
              <a:sym typeface="Mul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34"/>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3</a:t>
            </a:r>
            <a:r>
              <a:rPr b="1" lang="en-US" sz="8800">
                <a:solidFill>
                  <a:schemeClr val="dk1"/>
                </a:solidFill>
                <a:latin typeface="Calibri"/>
                <a:ea typeface="Calibri"/>
                <a:cs typeface="Calibri"/>
                <a:sym typeface="Calibri"/>
              </a:rPr>
              <a:t>.</a:t>
            </a:r>
            <a:endParaRPr sz="2100">
              <a:solidFill>
                <a:schemeClr val="dk1"/>
              </a:solidFill>
            </a:endParaRPr>
          </a:p>
        </p:txBody>
      </p:sp>
      <p:sp>
        <p:nvSpPr>
          <p:cNvPr id="304" name="Google Shape;304;p34"/>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305" name="Google Shape;305;p34"/>
          <p:cNvSpPr txBox="1"/>
          <p:nvPr/>
        </p:nvSpPr>
        <p:spPr>
          <a:xfrm>
            <a:off x="5607800" y="2640000"/>
            <a:ext cx="7316100" cy="1687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Paso de parámetros</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306" name="Google Shape;306;p34"/>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307" name="Google Shape;307;p34"/>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308" name="Google Shape;308;p34"/>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35"/>
          <p:cNvSpPr txBox="1"/>
          <p:nvPr/>
        </p:nvSpPr>
        <p:spPr>
          <a:xfrm>
            <a:off x="914400" y="710000"/>
            <a:ext cx="443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Parámetros</a:t>
            </a:r>
            <a:endParaRPr sz="4000">
              <a:solidFill>
                <a:schemeClr val="dk1"/>
              </a:solidFill>
              <a:latin typeface="Muli"/>
              <a:ea typeface="Muli"/>
              <a:cs typeface="Muli"/>
              <a:sym typeface="Muli"/>
            </a:endParaRPr>
          </a:p>
        </p:txBody>
      </p:sp>
      <p:sp>
        <p:nvSpPr>
          <p:cNvPr id="314" name="Google Shape;314;p35"/>
          <p:cNvSpPr txBox="1"/>
          <p:nvPr/>
        </p:nvSpPr>
        <p:spPr>
          <a:xfrm>
            <a:off x="914400" y="1933775"/>
            <a:ext cx="10608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Paso de parámetros a subprogramas</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Los métodos más empleados para realizar el paso de parámetros son:</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o </a:t>
            </a:r>
            <a:r>
              <a:rPr lang="en-US" sz="2000">
                <a:solidFill>
                  <a:schemeClr val="dk1"/>
                </a:solidFill>
                <a:latin typeface="Muli"/>
                <a:ea typeface="Muli"/>
                <a:cs typeface="Muli"/>
                <a:sym typeface="Muli"/>
              </a:rPr>
              <a:t>Paso por valor</a:t>
            </a:r>
            <a:r>
              <a:rPr lang="en-US" sz="2000">
                <a:solidFill>
                  <a:schemeClr val="dk1"/>
                </a:solidFill>
                <a:latin typeface="Muli"/>
                <a:ea typeface="Muli"/>
                <a:cs typeface="Muli"/>
                <a:sym typeface="Muli"/>
              </a:rPr>
              <a:t> (parámetro valor)</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o </a:t>
            </a:r>
            <a:r>
              <a:rPr lang="en-US" sz="2000">
                <a:solidFill>
                  <a:schemeClr val="dk1"/>
                </a:solidFill>
                <a:latin typeface="Muli"/>
                <a:ea typeface="Muli"/>
                <a:cs typeface="Muli"/>
                <a:sym typeface="Muli"/>
              </a:rPr>
              <a:t>Paso por referencia o dirección </a:t>
            </a:r>
            <a:r>
              <a:rPr lang="en-US" sz="2000">
                <a:solidFill>
                  <a:schemeClr val="dk1"/>
                </a:solidFill>
                <a:latin typeface="Muli"/>
                <a:ea typeface="Muli"/>
                <a:cs typeface="Muli"/>
                <a:sym typeface="Muli"/>
              </a:rPr>
              <a:t>(parámetro variable)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Los parámetros formales (locales al subprograma) reciben como valores iniciales los valores de los parámetros reales, y con ellos se ejecutan las acciones descritas en el subprograma.</a:t>
            </a:r>
            <a:endParaRPr sz="2000">
              <a:solidFill>
                <a:schemeClr val="dk1"/>
              </a:solidFill>
              <a:latin typeface="Muli"/>
              <a:ea typeface="Muli"/>
              <a:cs typeface="Muli"/>
              <a:sym typeface="Mul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36"/>
          <p:cNvSpPr/>
          <p:nvPr/>
        </p:nvSpPr>
        <p:spPr>
          <a:xfrm>
            <a:off x="6838475" y="0"/>
            <a:ext cx="6598200" cy="7581900"/>
          </a:xfrm>
          <a:prstGeom prst="rect">
            <a:avLst/>
          </a:prstGeom>
          <a:solidFill>
            <a:srgbClr val="CDD40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t/>
            </a:r>
            <a:endParaRPr b="1" sz="2500">
              <a:solidFill>
                <a:srgbClr val="000000"/>
              </a:solidFill>
              <a:latin typeface="Calibri"/>
              <a:ea typeface="Calibri"/>
              <a:cs typeface="Calibri"/>
              <a:sym typeface="Calibri"/>
            </a:endParaRPr>
          </a:p>
        </p:txBody>
      </p:sp>
      <p:sp>
        <p:nvSpPr>
          <p:cNvPr id="320" name="Google Shape;320;p36"/>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Parámetros</a:t>
            </a:r>
            <a:endParaRPr sz="4000">
              <a:solidFill>
                <a:schemeClr val="dk1"/>
              </a:solidFill>
              <a:latin typeface="Muli"/>
              <a:ea typeface="Muli"/>
              <a:cs typeface="Muli"/>
              <a:sym typeface="Muli"/>
            </a:endParaRPr>
          </a:p>
        </p:txBody>
      </p:sp>
      <p:sp>
        <p:nvSpPr>
          <p:cNvPr id="321" name="Google Shape;321;p36"/>
          <p:cNvSpPr txBox="1"/>
          <p:nvPr/>
        </p:nvSpPr>
        <p:spPr>
          <a:xfrm>
            <a:off x="914425" y="2258400"/>
            <a:ext cx="4949100" cy="462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Paso por valor</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Son los parámetros </a:t>
            </a:r>
            <a:r>
              <a:rPr lang="en-US" sz="2000">
                <a:solidFill>
                  <a:schemeClr val="dk1"/>
                </a:solidFill>
                <a:latin typeface="Muli"/>
                <a:ea typeface="Muli"/>
                <a:cs typeface="Muli"/>
                <a:sym typeface="Muli"/>
              </a:rPr>
              <a:t>unidireccionales</a:t>
            </a:r>
            <a:r>
              <a:rPr lang="en-US" sz="2000">
                <a:solidFill>
                  <a:schemeClr val="dk1"/>
                </a:solidFill>
                <a:latin typeface="Muli"/>
                <a:ea typeface="Muli"/>
                <a:cs typeface="Muli"/>
                <a:sym typeface="Muli"/>
              </a:rPr>
              <a:t>, que se usan para dar información al subprograma, pero no pueden devolver valores desde el mismo. </a:t>
            </a:r>
            <a:r>
              <a:rPr lang="en-US" sz="2000">
                <a:solidFill>
                  <a:schemeClr val="dk1"/>
                </a:solidFill>
                <a:latin typeface="Muli"/>
                <a:ea typeface="Muli"/>
                <a:cs typeface="Muli"/>
                <a:sym typeface="Muli"/>
              </a:rPr>
              <a:t>Aunque el procedimiento les cambie su valor, este nuevo valor no se refleja en el programa</a:t>
            </a:r>
            <a:r>
              <a:rPr lang="en-US" sz="2000">
                <a:solidFill>
                  <a:schemeClr val="dk1"/>
                </a:solidFill>
                <a:latin typeface="Muli"/>
                <a:ea typeface="Muli"/>
                <a:cs typeface="Muli"/>
                <a:sym typeface="Muli"/>
              </a:rPr>
              <a:t> llamador. Esto se debe a que en la llamada al subprograma, se le asigna el valor del parámetro real a la variable que representa al parámetro formal correspondiente, dicho de otra forma,</a:t>
            </a:r>
            <a:r>
              <a:rPr lang="en-US" sz="2000">
                <a:solidFill>
                  <a:schemeClr val="dk1"/>
                </a:solidFill>
                <a:latin typeface="Muli"/>
                <a:ea typeface="Muli"/>
                <a:cs typeface="Muli"/>
                <a:sym typeface="Muli"/>
              </a:rPr>
              <a:t> se crea una copia del parámetro real.</a:t>
            </a:r>
            <a:endParaRPr sz="2000">
              <a:solidFill>
                <a:schemeClr val="dk1"/>
              </a:solidFill>
              <a:latin typeface="Muli"/>
              <a:ea typeface="Muli"/>
              <a:cs typeface="Muli"/>
              <a:sym typeface="Muli"/>
            </a:endParaRPr>
          </a:p>
        </p:txBody>
      </p:sp>
      <p:sp>
        <p:nvSpPr>
          <p:cNvPr id="322" name="Google Shape;322;p36"/>
          <p:cNvSpPr txBox="1"/>
          <p:nvPr/>
        </p:nvSpPr>
        <p:spPr>
          <a:xfrm>
            <a:off x="7544600" y="2258400"/>
            <a:ext cx="4949100" cy="369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solidFill>
                  <a:schemeClr val="lt1"/>
                </a:solidFill>
                <a:latin typeface="Muli"/>
                <a:ea typeface="Muli"/>
                <a:cs typeface="Muli"/>
                <a:sym typeface="Muli"/>
              </a:rPr>
              <a:t>Paso por referencia</a:t>
            </a:r>
            <a:r>
              <a:rPr i="1" lang="en-US" sz="2000">
                <a:solidFill>
                  <a:schemeClr val="lt1"/>
                </a:solidFill>
                <a:latin typeface="Muli"/>
                <a:ea typeface="Muli"/>
                <a:cs typeface="Muli"/>
                <a:sym typeface="Muli"/>
              </a:rPr>
              <a:t>:</a:t>
            </a:r>
            <a:endParaRPr i="1" sz="2000">
              <a:solidFill>
                <a:schemeClr val="lt1"/>
              </a:solidFill>
              <a:latin typeface="Muli"/>
              <a:ea typeface="Muli"/>
              <a:cs typeface="Muli"/>
              <a:sym typeface="Muli"/>
            </a:endParaRPr>
          </a:p>
          <a:p>
            <a:pPr indent="0" lvl="0" marL="0" rtl="0" algn="l">
              <a:spcBef>
                <a:spcPts val="1000"/>
              </a:spcBef>
              <a:spcAft>
                <a:spcPts val="0"/>
              </a:spcAft>
              <a:buNone/>
            </a:pPr>
            <a:r>
              <a:rPr i="1" lang="en-US" sz="2000">
                <a:solidFill>
                  <a:schemeClr val="lt1"/>
                </a:solidFill>
                <a:latin typeface="Muli"/>
                <a:ea typeface="Muli"/>
                <a:cs typeface="Muli"/>
                <a:sym typeface="Muli"/>
              </a:rPr>
              <a:t>Son los parámetros que </a:t>
            </a:r>
            <a:r>
              <a:rPr i="1" lang="en-US" sz="2000">
                <a:solidFill>
                  <a:schemeClr val="lt1"/>
                </a:solidFill>
                <a:latin typeface="Muli"/>
                <a:ea typeface="Muli"/>
                <a:cs typeface="Muli"/>
                <a:sym typeface="Muli"/>
              </a:rPr>
              <a:t>sólo reciben valor en el subprograma</a:t>
            </a:r>
            <a:r>
              <a:rPr i="1" lang="en-US" sz="2000">
                <a:solidFill>
                  <a:schemeClr val="lt1"/>
                </a:solidFill>
                <a:latin typeface="Muli"/>
                <a:ea typeface="Muli"/>
                <a:cs typeface="Muli"/>
                <a:sym typeface="Muli"/>
              </a:rPr>
              <a:t>, o bien proporcionan valor al subprograma y reciben un valor nuevo en el mismo. Así, </a:t>
            </a:r>
            <a:r>
              <a:rPr i="1" lang="en-US" sz="2000">
                <a:solidFill>
                  <a:schemeClr val="lt1"/>
                </a:solidFill>
                <a:latin typeface="Muli"/>
                <a:ea typeface="Muli"/>
                <a:cs typeface="Muli"/>
                <a:sym typeface="Muli"/>
              </a:rPr>
              <a:t>todo cambio realizado sobre los parámetros formales se refleja en los parámetros reales correspondientes</a:t>
            </a:r>
            <a:r>
              <a:rPr i="1" lang="en-US" sz="2000">
                <a:solidFill>
                  <a:schemeClr val="lt1"/>
                </a:solidFill>
                <a:latin typeface="Muli"/>
                <a:ea typeface="Muli"/>
                <a:cs typeface="Muli"/>
                <a:sym typeface="Muli"/>
              </a:rPr>
              <a:t>. Se los considera como parámetros </a:t>
            </a:r>
            <a:r>
              <a:rPr i="1" lang="en-US" sz="2000">
                <a:solidFill>
                  <a:schemeClr val="lt1"/>
                </a:solidFill>
                <a:latin typeface="Muli"/>
                <a:ea typeface="Muli"/>
                <a:cs typeface="Muli"/>
                <a:sym typeface="Muli"/>
              </a:rPr>
              <a:t>bidireccionales </a:t>
            </a:r>
            <a:r>
              <a:rPr i="1" lang="en-US" sz="2000">
                <a:solidFill>
                  <a:schemeClr val="lt1"/>
                </a:solidFill>
                <a:latin typeface="Muli"/>
                <a:ea typeface="Muli"/>
                <a:cs typeface="Muli"/>
                <a:sym typeface="Muli"/>
              </a:rPr>
              <a:t>o variables, ya que son de Entrada y/o Salida.</a:t>
            </a:r>
            <a:endParaRPr i="1" sz="2000">
              <a:solidFill>
                <a:schemeClr val="lt1"/>
              </a:solidFill>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37"/>
          <p:cNvSpPr/>
          <p:nvPr/>
        </p:nvSpPr>
        <p:spPr>
          <a:xfrm>
            <a:off x="6838475" y="0"/>
            <a:ext cx="6598200" cy="7581900"/>
          </a:xfrm>
          <a:prstGeom prst="rect">
            <a:avLst/>
          </a:prstGeom>
          <a:solidFill>
            <a:srgbClr val="CDD40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t/>
            </a:r>
            <a:endParaRPr b="1" sz="2500">
              <a:solidFill>
                <a:srgbClr val="000000"/>
              </a:solidFill>
              <a:latin typeface="Calibri"/>
              <a:ea typeface="Calibri"/>
              <a:cs typeface="Calibri"/>
              <a:sym typeface="Calibri"/>
            </a:endParaRPr>
          </a:p>
        </p:txBody>
      </p:sp>
      <p:sp>
        <p:nvSpPr>
          <p:cNvPr id="328" name="Google Shape;328;p37"/>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Parámetros</a:t>
            </a:r>
            <a:endParaRPr sz="4000">
              <a:solidFill>
                <a:schemeClr val="dk1"/>
              </a:solidFill>
              <a:latin typeface="Muli"/>
              <a:ea typeface="Muli"/>
              <a:cs typeface="Muli"/>
              <a:sym typeface="Muli"/>
            </a:endParaRPr>
          </a:p>
        </p:txBody>
      </p:sp>
      <p:sp>
        <p:nvSpPr>
          <p:cNvPr id="329" name="Google Shape;329;p37"/>
          <p:cNvSpPr txBox="1"/>
          <p:nvPr/>
        </p:nvSpPr>
        <p:spPr>
          <a:xfrm>
            <a:off x="914425" y="2258400"/>
            <a:ext cx="4949100" cy="308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En funciones</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Una función puede tener parámetros variables además de parámetros valor en la lista de parámetros formales. Una función puede cambiar el contenido de una variable global y ejecutar instrucciones de entrada/salida. Estas operaciones se conocen como parámetros laterales, y se deben evitar.</a:t>
            </a:r>
            <a:endParaRPr sz="2000">
              <a:solidFill>
                <a:schemeClr val="dk1"/>
              </a:solidFill>
              <a:latin typeface="Muli"/>
              <a:ea typeface="Muli"/>
              <a:cs typeface="Muli"/>
              <a:sym typeface="Muli"/>
            </a:endParaRPr>
          </a:p>
        </p:txBody>
      </p:sp>
      <p:sp>
        <p:nvSpPr>
          <p:cNvPr id="330" name="Google Shape;330;p37"/>
          <p:cNvSpPr txBox="1"/>
          <p:nvPr/>
        </p:nvSpPr>
        <p:spPr>
          <a:xfrm>
            <a:off x="7544600" y="2258400"/>
            <a:ext cx="4949100" cy="462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solidFill>
                  <a:schemeClr val="lt1"/>
                </a:solidFill>
                <a:latin typeface="Muli"/>
                <a:ea typeface="Muli"/>
                <a:cs typeface="Muli"/>
                <a:sym typeface="Muli"/>
              </a:rPr>
              <a:t>En procedimientos</a:t>
            </a:r>
            <a:endParaRPr i="1" sz="2000">
              <a:solidFill>
                <a:schemeClr val="lt1"/>
              </a:solidFill>
              <a:latin typeface="Muli"/>
              <a:ea typeface="Muli"/>
              <a:cs typeface="Muli"/>
              <a:sym typeface="Muli"/>
            </a:endParaRPr>
          </a:p>
          <a:p>
            <a:pPr indent="0" lvl="0" marL="0" rtl="0" algn="l">
              <a:spcBef>
                <a:spcPts val="1000"/>
              </a:spcBef>
              <a:spcAft>
                <a:spcPts val="0"/>
              </a:spcAft>
              <a:buNone/>
            </a:pPr>
            <a:r>
              <a:rPr i="1" lang="en-US" sz="2000">
                <a:solidFill>
                  <a:schemeClr val="lt1"/>
                </a:solidFill>
                <a:latin typeface="Muli"/>
                <a:ea typeface="Muli"/>
                <a:cs typeface="Muli"/>
                <a:sym typeface="Muli"/>
              </a:rPr>
              <a:t>Si un procedimiento modifica una variable global (distinta de un parámetro real), éste es un efecto lateral. Por ello, excepto en contadas ocasiones, no debe aparecer en la declaración del procedimiento. Si se necesita una variable temporal en un procedimiento, se debe utilizar una variable local, no una global. Si se desea que el procedimiento modifique el valor de una variable global, utilízala como el parámetro real en una llamada al procedimiento.</a:t>
            </a:r>
            <a:endParaRPr i="1" sz="2000">
              <a:solidFill>
                <a:schemeClr val="lt1"/>
              </a:solidFill>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38"/>
          <p:cNvSpPr txBox="1"/>
          <p:nvPr/>
        </p:nvSpPr>
        <p:spPr>
          <a:xfrm>
            <a:off x="2436900" y="2330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336" name="Google Shape;336;p38"/>
          <p:cNvSpPr txBox="1"/>
          <p:nvPr/>
        </p:nvSpPr>
        <p:spPr>
          <a:xfrm>
            <a:off x="2509550" y="8908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337" name="Google Shape;337;p38"/>
          <p:cNvSpPr txBox="1"/>
          <p:nvPr/>
        </p:nvSpPr>
        <p:spPr>
          <a:xfrm>
            <a:off x="861950" y="1880750"/>
            <a:ext cx="10777800" cy="216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Creando un procedimiento en Java</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Vamos a crear un procedimiento que permita ingresar los días de la semana por teclado y guardarlos en un arreglo. Para </a:t>
            </a:r>
            <a:r>
              <a:rPr i="1" lang="en-US" sz="3000">
                <a:solidFill>
                  <a:schemeClr val="dk1"/>
                </a:solidFill>
                <a:latin typeface="Calibri"/>
                <a:ea typeface="Calibri"/>
                <a:cs typeface="Calibri"/>
                <a:sym typeface="Calibri"/>
              </a:rPr>
              <a:t>finalizar</a:t>
            </a:r>
            <a:r>
              <a:rPr i="1" lang="en-US" sz="3000">
                <a:solidFill>
                  <a:schemeClr val="dk1"/>
                </a:solidFill>
                <a:latin typeface="Calibri"/>
                <a:ea typeface="Calibri"/>
                <a:cs typeface="Calibri"/>
                <a:sym typeface="Calibri"/>
              </a:rPr>
              <a:t>, imprimimos el arreglo por pantalla.</a:t>
            </a:r>
            <a:endParaRPr i="1" sz="3000">
              <a:solidFill>
                <a:schemeClr val="dk1"/>
              </a:solidFill>
              <a:latin typeface="Calibri"/>
              <a:ea typeface="Calibri"/>
              <a:cs typeface="Calibri"/>
              <a:sym typeface="Calibri"/>
            </a:endParaRPr>
          </a:p>
        </p:txBody>
      </p:sp>
      <p:sp>
        <p:nvSpPr>
          <p:cNvPr id="338" name="Google Shape;338;p38"/>
          <p:cNvSpPr txBox="1"/>
          <p:nvPr/>
        </p:nvSpPr>
        <p:spPr>
          <a:xfrm>
            <a:off x="762000" y="60613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15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39"/>
          <p:cNvSpPr txBox="1"/>
          <p:nvPr/>
        </p:nvSpPr>
        <p:spPr>
          <a:xfrm>
            <a:off x="2594400" y="2476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344" name="Google Shape;344;p39"/>
          <p:cNvSpPr txBox="1"/>
          <p:nvPr/>
        </p:nvSpPr>
        <p:spPr>
          <a:xfrm>
            <a:off x="2667050" y="9054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345" name="Google Shape;345;p39"/>
          <p:cNvSpPr txBox="1"/>
          <p:nvPr/>
        </p:nvSpPr>
        <p:spPr>
          <a:xfrm>
            <a:off x="861950" y="2322763"/>
            <a:ext cx="11126700" cy="34170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1"/>
              </a:buClr>
              <a:buSzPts val="3000"/>
              <a:buFont typeface="Calibri"/>
              <a:buAutoNum type="arabicPeriod"/>
            </a:pPr>
            <a:r>
              <a:rPr i="1" lang="en-US" sz="3000">
                <a:solidFill>
                  <a:schemeClr val="dk1"/>
                </a:solidFill>
                <a:latin typeface="Calibri"/>
                <a:ea typeface="Calibri"/>
                <a:cs typeface="Calibri"/>
                <a:sym typeface="Calibri"/>
              </a:rPr>
              <a:t>Definir el arreglo "dias[7]"</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latin typeface="Calibri"/>
                <a:ea typeface="Calibri"/>
                <a:cs typeface="Calibri"/>
                <a:sym typeface="Calibri"/>
              </a:rPr>
              <a:t>Definir el procedimiento y el parámetro: "cargarDias(dias)"</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latin typeface="Calibri"/>
                <a:ea typeface="Calibri"/>
                <a:cs typeface="Calibri"/>
                <a:sym typeface="Calibri"/>
              </a:rPr>
              <a:t>Dentro del procedimiento, iterar para pedir los días:</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latin typeface="Calibri"/>
                <a:ea typeface="Calibri"/>
                <a:cs typeface="Calibri"/>
                <a:sym typeface="Calibri"/>
              </a:rPr>
              <a:t>Dentro del ciclo, leer un día con "LEER dias[i]"</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latin typeface="Calibri"/>
                <a:ea typeface="Calibri"/>
                <a:cs typeface="Calibri"/>
                <a:sym typeface="Calibri"/>
              </a:rPr>
              <a:t>Al finalizar la carga, recorrer el arreglo e imprimirlo:</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latin typeface="Calibri"/>
                <a:ea typeface="Calibri"/>
                <a:cs typeface="Calibri"/>
                <a:sym typeface="Calibri"/>
              </a:rPr>
              <a:t>Usar otro ciclo para escribir cada día con "ESCRIBIR dias[i]"</a:t>
            </a:r>
            <a:endParaRPr i="1" sz="3000">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AutoNum type="arabicPeriod"/>
            </a:pPr>
            <a:r>
              <a:rPr i="1" lang="en-US" sz="3000">
                <a:latin typeface="Calibri"/>
                <a:ea typeface="Calibri"/>
                <a:cs typeface="Calibri"/>
                <a:sym typeface="Calibri"/>
              </a:rPr>
              <a:t>Invocar el procedimiento desde el programa principal.</a:t>
            </a:r>
            <a:endParaRPr i="1" sz="3000">
              <a:latin typeface="Calibri"/>
              <a:ea typeface="Calibri"/>
              <a:cs typeface="Calibri"/>
              <a:sym typeface="Calibri"/>
            </a:endParaRPr>
          </a:p>
        </p:txBody>
      </p:sp>
      <p:sp>
        <p:nvSpPr>
          <p:cNvPr id="346" name="Google Shape;346;p39"/>
          <p:cNvSpPr txBox="1"/>
          <p:nvPr/>
        </p:nvSpPr>
        <p:spPr>
          <a:xfrm>
            <a:off x="762000" y="6061300"/>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20 minutos</a:t>
            </a:r>
            <a:endParaRPr i="1" sz="3000">
              <a:solidFill>
                <a:schemeClr val="dk1"/>
              </a:solidFill>
              <a:highlight>
                <a:srgbClr val="C9C9C9"/>
              </a:highlight>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pic>
        <p:nvPicPr>
          <p:cNvPr id="351" name="Google Shape;351;p40"/>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352" name="Google Shape;352;p40"/>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353" name="Google Shape;353;p40"/>
          <p:cNvSpPr txBox="1"/>
          <p:nvPr/>
        </p:nvSpPr>
        <p:spPr>
          <a:xfrm>
            <a:off x="5507992" y="2246047"/>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Procedimiento Arreglado</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sz="2400">
              <a:solidFill>
                <a:schemeClr val="lt1"/>
              </a:solidFill>
              <a:latin typeface="Calibri"/>
              <a:ea typeface="Calibri"/>
              <a:cs typeface="Calibri"/>
              <a:sym typeface="Calibri"/>
            </a:endParaRPr>
          </a:p>
        </p:txBody>
      </p:sp>
      <p:pic>
        <p:nvPicPr>
          <p:cNvPr id="354" name="Google Shape;354;p40"/>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355" name="Google Shape;355;p40"/>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356" name="Google Shape;356;p40"/>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nvSpPr>
        <p:spPr>
          <a:xfrm>
            <a:off x="5742948" y="3107400"/>
            <a:ext cx="7057800" cy="36834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rgbClr val="FFFFFF"/>
                </a:solidFill>
                <a:latin typeface="Calibri"/>
                <a:ea typeface="Calibri"/>
                <a:cs typeface="Calibri"/>
                <a:sym typeface="Calibri"/>
              </a:rPr>
              <a:t>POO en Java</a:t>
            </a:r>
            <a:endParaRPr b="1" sz="8800">
              <a:solidFill>
                <a:srgbClr val="FFFFFF"/>
              </a:solidFill>
              <a:latin typeface="Calibri"/>
              <a:ea typeface="Calibri"/>
              <a:cs typeface="Calibri"/>
              <a:sym typeface="Calibri"/>
            </a:endParaRPr>
          </a:p>
          <a:p>
            <a:pPr indent="0" lvl="0" marL="0" rtl="0" algn="l">
              <a:spcBef>
                <a:spcPts val="0"/>
              </a:spcBef>
              <a:spcAft>
                <a:spcPts val="1500"/>
              </a:spcAft>
              <a:buNone/>
            </a:pPr>
            <a:r>
              <a:t/>
            </a:r>
            <a:endParaRPr sz="2100"/>
          </a:p>
        </p:txBody>
      </p:sp>
      <p:pic>
        <p:nvPicPr>
          <p:cNvPr id="93" name="Google Shape;93;p14"/>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94" name="Google Shape;94;p14"/>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95" name="Google Shape;95;p14"/>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96" name="Google Shape;96;p14"/>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97" name="Google Shape;97;p14"/>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98" name="Google Shape;98;p14"/>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99" name="Google Shape;99;p14"/>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00" name="Google Shape;100;p14"/>
          <p:cNvSpPr/>
          <p:nvPr/>
        </p:nvSpPr>
        <p:spPr>
          <a:xfrm>
            <a:off x="505526" y="6790801"/>
            <a:ext cx="285600" cy="286500"/>
          </a:xfrm>
          <a:prstGeom prst="ellipse">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01" name="Google Shape;101;p14"/>
          <p:cNvSpPr txBox="1"/>
          <p:nvPr/>
        </p:nvSpPr>
        <p:spPr>
          <a:xfrm>
            <a:off x="791186" y="6681757"/>
            <a:ext cx="1352100" cy="7335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Clase grabada</a:t>
            </a:r>
            <a:endParaRPr b="1" sz="1500">
              <a:solidFill>
                <a:schemeClr val="dk1"/>
              </a:solidFill>
              <a:latin typeface="Calibri"/>
              <a:ea typeface="Calibri"/>
              <a:cs typeface="Calibri"/>
              <a:sym typeface="Calibri"/>
            </a:endParaRPr>
          </a:p>
        </p:txBody>
      </p:sp>
      <p:pic>
        <p:nvPicPr>
          <p:cNvPr id="102" name="Google Shape;102;p14"/>
          <p:cNvPicPr preferRelativeResize="0"/>
          <p:nvPr/>
        </p:nvPicPr>
        <p:blipFill>
          <a:blip r:embed="rId10">
            <a:alphaModFix/>
          </a:blip>
          <a:stretch>
            <a:fillRect/>
          </a:stretch>
        </p:blipFill>
        <p:spPr>
          <a:xfrm>
            <a:off x="2774025" y="2454050"/>
            <a:ext cx="1767700" cy="1767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41"/>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Procedimiento Arreglado</a:t>
            </a:r>
            <a:endParaRPr sz="4000">
              <a:solidFill>
                <a:schemeClr val="dk1"/>
              </a:solidFill>
              <a:latin typeface="Muli"/>
              <a:ea typeface="Muli"/>
              <a:cs typeface="Muli"/>
              <a:sym typeface="Muli"/>
            </a:endParaRPr>
          </a:p>
        </p:txBody>
      </p:sp>
      <p:sp>
        <p:nvSpPr>
          <p:cNvPr id="362" name="Google Shape;362;p41"/>
          <p:cNvSpPr txBox="1"/>
          <p:nvPr/>
        </p:nvSpPr>
        <p:spPr>
          <a:xfrm>
            <a:off x="914425" y="2099775"/>
            <a:ext cx="10461600" cy="1544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Contexto: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Es hora de realizar un ejercicio de procedimientos y de paso de parámetros. Para esto ¡vamos a manipular arreglos y bucles! Es un buen momento para poner en práctica todo lo aprendido en esta lección.</a:t>
            </a:r>
            <a:endParaRPr sz="2000">
              <a:solidFill>
                <a:schemeClr val="dk1"/>
              </a:solidFill>
              <a:latin typeface="Muli"/>
              <a:ea typeface="Muli"/>
              <a:cs typeface="Muli"/>
              <a:sym typeface="Muli"/>
            </a:endParaRPr>
          </a:p>
        </p:txBody>
      </p:sp>
      <p:sp>
        <p:nvSpPr>
          <p:cNvPr id="363" name="Google Shape;363;p41"/>
          <p:cNvSpPr txBox="1"/>
          <p:nvPr/>
        </p:nvSpPr>
        <p:spPr>
          <a:xfrm>
            <a:off x="914425" y="3989800"/>
            <a:ext cx="10461600" cy="254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Crear un procedimiento que reciba un arreglo por parámetro y muestre por pantalla los valores del arreglo.</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30 minutos</a:t>
            </a:r>
            <a:endParaRPr i="1" sz="2000">
              <a:solidFill>
                <a:srgbClr val="999999"/>
              </a:solidFill>
              <a:latin typeface="Muli"/>
              <a:ea typeface="Muli"/>
              <a:cs typeface="Muli"/>
              <a:sym typeface="Mul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42"/>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Procedimiento Arreglado</a:t>
            </a:r>
            <a:endParaRPr sz="4000">
              <a:solidFill>
                <a:schemeClr val="dk1"/>
              </a:solidFill>
              <a:latin typeface="Muli"/>
              <a:ea typeface="Muli"/>
              <a:cs typeface="Muli"/>
              <a:sym typeface="Muli"/>
            </a:endParaRPr>
          </a:p>
        </p:txBody>
      </p:sp>
      <p:sp>
        <p:nvSpPr>
          <p:cNvPr id="369" name="Google Shape;369;p42"/>
          <p:cNvSpPr txBox="1"/>
          <p:nvPr/>
        </p:nvSpPr>
        <p:spPr>
          <a:xfrm>
            <a:off x="914396" y="1941300"/>
            <a:ext cx="10455600" cy="369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Paso a paso: ⚙️</a:t>
            </a:r>
            <a:endParaRPr sz="2000">
              <a:latin typeface="Muli"/>
              <a:ea typeface="Muli"/>
              <a:cs typeface="Muli"/>
              <a:sym typeface="Muli"/>
            </a:endParaRPr>
          </a:p>
          <a:p>
            <a:pPr indent="-355600" lvl="0" marL="457200" rtl="0" algn="l">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Definir un arreglo unidimensional y darle valores a sus elementos.</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Escribir el nombre del procedimiento, por ejemplo "mostrarArreglo"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Entre paréntesis definir el parámetro que recibirá, en este caso un arreglo: "mostrarArreglo(arreglo)"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Dentro del procedimiento recorrer el arreglo con un ciclo Para</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Dentro del ciclo, acceder a cada elemento con arreglo[i]</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Mostrar el elemento actual en cada iteración:</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Cerrar procedimiento: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Llamar al procedimiento: Después de definirlo, hay que llamarlo pasando como parámetro el arreglo. Por ejemplo: "mostrarArreglo(miArreglo)"</a:t>
            </a:r>
            <a:endParaRPr sz="2000">
              <a:solidFill>
                <a:schemeClr val="dk1"/>
              </a:solidFill>
              <a:latin typeface="Muli"/>
              <a:ea typeface="Muli"/>
              <a:cs typeface="Muli"/>
              <a:sym typeface="Mul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p43"/>
          <p:cNvSpPr txBox="1"/>
          <p:nvPr/>
        </p:nvSpPr>
        <p:spPr>
          <a:xfrm>
            <a:off x="2448300" y="2184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RESUMEN</a:t>
            </a:r>
            <a:endParaRPr sz="4000">
              <a:solidFill>
                <a:schemeClr val="dk1"/>
              </a:solidFill>
              <a:latin typeface="Muli"/>
              <a:ea typeface="Muli"/>
              <a:cs typeface="Muli"/>
              <a:sym typeface="Muli"/>
            </a:endParaRPr>
          </a:p>
        </p:txBody>
      </p:sp>
      <p:sp>
        <p:nvSpPr>
          <p:cNvPr id="375" name="Google Shape;375;p43"/>
          <p:cNvSpPr txBox="1"/>
          <p:nvPr/>
        </p:nvSpPr>
        <p:spPr>
          <a:xfrm>
            <a:off x="2520950" y="8762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¿Qué logramos en esta clase?</a:t>
            </a:r>
            <a:endParaRPr sz="1300">
              <a:solidFill>
                <a:schemeClr val="dk1"/>
              </a:solidFill>
              <a:latin typeface="Calibri"/>
              <a:ea typeface="Calibri"/>
              <a:cs typeface="Calibri"/>
              <a:sym typeface="Calibri"/>
            </a:endParaRPr>
          </a:p>
        </p:txBody>
      </p:sp>
      <p:sp>
        <p:nvSpPr>
          <p:cNvPr id="376" name="Google Shape;376;p43"/>
          <p:cNvSpPr txBox="1"/>
          <p:nvPr/>
        </p:nvSpPr>
        <p:spPr>
          <a:xfrm>
            <a:off x="4052650" y="3046300"/>
            <a:ext cx="5331300" cy="2288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6FB495"/>
              </a:buClr>
              <a:buSzPts val="2000"/>
              <a:buFont typeface="Muli"/>
              <a:buChar char="✓"/>
            </a:pPr>
            <a:r>
              <a:rPr b="1" i="1" lang="en-US" sz="2000">
                <a:solidFill>
                  <a:schemeClr val="dk1"/>
                </a:solidFill>
                <a:latin typeface="Muli"/>
                <a:ea typeface="Muli"/>
                <a:cs typeface="Muli"/>
                <a:sym typeface="Muli"/>
              </a:rPr>
              <a:t>Comprender el uso de funciones y procedimientos</a:t>
            </a:r>
            <a:endParaRPr b="1" i="1" sz="2000">
              <a:solidFill>
                <a:schemeClr val="dk1"/>
              </a:solidFill>
              <a:latin typeface="Muli"/>
              <a:ea typeface="Muli"/>
              <a:cs typeface="Muli"/>
              <a:sym typeface="Muli"/>
            </a:endParaRPr>
          </a:p>
          <a:p>
            <a:pPr indent="-355600" lvl="0" marL="457200" rtl="0" algn="l">
              <a:spcBef>
                <a:spcPts val="1000"/>
              </a:spcBef>
              <a:spcAft>
                <a:spcPts val="0"/>
              </a:spcAft>
              <a:buClr>
                <a:srgbClr val="6FB495"/>
              </a:buClr>
              <a:buSzPts val="2000"/>
              <a:buFont typeface="Muli"/>
              <a:buChar char="✓"/>
            </a:pPr>
            <a:r>
              <a:rPr b="1" i="1" lang="en-US" sz="2000">
                <a:solidFill>
                  <a:schemeClr val="dk1"/>
                </a:solidFill>
                <a:latin typeface="Muli"/>
                <a:ea typeface="Muli"/>
                <a:cs typeface="Muli"/>
                <a:sym typeface="Muli"/>
              </a:rPr>
              <a:t>Entender la diferencia entre parámetros por valor y por referencia</a:t>
            </a:r>
            <a:endParaRPr b="1" i="1" sz="2000">
              <a:solidFill>
                <a:schemeClr val="dk1"/>
              </a:solidFill>
              <a:latin typeface="Muli"/>
              <a:ea typeface="Muli"/>
              <a:cs typeface="Muli"/>
              <a:sym typeface="Muli"/>
            </a:endParaRPr>
          </a:p>
          <a:p>
            <a:pPr indent="-355600" lvl="0" marL="457200" rtl="0" algn="l">
              <a:spcBef>
                <a:spcPts val="1000"/>
              </a:spcBef>
              <a:spcAft>
                <a:spcPts val="1000"/>
              </a:spcAft>
              <a:buClr>
                <a:srgbClr val="6FB495"/>
              </a:buClr>
              <a:buSzPts val="2000"/>
              <a:buFont typeface="Muli"/>
              <a:buChar char="✓"/>
            </a:pPr>
            <a:r>
              <a:rPr b="1" i="1" lang="en-US" sz="2000">
                <a:solidFill>
                  <a:schemeClr val="dk1"/>
                </a:solidFill>
                <a:latin typeface="Muli"/>
                <a:ea typeface="Muli"/>
                <a:cs typeface="Muli"/>
                <a:sym typeface="Muli"/>
              </a:rPr>
              <a:t>Aplicar la utilización de subprogramas a los algoritmos</a:t>
            </a:r>
            <a:endParaRPr b="1" i="1" sz="2000">
              <a:solidFill>
                <a:schemeClr val="dk1"/>
              </a:solidFill>
              <a:latin typeface="Muli"/>
              <a:ea typeface="Muli"/>
              <a:cs typeface="Muli"/>
              <a:sym typeface="Mul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44"/>
          <p:cNvSpPr txBox="1"/>
          <p:nvPr/>
        </p:nvSpPr>
        <p:spPr>
          <a:xfrm>
            <a:off x="5619964" y="2608890"/>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¿Alguna </a:t>
            </a:r>
            <a:r>
              <a:rPr b="1" lang="en-US" sz="7400">
                <a:solidFill>
                  <a:srgbClr val="FDD015"/>
                </a:solidFill>
                <a:latin typeface="Calibri"/>
                <a:ea typeface="Calibri"/>
                <a:cs typeface="Calibri"/>
                <a:sym typeface="Calibri"/>
              </a:rPr>
              <a:t>consulta?</a:t>
            </a:r>
            <a:endParaRPr b="1" sz="74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n-US" sz="2400">
                <a:solidFill>
                  <a:schemeClr val="dk1"/>
                </a:solidFill>
                <a:latin typeface="Calibri"/>
                <a:ea typeface="Calibri"/>
                <a:cs typeface="Calibri"/>
                <a:sym typeface="Calibri"/>
              </a:rPr>
              <a:t>Momento de preguntas</a:t>
            </a:r>
            <a:endParaRPr sz="2400">
              <a:solidFill>
                <a:schemeClr val="dk1"/>
              </a:solidFill>
              <a:latin typeface="Calibri"/>
              <a:ea typeface="Calibri"/>
              <a:cs typeface="Calibri"/>
              <a:sym typeface="Calibri"/>
            </a:endParaRPr>
          </a:p>
        </p:txBody>
      </p:sp>
      <p:sp>
        <p:nvSpPr>
          <p:cNvPr id="382" name="Google Shape;382;p44"/>
          <p:cNvSpPr txBox="1"/>
          <p:nvPr/>
        </p:nvSpPr>
        <p:spPr>
          <a:xfrm>
            <a:off x="2904651" y="2678098"/>
            <a:ext cx="1551600" cy="1500000"/>
          </a:xfrm>
          <a:prstGeom prst="rect">
            <a:avLst/>
          </a:prstGeom>
          <a:noFill/>
          <a:ln>
            <a:noFill/>
          </a:ln>
        </p:spPr>
        <p:txBody>
          <a:bodyPr anchorCtr="0" anchor="t" bIns="134475" lIns="134475" spcFirstLastPara="1" rIns="134475" wrap="square" tIns="134475">
            <a:noAutofit/>
          </a:bodyPr>
          <a:lstStyle/>
          <a:p>
            <a:pPr indent="0" lvl="0" marL="0" rtl="0" algn="ctr">
              <a:lnSpc>
                <a:spcPct val="80000"/>
              </a:lnSpc>
              <a:spcBef>
                <a:spcPts val="0"/>
              </a:spcBef>
              <a:spcAft>
                <a:spcPts val="0"/>
              </a:spcAft>
              <a:buNone/>
            </a:pPr>
            <a:r>
              <a:rPr b="1" lang="en-US" sz="9600">
                <a:solidFill>
                  <a:srgbClr val="FDD015"/>
                </a:solidFill>
                <a:latin typeface="Calibri"/>
                <a:ea typeface="Calibri"/>
                <a:cs typeface="Calibri"/>
                <a:sym typeface="Calibri"/>
              </a:rPr>
              <a:t>¿?</a:t>
            </a:r>
            <a:endParaRPr sz="4600">
              <a:solidFill>
                <a:srgbClr val="FDD015"/>
              </a:solidFill>
              <a:latin typeface="Calibri"/>
              <a:ea typeface="Calibri"/>
              <a:cs typeface="Calibri"/>
              <a:sym typeface="Calibri"/>
            </a:endParaRPr>
          </a:p>
        </p:txBody>
      </p:sp>
      <p:pic>
        <p:nvPicPr>
          <p:cNvPr id="383" name="Google Shape;383;p44"/>
          <p:cNvPicPr preferRelativeResize="0"/>
          <p:nvPr/>
        </p:nvPicPr>
        <p:blipFill rotWithShape="1">
          <a:blip r:embed="rId4">
            <a:alphaModFix/>
          </a:blip>
          <a:srcRect b="33630" l="0" r="0" t="30435"/>
          <a:stretch/>
        </p:blipFill>
        <p:spPr>
          <a:xfrm>
            <a:off x="6250171" y="6533817"/>
            <a:ext cx="2205937" cy="795151"/>
          </a:xfrm>
          <a:prstGeom prst="rect">
            <a:avLst/>
          </a:prstGeom>
          <a:noFill/>
          <a:ln>
            <a:noFill/>
          </a:ln>
        </p:spPr>
      </p:pic>
      <p:pic>
        <p:nvPicPr>
          <p:cNvPr id="384" name="Google Shape;384;p44"/>
          <p:cNvPicPr preferRelativeResize="0"/>
          <p:nvPr/>
        </p:nvPicPr>
        <p:blipFill>
          <a:blip r:embed="rId5">
            <a:alphaModFix/>
          </a:blip>
          <a:stretch>
            <a:fillRect/>
          </a:stretch>
        </p:blipFill>
        <p:spPr>
          <a:xfrm>
            <a:off x="8524372" y="6643091"/>
            <a:ext cx="1987297" cy="574789"/>
          </a:xfrm>
          <a:prstGeom prst="rect">
            <a:avLst/>
          </a:prstGeom>
          <a:noFill/>
          <a:ln>
            <a:noFill/>
          </a:ln>
        </p:spPr>
      </p:pic>
      <p:pic>
        <p:nvPicPr>
          <p:cNvPr id="385" name="Google Shape;385;p44"/>
          <p:cNvPicPr preferRelativeResize="0"/>
          <p:nvPr/>
        </p:nvPicPr>
        <p:blipFill>
          <a:blip r:embed="rId6">
            <a:alphaModFix/>
          </a:blip>
          <a:stretch>
            <a:fillRect/>
          </a:stretch>
        </p:blipFill>
        <p:spPr>
          <a:xfrm>
            <a:off x="10915856" y="6603688"/>
            <a:ext cx="1987298" cy="65334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cxnSp>
        <p:nvCxnSpPr>
          <p:cNvPr id="390" name="Google Shape;390;p45"/>
          <p:cNvCxnSpPr>
            <a:stCxn id="391" idx="2"/>
            <a:endCxn id="392" idx="2"/>
          </p:cNvCxnSpPr>
          <p:nvPr/>
        </p:nvCxnSpPr>
        <p:spPr>
          <a:xfrm>
            <a:off x="4867830" y="3848347"/>
            <a:ext cx="0" cy="1741500"/>
          </a:xfrm>
          <a:prstGeom prst="straightConnector1">
            <a:avLst/>
          </a:prstGeom>
          <a:noFill/>
          <a:ln cap="flat" cmpd="sng" w="76200">
            <a:solidFill>
              <a:srgbClr val="FDD015"/>
            </a:solidFill>
            <a:prstDash val="solid"/>
            <a:round/>
            <a:headEnd len="med" w="med" type="none"/>
            <a:tailEnd len="med" w="med" type="none"/>
          </a:ln>
        </p:spPr>
      </p:cxnSp>
      <p:grpSp>
        <p:nvGrpSpPr>
          <p:cNvPr id="393" name="Google Shape;393;p45"/>
          <p:cNvGrpSpPr/>
          <p:nvPr/>
        </p:nvGrpSpPr>
        <p:grpSpPr>
          <a:xfrm>
            <a:off x="4514144" y="3489150"/>
            <a:ext cx="707372" cy="718394"/>
            <a:chOff x="-1007627" y="1743900"/>
            <a:chExt cx="2655300" cy="2688600"/>
          </a:xfrm>
        </p:grpSpPr>
        <p:sp>
          <p:nvSpPr>
            <p:cNvPr id="394" name="Google Shape;394;p45"/>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95" name="Google Shape;395;p45"/>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91" name="Google Shape;391;p45"/>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96" name="Google Shape;396;p45"/>
          <p:cNvGrpSpPr/>
          <p:nvPr/>
        </p:nvGrpSpPr>
        <p:grpSpPr>
          <a:xfrm>
            <a:off x="4514144" y="4359922"/>
            <a:ext cx="707372" cy="718394"/>
            <a:chOff x="-1007627" y="1743900"/>
            <a:chExt cx="2655300" cy="2688600"/>
          </a:xfrm>
        </p:grpSpPr>
        <p:sp>
          <p:nvSpPr>
            <p:cNvPr id="397" name="Google Shape;397;p45"/>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98" name="Google Shape;398;p45"/>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99" name="Google Shape;399;p45"/>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400" name="Google Shape;400;p45"/>
          <p:cNvGrpSpPr/>
          <p:nvPr/>
        </p:nvGrpSpPr>
        <p:grpSpPr>
          <a:xfrm>
            <a:off x="4514144" y="5230695"/>
            <a:ext cx="707372" cy="718394"/>
            <a:chOff x="-1007627" y="1743900"/>
            <a:chExt cx="2655300" cy="2688600"/>
          </a:xfrm>
        </p:grpSpPr>
        <p:sp>
          <p:nvSpPr>
            <p:cNvPr id="401" name="Google Shape;401;p45"/>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02" name="Google Shape;402;p45"/>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92" name="Google Shape;392;p45"/>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
        <p:nvSpPr>
          <p:cNvPr id="403" name="Google Shape;403;p45"/>
          <p:cNvSpPr/>
          <p:nvPr/>
        </p:nvSpPr>
        <p:spPr>
          <a:xfrm>
            <a:off x="313506" y="3521379"/>
            <a:ext cx="2659200" cy="4215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None/>
            </a:pPr>
            <a:r>
              <a:t/>
            </a:r>
            <a:endParaRPr sz="2100"/>
          </a:p>
        </p:txBody>
      </p:sp>
      <p:sp>
        <p:nvSpPr>
          <p:cNvPr id="404" name="Google Shape;404;p45"/>
          <p:cNvSpPr txBox="1"/>
          <p:nvPr/>
        </p:nvSpPr>
        <p:spPr>
          <a:xfrm>
            <a:off x="313506" y="2801883"/>
            <a:ext cx="3262500" cy="18417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5100">
                <a:solidFill>
                  <a:schemeClr val="dk1"/>
                </a:solidFill>
                <a:latin typeface="Calibri"/>
                <a:ea typeface="Calibri"/>
                <a:cs typeface="Calibri"/>
                <a:sym typeface="Calibri"/>
              </a:rPr>
              <a:t>WORKING </a:t>
            </a:r>
            <a:endParaRPr b="1" sz="5100">
              <a:solidFill>
                <a:schemeClr val="dk1"/>
              </a:solidFill>
              <a:latin typeface="Calibri"/>
              <a:ea typeface="Calibri"/>
              <a:cs typeface="Calibri"/>
              <a:sym typeface="Calibri"/>
            </a:endParaRPr>
          </a:p>
          <a:p>
            <a:pPr indent="0" lvl="0" marL="0" rtl="0" algn="l">
              <a:spcBef>
                <a:spcPts val="0"/>
              </a:spcBef>
              <a:spcAft>
                <a:spcPts val="0"/>
              </a:spcAft>
              <a:buNone/>
            </a:pPr>
            <a:r>
              <a:rPr b="1" lang="en-US" sz="5100">
                <a:solidFill>
                  <a:schemeClr val="dk1"/>
                </a:solidFill>
                <a:latin typeface="Calibri"/>
                <a:ea typeface="Calibri"/>
                <a:cs typeface="Calibri"/>
                <a:sym typeface="Calibri"/>
              </a:rPr>
              <a:t>TIME</a:t>
            </a:r>
            <a:endParaRPr b="1" sz="5100">
              <a:solidFill>
                <a:schemeClr val="dk1"/>
              </a:solidFill>
              <a:latin typeface="Calibri"/>
              <a:ea typeface="Calibri"/>
              <a:cs typeface="Calibri"/>
              <a:sym typeface="Calibri"/>
            </a:endParaRPr>
          </a:p>
        </p:txBody>
      </p:sp>
      <p:sp>
        <p:nvSpPr>
          <p:cNvPr id="405" name="Google Shape;405;p45"/>
          <p:cNvSpPr txBox="1"/>
          <p:nvPr/>
        </p:nvSpPr>
        <p:spPr>
          <a:xfrm>
            <a:off x="4514133" y="1488299"/>
            <a:ext cx="8368200" cy="19416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Te invitamos a revisar en la plataforma los siguientes documentos/ejercicios. </a:t>
            </a:r>
            <a:endParaRPr sz="2400">
              <a:solidFill>
                <a:schemeClr val="dk1"/>
              </a:solidFill>
              <a:latin typeface="Calibri"/>
              <a:ea typeface="Calibri"/>
              <a:cs typeface="Calibri"/>
              <a:sym typeface="Calibri"/>
            </a:endParaRPr>
          </a:p>
          <a:p>
            <a:pPr indent="0" lvl="0" marL="0" rtl="0" algn="l">
              <a:spcBef>
                <a:spcPts val="1500"/>
              </a:spcBef>
              <a:spcAft>
                <a:spcPts val="0"/>
              </a:spcAft>
              <a:buNone/>
            </a:pPr>
            <a:r>
              <a:rPr lang="en-US" sz="2400">
                <a:solidFill>
                  <a:schemeClr val="dk1"/>
                </a:solidFill>
                <a:latin typeface="Calibri"/>
                <a:ea typeface="Calibri"/>
                <a:cs typeface="Calibri"/>
                <a:sym typeface="Calibri"/>
              </a:rPr>
              <a:t>Cualquier duda que te surja sobre ellos </a:t>
            </a:r>
            <a:r>
              <a:rPr b="1" lang="en-US" sz="2400">
                <a:solidFill>
                  <a:schemeClr val="dk1"/>
                </a:solidFill>
                <a:latin typeface="Calibri"/>
                <a:ea typeface="Calibri"/>
                <a:cs typeface="Calibri"/>
                <a:sym typeface="Calibri"/>
              </a:rPr>
              <a:t>¡Tráelos a la próxima clase!</a:t>
            </a:r>
            <a:endParaRPr sz="2100"/>
          </a:p>
        </p:txBody>
      </p:sp>
      <p:pic>
        <p:nvPicPr>
          <p:cNvPr id="406" name="Google Shape;406;p45"/>
          <p:cNvPicPr preferRelativeResize="0"/>
          <p:nvPr/>
        </p:nvPicPr>
        <p:blipFill rotWithShape="1">
          <a:blip r:embed="rId3">
            <a:alphaModFix/>
          </a:blip>
          <a:srcRect b="33630" l="0" r="0" t="30435"/>
          <a:stretch/>
        </p:blipFill>
        <p:spPr>
          <a:xfrm>
            <a:off x="6250171" y="6533817"/>
            <a:ext cx="2205937" cy="795151"/>
          </a:xfrm>
          <a:prstGeom prst="rect">
            <a:avLst/>
          </a:prstGeom>
          <a:noFill/>
          <a:ln>
            <a:noFill/>
          </a:ln>
        </p:spPr>
      </p:pic>
      <p:pic>
        <p:nvPicPr>
          <p:cNvPr id="407" name="Google Shape;407;p45"/>
          <p:cNvPicPr preferRelativeResize="0"/>
          <p:nvPr/>
        </p:nvPicPr>
        <p:blipFill>
          <a:blip r:embed="rId4">
            <a:alphaModFix/>
          </a:blip>
          <a:stretch>
            <a:fillRect/>
          </a:stretch>
        </p:blipFill>
        <p:spPr>
          <a:xfrm>
            <a:off x="8524372" y="6643091"/>
            <a:ext cx="1987297" cy="574789"/>
          </a:xfrm>
          <a:prstGeom prst="rect">
            <a:avLst/>
          </a:prstGeom>
          <a:noFill/>
          <a:ln>
            <a:noFill/>
          </a:ln>
        </p:spPr>
      </p:pic>
      <p:pic>
        <p:nvPicPr>
          <p:cNvPr id="408" name="Google Shape;408;p45"/>
          <p:cNvPicPr preferRelativeResize="0"/>
          <p:nvPr/>
        </p:nvPicPr>
        <p:blipFill>
          <a:blip r:embed="rId5">
            <a:alphaModFix/>
          </a:blip>
          <a:stretch>
            <a:fillRect/>
          </a:stretch>
        </p:blipFill>
        <p:spPr>
          <a:xfrm>
            <a:off x="10915856" y="6603688"/>
            <a:ext cx="1987298" cy="653347"/>
          </a:xfrm>
          <a:prstGeom prst="rect">
            <a:avLst/>
          </a:prstGeom>
          <a:noFill/>
          <a:ln>
            <a:noFill/>
          </a:ln>
        </p:spPr>
      </p:pic>
      <p:sp>
        <p:nvSpPr>
          <p:cNvPr id="409" name="Google Shape;409;p45"/>
          <p:cNvSpPr txBox="1"/>
          <p:nvPr/>
        </p:nvSpPr>
        <p:spPr>
          <a:xfrm>
            <a:off x="5221525" y="3636850"/>
            <a:ext cx="7886700" cy="2237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Repasar nuevamente la grabación de esta clase </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Revisar el material compartido en la plataforma de Moodle</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1000"/>
              </a:spcAft>
              <a:buClr>
                <a:schemeClr val="dk1"/>
              </a:buClr>
              <a:buSzPts val="2000"/>
              <a:buFont typeface="Muli"/>
              <a:buAutoNum type="arabicPeriod"/>
            </a:pPr>
            <a:r>
              <a:rPr lang="en-US" sz="2000">
                <a:solidFill>
                  <a:schemeClr val="dk1"/>
                </a:solidFill>
                <a:latin typeface="Muli"/>
                <a:ea typeface="Muli"/>
                <a:cs typeface="Muli"/>
                <a:sym typeface="Muli"/>
              </a:rPr>
              <a:t>Traer al próximo encuentro todas tus dudas.</a:t>
            </a:r>
            <a:endParaRPr sz="2000">
              <a:solidFill>
                <a:schemeClr val="dk1"/>
              </a:solidFill>
              <a:latin typeface="Muli"/>
              <a:ea typeface="Muli"/>
              <a:cs typeface="Muli"/>
              <a:sym typeface="Mul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pic>
        <p:nvPicPr>
          <p:cNvPr id="414" name="Google Shape;414;p46"/>
          <p:cNvPicPr preferRelativeResize="0"/>
          <p:nvPr/>
        </p:nvPicPr>
        <p:blipFill>
          <a:blip r:embed="rId4">
            <a:alphaModFix/>
          </a:blip>
          <a:stretch>
            <a:fillRect/>
          </a:stretch>
        </p:blipFill>
        <p:spPr>
          <a:xfrm>
            <a:off x="7657882" y="6240529"/>
            <a:ext cx="2796877" cy="1078352"/>
          </a:xfrm>
          <a:prstGeom prst="rect">
            <a:avLst/>
          </a:prstGeom>
          <a:noFill/>
          <a:ln>
            <a:noFill/>
          </a:ln>
        </p:spPr>
      </p:pic>
      <p:pic>
        <p:nvPicPr>
          <p:cNvPr id="415" name="Google Shape;415;p46"/>
          <p:cNvPicPr preferRelativeResize="0"/>
          <p:nvPr/>
        </p:nvPicPr>
        <p:blipFill rotWithShape="1">
          <a:blip r:embed="rId5">
            <a:alphaModFix/>
          </a:blip>
          <a:srcRect b="0" l="826" r="826" t="0"/>
          <a:stretch/>
        </p:blipFill>
        <p:spPr>
          <a:xfrm>
            <a:off x="10505028" y="6292606"/>
            <a:ext cx="2510280" cy="921040"/>
          </a:xfrm>
          <a:prstGeom prst="rect">
            <a:avLst/>
          </a:prstGeom>
          <a:noFill/>
          <a:ln>
            <a:noFill/>
          </a:ln>
        </p:spPr>
      </p:pic>
      <p:pic>
        <p:nvPicPr>
          <p:cNvPr id="416" name="Google Shape;416;p46"/>
          <p:cNvPicPr preferRelativeResize="0"/>
          <p:nvPr/>
        </p:nvPicPr>
        <p:blipFill rotWithShape="1">
          <a:blip r:embed="rId6">
            <a:alphaModFix/>
          </a:blip>
          <a:srcRect b="32031" l="0" r="0" t="32034"/>
          <a:stretch/>
        </p:blipFill>
        <p:spPr>
          <a:xfrm>
            <a:off x="4927268" y="6356094"/>
            <a:ext cx="2680366" cy="966185"/>
          </a:xfrm>
          <a:prstGeom prst="rect">
            <a:avLst/>
          </a:prstGeom>
          <a:noFill/>
          <a:ln>
            <a:noFill/>
          </a:ln>
        </p:spPr>
      </p:pic>
      <p:sp>
        <p:nvSpPr>
          <p:cNvPr id="417" name="Google Shape;417;p46"/>
          <p:cNvSpPr/>
          <p:nvPr/>
        </p:nvSpPr>
        <p:spPr>
          <a:xfrm>
            <a:off x="-95918" y="6300966"/>
            <a:ext cx="13625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418" name="Google Shape;418;p46"/>
          <p:cNvPicPr preferRelativeResize="0"/>
          <p:nvPr/>
        </p:nvPicPr>
        <p:blipFill rotWithShape="1">
          <a:blip r:embed="rId7">
            <a:alphaModFix/>
          </a:blip>
          <a:srcRect b="33630" l="0" r="0" t="30435"/>
          <a:stretch/>
        </p:blipFill>
        <p:spPr>
          <a:xfrm>
            <a:off x="6250355" y="6386520"/>
            <a:ext cx="2205937" cy="795151"/>
          </a:xfrm>
          <a:prstGeom prst="rect">
            <a:avLst/>
          </a:prstGeom>
          <a:noFill/>
          <a:ln>
            <a:noFill/>
          </a:ln>
        </p:spPr>
      </p:pic>
      <p:pic>
        <p:nvPicPr>
          <p:cNvPr id="419" name="Google Shape;419;p46"/>
          <p:cNvPicPr preferRelativeResize="0"/>
          <p:nvPr/>
        </p:nvPicPr>
        <p:blipFill>
          <a:blip r:embed="rId8">
            <a:alphaModFix/>
          </a:blip>
          <a:stretch>
            <a:fillRect/>
          </a:stretch>
        </p:blipFill>
        <p:spPr>
          <a:xfrm>
            <a:off x="8524556" y="6495794"/>
            <a:ext cx="1987297" cy="574789"/>
          </a:xfrm>
          <a:prstGeom prst="rect">
            <a:avLst/>
          </a:prstGeom>
          <a:noFill/>
          <a:ln>
            <a:noFill/>
          </a:ln>
        </p:spPr>
      </p:pic>
      <p:pic>
        <p:nvPicPr>
          <p:cNvPr id="420" name="Google Shape;420;p46"/>
          <p:cNvPicPr preferRelativeResize="0"/>
          <p:nvPr/>
        </p:nvPicPr>
        <p:blipFill>
          <a:blip r:embed="rId9">
            <a:alphaModFix/>
          </a:blip>
          <a:stretch>
            <a:fillRect/>
          </a:stretch>
        </p:blipFill>
        <p:spPr>
          <a:xfrm>
            <a:off x="10916040" y="6456391"/>
            <a:ext cx="1987298" cy="653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5"/>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108" name="Google Shape;108;p15"/>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109" name="Google Shape;109;p15"/>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110" name="Google Shape;110;p15"/>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112" name="Google Shape;112;p15"/>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113" name="Google Shape;113;p15"/>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14" name="Google Shape;114;p15"/>
          <p:cNvSpPr txBox="1"/>
          <p:nvPr/>
        </p:nvSpPr>
        <p:spPr>
          <a:xfrm>
            <a:off x="1444575" y="3788050"/>
            <a:ext cx="112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Muli"/>
                <a:ea typeface="Muli"/>
                <a:cs typeface="Muli"/>
                <a:sym typeface="Muli"/>
              </a:rPr>
              <a:t>Plan formativo:</a:t>
            </a:r>
            <a:r>
              <a:rPr lang="en-US" sz="2000">
                <a:solidFill>
                  <a:schemeClr val="lt1"/>
                </a:solidFill>
                <a:latin typeface="Muli"/>
                <a:ea typeface="Muli"/>
                <a:cs typeface="Muli"/>
                <a:sym typeface="Muli"/>
              </a:rPr>
              <a:t> POO en Java</a:t>
            </a:r>
            <a:endParaRPr sz="2000">
              <a:solidFill>
                <a:srgbClr val="FFFFFF"/>
              </a:solidFill>
              <a:latin typeface="Muli"/>
              <a:ea typeface="Muli"/>
              <a:cs typeface="Muli"/>
              <a:sym typeface="Muli"/>
            </a:endParaRPr>
          </a:p>
        </p:txBody>
      </p:sp>
      <p:sp>
        <p:nvSpPr>
          <p:cNvPr id="115" name="Google Shape;115;p15"/>
          <p:cNvSpPr txBox="1"/>
          <p:nvPr/>
        </p:nvSpPr>
        <p:spPr>
          <a:xfrm>
            <a:off x="1444575" y="2509138"/>
            <a:ext cx="926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rgbClr val="FFFFFF"/>
                </a:solidFill>
                <a:latin typeface="Muli"/>
                <a:ea typeface="Muli"/>
                <a:cs typeface="Muli"/>
                <a:sym typeface="Muli"/>
              </a:rPr>
              <a:t>Java y sus fundamentos </a:t>
            </a:r>
            <a:endParaRPr sz="3900">
              <a:solidFill>
                <a:srgbClr val="FFFFFF"/>
              </a:solidFill>
              <a:latin typeface="Muli"/>
              <a:ea typeface="Muli"/>
              <a:cs typeface="Muli"/>
              <a:sym typeface="Muli"/>
            </a:endParaRPr>
          </a:p>
        </p:txBody>
      </p:sp>
      <p:cxnSp>
        <p:nvCxnSpPr>
          <p:cNvPr id="116" name="Google Shape;116;p15"/>
          <p:cNvCxnSpPr/>
          <p:nvPr/>
        </p:nvCxnSpPr>
        <p:spPr>
          <a:xfrm>
            <a:off x="1551300" y="3788050"/>
            <a:ext cx="5778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6"/>
          <p:cNvSpPr txBox="1"/>
          <p:nvPr/>
        </p:nvSpPr>
        <p:spPr>
          <a:xfrm>
            <a:off x="2438400" y="252800"/>
            <a:ext cx="463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HOJA DE RUTA</a:t>
            </a:r>
            <a:endParaRPr sz="4000">
              <a:solidFill>
                <a:schemeClr val="dk1"/>
              </a:solidFill>
              <a:latin typeface="Muli"/>
              <a:ea typeface="Muli"/>
              <a:cs typeface="Muli"/>
              <a:sym typeface="Muli"/>
            </a:endParaRPr>
          </a:p>
        </p:txBody>
      </p:sp>
      <p:sp>
        <p:nvSpPr>
          <p:cNvPr id="122" name="Google Shape;122;p16"/>
          <p:cNvSpPr/>
          <p:nvPr/>
        </p:nvSpPr>
        <p:spPr>
          <a:xfrm>
            <a:off x="1936500"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El entorno Java para la programación</a:t>
            </a:r>
            <a:endParaRPr sz="1100">
              <a:latin typeface="Muli"/>
              <a:ea typeface="Muli"/>
              <a:cs typeface="Muli"/>
              <a:sym typeface="Muli"/>
            </a:endParaRPr>
          </a:p>
        </p:txBody>
      </p:sp>
      <p:grpSp>
        <p:nvGrpSpPr>
          <p:cNvPr id="123" name="Google Shape;123;p16"/>
          <p:cNvGrpSpPr/>
          <p:nvPr/>
        </p:nvGrpSpPr>
        <p:grpSpPr>
          <a:xfrm>
            <a:off x="2481600" y="2449515"/>
            <a:ext cx="752187" cy="731966"/>
            <a:chOff x="3521700" y="2434800"/>
            <a:chExt cx="805167" cy="800400"/>
          </a:xfrm>
        </p:grpSpPr>
        <p:sp>
          <p:nvSpPr>
            <p:cNvPr id="124" name="Google Shape;124;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1.</a:t>
              </a:r>
              <a:endParaRPr sz="2500">
                <a:solidFill>
                  <a:schemeClr val="dk1"/>
                </a:solidFill>
                <a:latin typeface="Muli"/>
                <a:ea typeface="Muli"/>
                <a:cs typeface="Muli"/>
                <a:sym typeface="Muli"/>
              </a:endParaRPr>
            </a:p>
          </p:txBody>
        </p:sp>
      </p:grpSp>
      <p:sp>
        <p:nvSpPr>
          <p:cNvPr id="126" name="Google Shape;126;p16"/>
          <p:cNvSpPr txBox="1"/>
          <p:nvPr/>
        </p:nvSpPr>
        <p:spPr>
          <a:xfrm>
            <a:off x="3892729" y="3500293"/>
            <a:ext cx="10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27" name="Google Shape;127;p16"/>
          <p:cNvSpPr txBox="1"/>
          <p:nvPr/>
        </p:nvSpPr>
        <p:spPr>
          <a:xfrm>
            <a:off x="2438425" y="910600"/>
            <a:ext cx="378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¿Cuáles </a:t>
            </a:r>
            <a:r>
              <a:rPr b="1" lang="en-US" sz="1300">
                <a:solidFill>
                  <a:schemeClr val="dk1"/>
                </a:solidFill>
                <a:latin typeface="Calibri"/>
                <a:ea typeface="Calibri"/>
                <a:cs typeface="Calibri"/>
                <a:sym typeface="Calibri"/>
              </a:rPr>
              <a:t>skill </a:t>
            </a:r>
            <a:r>
              <a:rPr lang="en-US" sz="1300">
                <a:solidFill>
                  <a:schemeClr val="dk1"/>
                </a:solidFill>
                <a:latin typeface="Calibri"/>
                <a:ea typeface="Calibri"/>
                <a:cs typeface="Calibri"/>
                <a:sym typeface="Calibri"/>
              </a:rPr>
              <a:t>conforman el programa?</a:t>
            </a:r>
            <a:endParaRPr sz="1300">
              <a:solidFill>
                <a:schemeClr val="dk1"/>
              </a:solidFill>
              <a:latin typeface="Calibri"/>
              <a:ea typeface="Calibri"/>
              <a:cs typeface="Calibri"/>
              <a:sym typeface="Calibri"/>
            </a:endParaRPr>
          </a:p>
        </p:txBody>
      </p:sp>
      <p:sp>
        <p:nvSpPr>
          <p:cNvPr id="128" name="Google Shape;128;p16"/>
          <p:cNvSpPr/>
          <p:nvPr/>
        </p:nvSpPr>
        <p:spPr>
          <a:xfrm>
            <a:off x="6899925"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Programación Orientada a Objetos</a:t>
            </a:r>
            <a:endParaRPr sz="1100">
              <a:latin typeface="Muli"/>
              <a:ea typeface="Muli"/>
              <a:cs typeface="Muli"/>
              <a:sym typeface="Muli"/>
            </a:endParaRPr>
          </a:p>
        </p:txBody>
      </p:sp>
      <p:grpSp>
        <p:nvGrpSpPr>
          <p:cNvPr id="129" name="Google Shape;129;p16"/>
          <p:cNvGrpSpPr/>
          <p:nvPr/>
        </p:nvGrpSpPr>
        <p:grpSpPr>
          <a:xfrm>
            <a:off x="7445027" y="2449515"/>
            <a:ext cx="752187" cy="731966"/>
            <a:chOff x="3521700" y="2434800"/>
            <a:chExt cx="805167" cy="800400"/>
          </a:xfrm>
        </p:grpSpPr>
        <p:sp>
          <p:nvSpPr>
            <p:cNvPr id="130" name="Google Shape;130;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3.</a:t>
              </a:r>
              <a:endParaRPr sz="2500">
                <a:solidFill>
                  <a:schemeClr val="dk1"/>
                </a:solidFill>
                <a:latin typeface="Muli"/>
                <a:ea typeface="Muli"/>
                <a:cs typeface="Muli"/>
                <a:sym typeface="Muli"/>
              </a:endParaRPr>
            </a:p>
          </p:txBody>
        </p:sp>
      </p:grpSp>
      <p:sp>
        <p:nvSpPr>
          <p:cNvPr id="132" name="Google Shape;132;p16"/>
          <p:cNvSpPr/>
          <p:nvPr/>
        </p:nvSpPr>
        <p:spPr>
          <a:xfrm>
            <a:off x="930545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Proyecto Individual</a:t>
            </a:r>
            <a:endParaRPr sz="1100">
              <a:latin typeface="Muli"/>
              <a:ea typeface="Muli"/>
              <a:cs typeface="Muli"/>
              <a:sym typeface="Muli"/>
            </a:endParaRPr>
          </a:p>
        </p:txBody>
      </p:sp>
      <p:sp>
        <p:nvSpPr>
          <p:cNvPr id="133" name="Google Shape;133;p16"/>
          <p:cNvSpPr/>
          <p:nvPr/>
        </p:nvSpPr>
        <p:spPr>
          <a:xfrm>
            <a:off x="434201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Java</a:t>
            </a:r>
            <a:endParaRPr sz="1100">
              <a:latin typeface="Muli"/>
              <a:ea typeface="Muli"/>
              <a:cs typeface="Muli"/>
              <a:sym typeface="Muli"/>
            </a:endParaRPr>
          </a:p>
        </p:txBody>
      </p:sp>
      <p:grpSp>
        <p:nvGrpSpPr>
          <p:cNvPr id="134" name="Google Shape;134;p16"/>
          <p:cNvGrpSpPr/>
          <p:nvPr/>
        </p:nvGrpSpPr>
        <p:grpSpPr>
          <a:xfrm>
            <a:off x="4887114" y="6100321"/>
            <a:ext cx="752187" cy="731966"/>
            <a:chOff x="3521700" y="2434800"/>
            <a:chExt cx="805167" cy="800400"/>
          </a:xfrm>
        </p:grpSpPr>
        <p:sp>
          <p:nvSpPr>
            <p:cNvPr id="135" name="Google Shape;135;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2.</a:t>
              </a:r>
              <a:endParaRPr sz="2500">
                <a:solidFill>
                  <a:schemeClr val="dk1"/>
                </a:solidFill>
                <a:latin typeface="Muli"/>
                <a:ea typeface="Muli"/>
                <a:cs typeface="Muli"/>
                <a:sym typeface="Muli"/>
              </a:endParaRPr>
            </a:p>
          </p:txBody>
        </p:sp>
      </p:grpSp>
      <p:cxnSp>
        <p:nvCxnSpPr>
          <p:cNvPr id="137" name="Google Shape;137;p16"/>
          <p:cNvCxnSpPr>
            <a:stCxn id="122" idx="3"/>
            <a:endCxn id="133" idx="0"/>
          </p:cNvCxnSpPr>
          <p:nvPr/>
        </p:nvCxnSpPr>
        <p:spPr>
          <a:xfrm>
            <a:off x="3774600" y="4049535"/>
            <a:ext cx="1486500" cy="603000"/>
          </a:xfrm>
          <a:prstGeom prst="bentConnector2">
            <a:avLst/>
          </a:prstGeom>
          <a:noFill/>
          <a:ln cap="flat" cmpd="sng" w="9525">
            <a:solidFill>
              <a:srgbClr val="B7B7B7"/>
            </a:solidFill>
            <a:prstDash val="dash"/>
            <a:round/>
            <a:headEnd len="med" w="med" type="none"/>
            <a:tailEnd len="med" w="med" type="stealth"/>
          </a:ln>
        </p:spPr>
      </p:cxnSp>
      <p:cxnSp>
        <p:nvCxnSpPr>
          <p:cNvPr id="138" name="Google Shape;138;p16"/>
          <p:cNvCxnSpPr>
            <a:stCxn id="133" idx="3"/>
            <a:endCxn id="128" idx="2"/>
          </p:cNvCxnSpPr>
          <p:nvPr/>
        </p:nvCxnSpPr>
        <p:spPr>
          <a:xfrm flipH="1" rot="10800000">
            <a:off x="6180113" y="4578006"/>
            <a:ext cx="1638900" cy="603000"/>
          </a:xfrm>
          <a:prstGeom prst="bentConnector2">
            <a:avLst/>
          </a:prstGeom>
          <a:noFill/>
          <a:ln cap="flat" cmpd="sng" w="9525">
            <a:solidFill>
              <a:srgbClr val="B7B7B7"/>
            </a:solidFill>
            <a:prstDash val="dash"/>
            <a:round/>
            <a:headEnd len="med" w="med" type="none"/>
            <a:tailEnd len="med" w="med" type="stealth"/>
          </a:ln>
        </p:spPr>
      </p:cxnSp>
      <p:cxnSp>
        <p:nvCxnSpPr>
          <p:cNvPr id="139" name="Google Shape;139;p16"/>
          <p:cNvCxnSpPr>
            <a:stCxn id="128" idx="3"/>
            <a:endCxn id="132" idx="0"/>
          </p:cNvCxnSpPr>
          <p:nvPr/>
        </p:nvCxnSpPr>
        <p:spPr>
          <a:xfrm>
            <a:off x="8738025" y="4049535"/>
            <a:ext cx="1486500" cy="603000"/>
          </a:xfrm>
          <a:prstGeom prst="bentConnector2">
            <a:avLst/>
          </a:prstGeom>
          <a:noFill/>
          <a:ln cap="flat" cmpd="sng" w="9525">
            <a:solidFill>
              <a:srgbClr val="B7B7B7"/>
            </a:solidFill>
            <a:prstDash val="dash"/>
            <a:round/>
            <a:headEnd len="med" w="med" type="none"/>
            <a:tailEnd len="med" w="med" type="stealth"/>
          </a:ln>
        </p:spPr>
      </p:cxnSp>
      <p:grpSp>
        <p:nvGrpSpPr>
          <p:cNvPr id="140" name="Google Shape;140;p16"/>
          <p:cNvGrpSpPr/>
          <p:nvPr/>
        </p:nvGrpSpPr>
        <p:grpSpPr>
          <a:xfrm>
            <a:off x="9850554" y="6100321"/>
            <a:ext cx="752187" cy="731966"/>
            <a:chOff x="3521700" y="2434800"/>
            <a:chExt cx="805167" cy="800400"/>
          </a:xfrm>
        </p:grpSpPr>
        <p:sp>
          <p:nvSpPr>
            <p:cNvPr id="141" name="Google Shape;141;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4.</a:t>
              </a:r>
              <a:endParaRPr sz="2500">
                <a:solidFill>
                  <a:schemeClr val="dk1"/>
                </a:solidFill>
                <a:latin typeface="Muli"/>
                <a:ea typeface="Muli"/>
                <a:cs typeface="Muli"/>
                <a:sym typeface="Muli"/>
              </a:endParaRPr>
            </a:p>
          </p:txBody>
        </p:sp>
      </p:grpSp>
      <p:cxnSp>
        <p:nvCxnSpPr>
          <p:cNvPr id="143" name="Google Shape;143;p16"/>
          <p:cNvCxnSpPr>
            <a:stCxn id="124" idx="4"/>
            <a:endCxn id="122" idx="0"/>
          </p:cNvCxnSpPr>
          <p:nvPr/>
        </p:nvCxnSpPr>
        <p:spPr>
          <a:xfrm>
            <a:off x="2855467" y="3181481"/>
            <a:ext cx="0" cy="339600"/>
          </a:xfrm>
          <a:prstGeom prst="straightConnector1">
            <a:avLst/>
          </a:prstGeom>
          <a:noFill/>
          <a:ln cap="flat" cmpd="sng" w="9525">
            <a:solidFill>
              <a:srgbClr val="33B7EE"/>
            </a:solidFill>
            <a:prstDash val="solid"/>
            <a:round/>
            <a:headEnd len="med" w="med" type="none"/>
            <a:tailEnd len="med" w="med" type="none"/>
          </a:ln>
        </p:spPr>
      </p:cxnSp>
      <p:cxnSp>
        <p:nvCxnSpPr>
          <p:cNvPr id="144" name="Google Shape;144;p16"/>
          <p:cNvCxnSpPr>
            <a:stCxn id="130" idx="4"/>
            <a:endCxn id="128" idx="0"/>
          </p:cNvCxnSpPr>
          <p:nvPr/>
        </p:nvCxnSpPr>
        <p:spPr>
          <a:xfrm>
            <a:off x="7818893" y="3181481"/>
            <a:ext cx="0" cy="339600"/>
          </a:xfrm>
          <a:prstGeom prst="straightConnector1">
            <a:avLst/>
          </a:prstGeom>
          <a:noFill/>
          <a:ln cap="flat" cmpd="sng" w="9525">
            <a:solidFill>
              <a:srgbClr val="33B7EE"/>
            </a:solidFill>
            <a:prstDash val="solid"/>
            <a:round/>
            <a:headEnd len="med" w="med" type="none"/>
            <a:tailEnd len="med" w="med" type="none"/>
          </a:ln>
        </p:spPr>
      </p:cxnSp>
      <p:sp>
        <p:nvSpPr>
          <p:cNvPr id="145" name="Google Shape;145;p16"/>
          <p:cNvSpPr txBox="1"/>
          <p:nvPr/>
        </p:nvSpPr>
        <p:spPr>
          <a:xfrm>
            <a:off x="6745212" y="5181000"/>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Level Up!🚀</a:t>
            </a:r>
            <a:endParaRPr>
              <a:latin typeface="Calibri"/>
              <a:ea typeface="Calibri"/>
              <a:cs typeface="Calibri"/>
              <a:sym typeface="Calibri"/>
            </a:endParaRPr>
          </a:p>
        </p:txBody>
      </p:sp>
      <p:sp>
        <p:nvSpPr>
          <p:cNvPr id="146" name="Google Shape;146;p16"/>
          <p:cNvSpPr txBox="1"/>
          <p:nvPr/>
        </p:nvSpPr>
        <p:spPr>
          <a:xfrm>
            <a:off x="10377624" y="5801488"/>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level🥇</a:t>
            </a:r>
            <a:endParaRPr>
              <a:latin typeface="Calibri"/>
              <a:ea typeface="Calibri"/>
              <a:cs typeface="Calibri"/>
              <a:sym typeface="Calibri"/>
            </a:endParaRPr>
          </a:p>
        </p:txBody>
      </p:sp>
      <p:cxnSp>
        <p:nvCxnSpPr>
          <p:cNvPr id="147" name="Google Shape;147;p16"/>
          <p:cNvCxnSpPr/>
          <p:nvPr/>
        </p:nvCxnSpPr>
        <p:spPr>
          <a:xfrm>
            <a:off x="5261086" y="5735306"/>
            <a:ext cx="0" cy="339300"/>
          </a:xfrm>
          <a:prstGeom prst="straightConnector1">
            <a:avLst/>
          </a:prstGeom>
          <a:noFill/>
          <a:ln cap="flat" cmpd="sng" w="9525">
            <a:solidFill>
              <a:srgbClr val="33B7EE"/>
            </a:solidFill>
            <a:prstDash val="solid"/>
            <a:round/>
            <a:headEnd len="med" w="med" type="none"/>
            <a:tailEnd len="med" w="med" type="none"/>
          </a:ln>
        </p:spPr>
      </p:cxnSp>
      <p:cxnSp>
        <p:nvCxnSpPr>
          <p:cNvPr id="148" name="Google Shape;148;p16"/>
          <p:cNvCxnSpPr/>
          <p:nvPr/>
        </p:nvCxnSpPr>
        <p:spPr>
          <a:xfrm>
            <a:off x="10226661" y="5735293"/>
            <a:ext cx="0" cy="339300"/>
          </a:xfrm>
          <a:prstGeom prst="straightConnector1">
            <a:avLst/>
          </a:prstGeom>
          <a:noFill/>
          <a:ln cap="flat" cmpd="sng" w="9525">
            <a:solidFill>
              <a:srgbClr val="33B7E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7"/>
          <p:cNvSpPr txBox="1"/>
          <p:nvPr/>
        </p:nvSpPr>
        <p:spPr>
          <a:xfrm>
            <a:off x="2541225" y="27082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REPASO CLASE ANTERIOR</a:t>
            </a:r>
            <a:endParaRPr sz="4000">
              <a:solidFill>
                <a:schemeClr val="dk1"/>
              </a:solidFill>
              <a:latin typeface="Muli"/>
              <a:ea typeface="Muli"/>
              <a:cs typeface="Muli"/>
              <a:sym typeface="Muli"/>
            </a:endParaRPr>
          </a:p>
        </p:txBody>
      </p:sp>
      <p:sp>
        <p:nvSpPr>
          <p:cNvPr id="154" name="Google Shape;154;p17"/>
          <p:cNvSpPr txBox="1"/>
          <p:nvPr/>
        </p:nvSpPr>
        <p:spPr>
          <a:xfrm>
            <a:off x="2699450" y="8178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5" name="Google Shape;155;p17"/>
          <p:cNvSpPr txBox="1"/>
          <p:nvPr/>
        </p:nvSpPr>
        <p:spPr>
          <a:xfrm>
            <a:off x="3620025" y="3148063"/>
            <a:ext cx="5674800" cy="9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En la clase anterior trabajamos 📚:</a:t>
            </a:r>
            <a:endParaRPr i="1" sz="2000">
              <a:solidFill>
                <a:schemeClr val="dk1"/>
              </a:solidFill>
              <a:latin typeface="Muli"/>
              <a:ea typeface="Muli"/>
              <a:cs typeface="Muli"/>
              <a:sym typeface="Muli"/>
            </a:endParaRPr>
          </a:p>
          <a:p>
            <a:pPr indent="-355600" lvl="0" marL="457200" rtl="0" algn="l">
              <a:spcBef>
                <a:spcPts val="1000"/>
              </a:spcBef>
              <a:spcAft>
                <a:spcPts val="1000"/>
              </a:spcAft>
              <a:buClr>
                <a:srgbClr val="5EBEEC"/>
              </a:buClr>
              <a:buSzPts val="2000"/>
              <a:buFont typeface="Muli"/>
              <a:buChar char="✓"/>
            </a:pPr>
            <a:r>
              <a:rPr i="1" lang="en-US" sz="2000">
                <a:solidFill>
                  <a:schemeClr val="dk1"/>
                </a:solidFill>
                <a:latin typeface="Muli"/>
                <a:ea typeface="Muli"/>
                <a:cs typeface="Muli"/>
                <a:sym typeface="Muli"/>
              </a:rPr>
              <a:t>Arreglos</a:t>
            </a:r>
            <a:endParaRPr i="1" sz="2000">
              <a:solidFill>
                <a:schemeClr val="dk1"/>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8"/>
          <p:cNvSpPr txBox="1"/>
          <p:nvPr/>
        </p:nvSpPr>
        <p:spPr>
          <a:xfrm>
            <a:off x="2626125" y="276875"/>
            <a:ext cx="66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LEARNING PATHWAY</a:t>
            </a:r>
            <a:endParaRPr sz="4000">
              <a:solidFill>
                <a:schemeClr val="dk1"/>
              </a:solidFill>
              <a:latin typeface="Muli"/>
              <a:ea typeface="Muli"/>
              <a:cs typeface="Muli"/>
              <a:sym typeface="Muli"/>
            </a:endParaRPr>
          </a:p>
        </p:txBody>
      </p:sp>
      <p:sp>
        <p:nvSpPr>
          <p:cNvPr id="161" name="Google Shape;161;p18"/>
          <p:cNvSpPr/>
          <p:nvPr/>
        </p:nvSpPr>
        <p:spPr>
          <a:xfrm>
            <a:off x="1820500" y="4527650"/>
            <a:ext cx="2495700" cy="700200"/>
          </a:xfrm>
          <a:prstGeom prst="roundRect">
            <a:avLst>
              <a:gd fmla="val 16667" name="adj"/>
            </a:avLst>
          </a:prstGeom>
          <a:solidFill>
            <a:srgbClr val="5EBE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600">
                <a:latin typeface="Muli"/>
                <a:ea typeface="Muli"/>
                <a:cs typeface="Muli"/>
                <a:sym typeface="Muli"/>
              </a:rPr>
              <a:t>El entorno Java para la </a:t>
            </a:r>
            <a:r>
              <a:rPr b="1" lang="en-US" sz="1600">
                <a:latin typeface="Muli"/>
                <a:ea typeface="Muli"/>
                <a:cs typeface="Muli"/>
                <a:sym typeface="Muli"/>
              </a:rPr>
              <a:t>programación</a:t>
            </a:r>
            <a:endParaRPr b="1" sz="1600">
              <a:solidFill>
                <a:schemeClr val="dk1"/>
              </a:solidFill>
              <a:latin typeface="Muli"/>
              <a:ea typeface="Muli"/>
              <a:cs typeface="Muli"/>
              <a:sym typeface="Muli"/>
            </a:endParaRPr>
          </a:p>
        </p:txBody>
      </p:sp>
      <p:sp>
        <p:nvSpPr>
          <p:cNvPr id="162" name="Google Shape;162;p18"/>
          <p:cNvSpPr txBox="1"/>
          <p:nvPr/>
        </p:nvSpPr>
        <p:spPr>
          <a:xfrm>
            <a:off x="1957613" y="5286875"/>
            <a:ext cx="167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Funciones y Procedimientos</a:t>
            </a:r>
            <a:endParaRPr>
              <a:latin typeface="Calibri"/>
              <a:ea typeface="Calibri"/>
              <a:cs typeface="Calibri"/>
              <a:sym typeface="Calibri"/>
            </a:endParaRPr>
          </a:p>
        </p:txBody>
      </p:sp>
      <p:grpSp>
        <p:nvGrpSpPr>
          <p:cNvPr id="163" name="Google Shape;163;p18"/>
          <p:cNvGrpSpPr/>
          <p:nvPr/>
        </p:nvGrpSpPr>
        <p:grpSpPr>
          <a:xfrm>
            <a:off x="1957625" y="2998025"/>
            <a:ext cx="873025" cy="800400"/>
            <a:chOff x="3521700" y="2434800"/>
            <a:chExt cx="873025" cy="800400"/>
          </a:xfrm>
        </p:grpSpPr>
        <p:sp>
          <p:nvSpPr>
            <p:cNvPr id="164" name="Google Shape;164;p18"/>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3747925" y="2557950"/>
              <a:ext cx="6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Muli"/>
                  <a:ea typeface="Muli"/>
                  <a:cs typeface="Muli"/>
                  <a:sym typeface="Muli"/>
                </a:rPr>
                <a:t>8</a:t>
              </a:r>
              <a:endParaRPr sz="4000">
                <a:solidFill>
                  <a:schemeClr val="dk1"/>
                </a:solidFill>
                <a:latin typeface="Muli"/>
                <a:ea typeface="Muli"/>
                <a:cs typeface="Muli"/>
                <a:sym typeface="Muli"/>
              </a:endParaRPr>
            </a:p>
          </p:txBody>
        </p:sp>
      </p:grpSp>
      <p:cxnSp>
        <p:nvCxnSpPr>
          <p:cNvPr id="166" name="Google Shape;166;p18"/>
          <p:cNvCxnSpPr/>
          <p:nvPr/>
        </p:nvCxnSpPr>
        <p:spPr>
          <a:xfrm>
            <a:off x="2394150" y="3798425"/>
            <a:ext cx="0" cy="841500"/>
          </a:xfrm>
          <a:prstGeom prst="straightConnector1">
            <a:avLst/>
          </a:prstGeom>
          <a:noFill/>
          <a:ln cap="flat" cmpd="sng" w="9525">
            <a:solidFill>
              <a:srgbClr val="33B7EE"/>
            </a:solidFill>
            <a:prstDash val="solid"/>
            <a:round/>
            <a:headEnd len="med" w="med" type="none"/>
            <a:tailEnd len="med" w="med" type="none"/>
          </a:ln>
        </p:spPr>
      </p:cxnSp>
      <p:cxnSp>
        <p:nvCxnSpPr>
          <p:cNvPr id="167" name="Google Shape;167;p18"/>
          <p:cNvCxnSpPr>
            <a:stCxn id="161" idx="3"/>
            <a:endCxn id="168" idx="1"/>
          </p:cNvCxnSpPr>
          <p:nvPr/>
        </p:nvCxnSpPr>
        <p:spPr>
          <a:xfrm flipH="1" rot="10800000">
            <a:off x="4316200" y="3972950"/>
            <a:ext cx="1062900" cy="904800"/>
          </a:xfrm>
          <a:prstGeom prst="bentConnector3">
            <a:avLst>
              <a:gd fmla="val 49994" name="adj1"/>
            </a:avLst>
          </a:prstGeom>
          <a:noFill/>
          <a:ln cap="flat" cmpd="sng" w="9525">
            <a:solidFill>
              <a:srgbClr val="B7B7B7"/>
            </a:solidFill>
            <a:prstDash val="dash"/>
            <a:round/>
            <a:headEnd len="med" w="med" type="none"/>
            <a:tailEnd len="med" w="med" type="stealth"/>
          </a:ln>
        </p:spPr>
      </p:cxnSp>
      <p:sp>
        <p:nvSpPr>
          <p:cNvPr id="169" name="Google Shape;169;p18"/>
          <p:cNvSpPr txBox="1"/>
          <p:nvPr/>
        </p:nvSpPr>
        <p:spPr>
          <a:xfrm>
            <a:off x="2830645" y="3198113"/>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70" name="Google Shape;170;p18"/>
          <p:cNvSpPr txBox="1"/>
          <p:nvPr/>
        </p:nvSpPr>
        <p:spPr>
          <a:xfrm>
            <a:off x="2684250" y="920150"/>
            <a:ext cx="384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¿Sobre qué temas trabajaremos?</a:t>
            </a:r>
            <a:endParaRPr sz="1300">
              <a:solidFill>
                <a:schemeClr val="dk1"/>
              </a:solidFill>
              <a:latin typeface="Calibri"/>
              <a:ea typeface="Calibri"/>
              <a:cs typeface="Calibri"/>
              <a:sym typeface="Calibri"/>
            </a:endParaRPr>
          </a:p>
        </p:txBody>
      </p:sp>
      <p:sp>
        <p:nvSpPr>
          <p:cNvPr id="168" name="Google Shape;168;p18"/>
          <p:cNvSpPr/>
          <p:nvPr/>
        </p:nvSpPr>
        <p:spPr>
          <a:xfrm>
            <a:off x="5378975" y="3669727"/>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Muli"/>
                <a:ea typeface="Muli"/>
                <a:cs typeface="Muli"/>
                <a:sym typeface="Muli"/>
              </a:rPr>
              <a:t>Función</a:t>
            </a:r>
            <a:endParaRPr sz="1300">
              <a:latin typeface="Muli"/>
              <a:ea typeface="Muli"/>
              <a:cs typeface="Muli"/>
              <a:sym typeface="Muli"/>
            </a:endParaRPr>
          </a:p>
        </p:txBody>
      </p:sp>
      <p:sp>
        <p:nvSpPr>
          <p:cNvPr id="171" name="Google Shape;171;p18"/>
          <p:cNvSpPr/>
          <p:nvPr/>
        </p:nvSpPr>
        <p:spPr>
          <a:xfrm>
            <a:off x="8800350" y="3622775"/>
            <a:ext cx="1930800" cy="7002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Muli"/>
                <a:ea typeface="Muli"/>
                <a:cs typeface="Muli"/>
                <a:sym typeface="Muli"/>
              </a:rPr>
              <a:t>Calculadora 3.0</a:t>
            </a:r>
            <a:endParaRPr sz="1300">
              <a:latin typeface="Muli"/>
              <a:ea typeface="Muli"/>
              <a:cs typeface="Muli"/>
              <a:sym typeface="Muli"/>
            </a:endParaRPr>
          </a:p>
        </p:txBody>
      </p:sp>
      <p:cxnSp>
        <p:nvCxnSpPr>
          <p:cNvPr id="172" name="Google Shape;172;p18"/>
          <p:cNvCxnSpPr>
            <a:stCxn id="168" idx="3"/>
            <a:endCxn id="171" idx="1"/>
          </p:cNvCxnSpPr>
          <p:nvPr/>
        </p:nvCxnSpPr>
        <p:spPr>
          <a:xfrm>
            <a:off x="7737575" y="3972877"/>
            <a:ext cx="1062900" cy="600"/>
          </a:xfrm>
          <a:prstGeom prst="bentConnector3">
            <a:avLst>
              <a:gd fmla="val 49994" name="adj1"/>
            </a:avLst>
          </a:prstGeom>
          <a:noFill/>
          <a:ln cap="flat" cmpd="sng" w="9525">
            <a:solidFill>
              <a:srgbClr val="B7B7B7"/>
            </a:solidFill>
            <a:prstDash val="dash"/>
            <a:round/>
            <a:headEnd len="med" w="med" type="none"/>
            <a:tailEnd len="med" w="med" type="stealth"/>
          </a:ln>
        </p:spPr>
      </p:cxnSp>
      <p:sp>
        <p:nvSpPr>
          <p:cNvPr id="173" name="Google Shape;173;p18"/>
          <p:cNvSpPr/>
          <p:nvPr/>
        </p:nvSpPr>
        <p:spPr>
          <a:xfrm>
            <a:off x="8800350" y="5327963"/>
            <a:ext cx="1930800" cy="7002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Muli"/>
                <a:ea typeface="Muli"/>
                <a:cs typeface="Muli"/>
                <a:sym typeface="Muli"/>
              </a:rPr>
              <a:t>Procedimiento Arreglado</a:t>
            </a:r>
            <a:endParaRPr sz="1300">
              <a:latin typeface="Muli"/>
              <a:ea typeface="Muli"/>
              <a:cs typeface="Muli"/>
              <a:sym typeface="Muli"/>
            </a:endParaRPr>
          </a:p>
        </p:txBody>
      </p:sp>
      <p:cxnSp>
        <p:nvCxnSpPr>
          <p:cNvPr id="174" name="Google Shape;174;p18"/>
          <p:cNvCxnSpPr>
            <a:stCxn id="175" idx="3"/>
            <a:endCxn id="173" idx="1"/>
          </p:cNvCxnSpPr>
          <p:nvPr/>
        </p:nvCxnSpPr>
        <p:spPr>
          <a:xfrm>
            <a:off x="7737700" y="5678077"/>
            <a:ext cx="1062600" cy="600"/>
          </a:xfrm>
          <a:prstGeom prst="bentConnector3">
            <a:avLst>
              <a:gd fmla="val 50002" name="adj1"/>
            </a:avLst>
          </a:prstGeom>
          <a:noFill/>
          <a:ln cap="flat" cmpd="sng" w="9525">
            <a:solidFill>
              <a:srgbClr val="B7B7B7"/>
            </a:solidFill>
            <a:prstDash val="dash"/>
            <a:round/>
            <a:headEnd len="med" w="med" type="none"/>
            <a:tailEnd len="med" w="med" type="stealth"/>
          </a:ln>
        </p:spPr>
      </p:cxnSp>
      <p:sp>
        <p:nvSpPr>
          <p:cNvPr id="175" name="Google Shape;175;p18"/>
          <p:cNvSpPr/>
          <p:nvPr/>
        </p:nvSpPr>
        <p:spPr>
          <a:xfrm>
            <a:off x="5379100" y="5374927"/>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Muli"/>
                <a:ea typeface="Muli"/>
                <a:cs typeface="Muli"/>
                <a:sym typeface="Muli"/>
              </a:rPr>
              <a:t>Procedimientos</a:t>
            </a:r>
            <a:endParaRPr sz="1300">
              <a:latin typeface="Muli"/>
              <a:ea typeface="Muli"/>
              <a:cs typeface="Muli"/>
              <a:sym typeface="Muli"/>
            </a:endParaRPr>
          </a:p>
        </p:txBody>
      </p:sp>
      <p:cxnSp>
        <p:nvCxnSpPr>
          <p:cNvPr id="176" name="Google Shape;176;p18"/>
          <p:cNvCxnSpPr>
            <a:stCxn id="175" idx="1"/>
            <a:endCxn id="161" idx="3"/>
          </p:cNvCxnSpPr>
          <p:nvPr/>
        </p:nvCxnSpPr>
        <p:spPr>
          <a:xfrm rot="10800000">
            <a:off x="4316200" y="4877677"/>
            <a:ext cx="1062900" cy="800400"/>
          </a:xfrm>
          <a:prstGeom prst="bentConnector3">
            <a:avLst>
              <a:gd fmla="val 50000" name="adj1"/>
            </a:avLst>
          </a:prstGeom>
          <a:noFill/>
          <a:ln cap="flat" cmpd="sng" w="9525">
            <a:solidFill>
              <a:srgbClr val="B7B7B7"/>
            </a:solidFill>
            <a:prstDash val="dash"/>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19"/>
          <p:cNvSpPr txBox="1"/>
          <p:nvPr/>
        </p:nvSpPr>
        <p:spPr>
          <a:xfrm>
            <a:off x="2594400" y="2622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OBJETIVOS DE APRENDIZAJE</a:t>
            </a:r>
            <a:endParaRPr sz="4000">
              <a:solidFill>
                <a:schemeClr val="dk1"/>
              </a:solidFill>
              <a:latin typeface="Muli"/>
              <a:ea typeface="Muli"/>
              <a:cs typeface="Muli"/>
              <a:sym typeface="Muli"/>
            </a:endParaRPr>
          </a:p>
        </p:txBody>
      </p:sp>
      <p:sp>
        <p:nvSpPr>
          <p:cNvPr id="182" name="Google Shape;182;p19"/>
          <p:cNvSpPr txBox="1"/>
          <p:nvPr/>
        </p:nvSpPr>
        <p:spPr>
          <a:xfrm>
            <a:off x="2667050" y="9200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a:t>
            </a:r>
            <a:r>
              <a:rPr lang="en-US" sz="1300">
                <a:solidFill>
                  <a:schemeClr val="dk1"/>
                </a:solidFill>
                <a:latin typeface="Calibri"/>
                <a:ea typeface="Calibri"/>
                <a:cs typeface="Calibri"/>
                <a:sym typeface="Calibri"/>
              </a:rPr>
              <a:t>Qué aprenderemos?</a:t>
            </a:r>
            <a:endParaRPr sz="1300">
              <a:solidFill>
                <a:schemeClr val="dk1"/>
              </a:solidFill>
              <a:latin typeface="Calibri"/>
              <a:ea typeface="Calibri"/>
              <a:cs typeface="Calibri"/>
              <a:sym typeface="Calibri"/>
            </a:endParaRPr>
          </a:p>
        </p:txBody>
      </p:sp>
      <p:sp>
        <p:nvSpPr>
          <p:cNvPr id="183" name="Google Shape;183;p19"/>
          <p:cNvSpPr txBox="1"/>
          <p:nvPr/>
        </p:nvSpPr>
        <p:spPr>
          <a:xfrm>
            <a:off x="3807750" y="3244463"/>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chemeClr val="dk1"/>
                </a:solidFill>
                <a:latin typeface="Muli"/>
                <a:ea typeface="Muli"/>
                <a:cs typeface="Muli"/>
                <a:sym typeface="Muli"/>
              </a:rPr>
              <a:t>Reconocer la importancia de los  subprogramas</a:t>
            </a:r>
            <a:endParaRPr b="1" i="1" sz="2000">
              <a:solidFill>
                <a:schemeClr val="dk1"/>
              </a:solidFill>
              <a:latin typeface="Muli"/>
              <a:ea typeface="Muli"/>
              <a:cs typeface="Muli"/>
              <a:sym typeface="Muli"/>
            </a:endParaRPr>
          </a:p>
        </p:txBody>
      </p:sp>
      <p:sp>
        <p:nvSpPr>
          <p:cNvPr id="184" name="Google Shape;184;p19"/>
          <p:cNvSpPr txBox="1"/>
          <p:nvPr/>
        </p:nvSpPr>
        <p:spPr>
          <a:xfrm>
            <a:off x="3807750" y="4089475"/>
            <a:ext cx="506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US" sz="2000">
                <a:solidFill>
                  <a:schemeClr val="dk1"/>
                </a:solidFill>
                <a:latin typeface="Muli"/>
                <a:ea typeface="Muli"/>
                <a:cs typeface="Muli"/>
                <a:sym typeface="Muli"/>
              </a:rPr>
              <a:t>Comprender el uso de funciones</a:t>
            </a:r>
            <a:endParaRPr b="1" sz="2000">
              <a:latin typeface="Muli"/>
              <a:ea typeface="Muli"/>
              <a:cs typeface="Muli"/>
              <a:sym typeface="Muli"/>
            </a:endParaRPr>
          </a:p>
        </p:txBody>
      </p:sp>
      <p:sp>
        <p:nvSpPr>
          <p:cNvPr id="185" name="Google Shape;185;p19"/>
          <p:cNvSpPr txBox="1"/>
          <p:nvPr/>
        </p:nvSpPr>
        <p:spPr>
          <a:xfrm>
            <a:off x="3807750" y="4934494"/>
            <a:ext cx="655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chemeClr val="dk1"/>
                </a:solidFill>
                <a:latin typeface="Muli"/>
                <a:ea typeface="Muli"/>
                <a:cs typeface="Muli"/>
                <a:sym typeface="Muli"/>
              </a:rPr>
              <a:t>Aprender la implementación de procedimientos</a:t>
            </a:r>
            <a:endParaRPr b="1" sz="2000">
              <a:latin typeface="Muli"/>
              <a:ea typeface="Muli"/>
              <a:cs typeface="Muli"/>
              <a:sym typeface="Muli"/>
            </a:endParaRPr>
          </a:p>
        </p:txBody>
      </p:sp>
      <p:cxnSp>
        <p:nvCxnSpPr>
          <p:cNvPr id="186" name="Google Shape;186;p19"/>
          <p:cNvCxnSpPr>
            <a:stCxn id="187" idx="2"/>
          </p:cNvCxnSpPr>
          <p:nvPr/>
        </p:nvCxnSpPr>
        <p:spPr>
          <a:xfrm>
            <a:off x="3210850" y="3527473"/>
            <a:ext cx="4800" cy="2038500"/>
          </a:xfrm>
          <a:prstGeom prst="straightConnector1">
            <a:avLst/>
          </a:prstGeom>
          <a:noFill/>
          <a:ln cap="flat" cmpd="sng" w="76200">
            <a:solidFill>
              <a:srgbClr val="FDD015"/>
            </a:solidFill>
            <a:prstDash val="solid"/>
            <a:round/>
            <a:headEnd len="med" w="med" type="none"/>
            <a:tailEnd len="med" w="med" type="none"/>
          </a:ln>
        </p:spPr>
      </p:cxnSp>
      <p:grpSp>
        <p:nvGrpSpPr>
          <p:cNvPr id="188" name="Google Shape;188;p19"/>
          <p:cNvGrpSpPr/>
          <p:nvPr/>
        </p:nvGrpSpPr>
        <p:grpSpPr>
          <a:xfrm>
            <a:off x="2857164" y="3168276"/>
            <a:ext cx="707372" cy="718394"/>
            <a:chOff x="-1007627" y="1743900"/>
            <a:chExt cx="2655300" cy="2688600"/>
          </a:xfrm>
        </p:grpSpPr>
        <p:sp>
          <p:nvSpPr>
            <p:cNvPr id="189" name="Google Shape;189;p1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90" name="Google Shape;190;p1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87" name="Google Shape;187;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191" name="Google Shape;191;p19"/>
          <p:cNvGrpSpPr/>
          <p:nvPr/>
        </p:nvGrpSpPr>
        <p:grpSpPr>
          <a:xfrm>
            <a:off x="2857164" y="4039048"/>
            <a:ext cx="707372" cy="718394"/>
            <a:chOff x="-1007627" y="1743900"/>
            <a:chExt cx="2655300" cy="2688600"/>
          </a:xfrm>
        </p:grpSpPr>
        <p:sp>
          <p:nvSpPr>
            <p:cNvPr id="192" name="Google Shape;192;p1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193" name="Google Shape;193;p1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194" name="Google Shape;194;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195" name="Google Shape;195;p19"/>
          <p:cNvGrpSpPr/>
          <p:nvPr/>
        </p:nvGrpSpPr>
        <p:grpSpPr>
          <a:xfrm>
            <a:off x="2857164" y="4909820"/>
            <a:ext cx="707372" cy="718394"/>
            <a:chOff x="-1007627" y="1743900"/>
            <a:chExt cx="2655300" cy="2688600"/>
          </a:xfrm>
        </p:grpSpPr>
        <p:sp>
          <p:nvSpPr>
            <p:cNvPr id="196" name="Google Shape;196;p1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197" name="Google Shape;197;p1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198" name="Google Shape;198;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Rompehielo</a:t>
            </a:r>
            <a:r>
              <a:rPr lang="en-US" sz="4000">
                <a:solidFill>
                  <a:schemeClr val="dk1"/>
                </a:solidFill>
                <a:latin typeface="Calibri"/>
                <a:ea typeface="Calibri"/>
                <a:cs typeface="Calibri"/>
                <a:sym typeface="Calibri"/>
              </a:rPr>
              <a:t>🥶</a:t>
            </a:r>
            <a:endParaRPr sz="4000">
              <a:solidFill>
                <a:schemeClr val="dk1"/>
              </a:solidFill>
              <a:latin typeface="Muli"/>
              <a:ea typeface="Muli"/>
              <a:cs typeface="Muli"/>
              <a:sym typeface="Muli"/>
            </a:endParaRPr>
          </a:p>
        </p:txBody>
      </p:sp>
      <p:sp>
        <p:nvSpPr>
          <p:cNvPr id="204" name="Google Shape;204;p20"/>
          <p:cNvSpPr txBox="1"/>
          <p:nvPr/>
        </p:nvSpPr>
        <p:spPr>
          <a:xfrm>
            <a:off x="914425" y="13678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205" name="Google Shape;205;p20"/>
          <p:cNvSpPr txBox="1"/>
          <p:nvPr/>
        </p:nvSpPr>
        <p:spPr>
          <a:xfrm>
            <a:off x="914425" y="2029800"/>
            <a:ext cx="10959000" cy="185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Chat descompuesto: 🙌</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El moderador enviará la siguiente frase al chat: “Llenar una taza con agua caliente”</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A continuación, deben enviar mensajes en el chat que completen los pasos faltantes en la frase según crean conveniente.</a:t>
            </a:r>
            <a:endParaRPr sz="2000">
              <a:solidFill>
                <a:schemeClr val="dk1"/>
              </a:solidFill>
              <a:latin typeface="Muli"/>
              <a:ea typeface="Muli"/>
              <a:cs typeface="Muli"/>
              <a:sym typeface="Muli"/>
            </a:endParaRPr>
          </a:p>
        </p:txBody>
      </p:sp>
      <p:sp>
        <p:nvSpPr>
          <p:cNvPr id="206" name="Google Shape;206;p20"/>
          <p:cNvSpPr txBox="1"/>
          <p:nvPr/>
        </p:nvSpPr>
        <p:spPr>
          <a:xfrm>
            <a:off x="861950" y="4146700"/>
            <a:ext cx="5656200" cy="185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Cada participante deberá reescribir el mensaje basándose en el último mensaje recibido, pero enfocándose en una instrucción lógica o paso en un algoritmo.</a:t>
            </a:r>
            <a:endParaRPr sz="2000">
              <a:solidFill>
                <a:schemeClr val="dk1"/>
              </a:solidFill>
              <a:latin typeface="Muli"/>
              <a:ea typeface="Muli"/>
              <a:cs typeface="Muli"/>
              <a:sym typeface="Muli"/>
            </a:endParaRPr>
          </a:p>
        </p:txBody>
      </p:sp>
      <p:sp>
        <p:nvSpPr>
          <p:cNvPr id="207" name="Google Shape;207;p20"/>
          <p:cNvSpPr txBox="1"/>
          <p:nvPr/>
        </p:nvSpPr>
        <p:spPr>
          <a:xfrm>
            <a:off x="6978855" y="3685000"/>
            <a:ext cx="5656200" cy="277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Analicemos entre todos</a:t>
            </a:r>
            <a:r>
              <a:rPr lang="en-US" sz="2000">
                <a:latin typeface="Muli"/>
                <a:ea typeface="Muli"/>
                <a:cs typeface="Muli"/>
                <a:sym typeface="Muli"/>
              </a:rPr>
              <a:t>: </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¿Cómo cada mensaje fue transformado en pasos específicos?</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¿Cómo podríamos agrupar estos pasos en bloques de código que puedan ser reutilizados en diferentes situaciones?</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